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0" r:id="rId2"/>
    <p:sldMasterId id="2147483650" r:id="rId3"/>
    <p:sldMasterId id="2147483660" r:id="rId4"/>
    <p:sldMasterId id="2147483669" r:id="rId5"/>
    <p:sldMasterId id="2147483676" r:id="rId6"/>
  </p:sldMasterIdLst>
  <p:notesMasterIdLst>
    <p:notesMasterId r:id="rId52"/>
  </p:notesMasterIdLst>
  <p:sldIdLst>
    <p:sldId id="279" r:id="rId7"/>
    <p:sldId id="280" r:id="rId8"/>
    <p:sldId id="281" r:id="rId9"/>
    <p:sldId id="324" r:id="rId10"/>
    <p:sldId id="283" r:id="rId11"/>
    <p:sldId id="284" r:id="rId12"/>
    <p:sldId id="285" r:id="rId13"/>
    <p:sldId id="340" r:id="rId14"/>
    <p:sldId id="325" r:id="rId15"/>
    <p:sldId id="286" r:id="rId16"/>
    <p:sldId id="287" r:id="rId17"/>
    <p:sldId id="288" r:id="rId18"/>
    <p:sldId id="290" r:id="rId19"/>
    <p:sldId id="326" r:id="rId20"/>
    <p:sldId id="291" r:id="rId21"/>
    <p:sldId id="292" r:id="rId22"/>
    <p:sldId id="293" r:id="rId23"/>
    <p:sldId id="294" r:id="rId24"/>
    <p:sldId id="297" r:id="rId25"/>
    <p:sldId id="298" r:id="rId26"/>
    <p:sldId id="300" r:id="rId27"/>
    <p:sldId id="301" r:id="rId28"/>
    <p:sldId id="302" r:id="rId29"/>
    <p:sldId id="303" r:id="rId30"/>
    <p:sldId id="305" r:id="rId31"/>
    <p:sldId id="306" r:id="rId32"/>
    <p:sldId id="339" r:id="rId33"/>
    <p:sldId id="309" r:id="rId34"/>
    <p:sldId id="310" r:id="rId35"/>
    <p:sldId id="311" r:id="rId36"/>
    <p:sldId id="312" r:id="rId37"/>
    <p:sldId id="313" r:id="rId38"/>
    <p:sldId id="315" r:id="rId39"/>
    <p:sldId id="316" r:id="rId40"/>
    <p:sldId id="338" r:id="rId41"/>
    <p:sldId id="337" r:id="rId42"/>
    <p:sldId id="332" r:id="rId43"/>
    <p:sldId id="333" r:id="rId44"/>
    <p:sldId id="334" r:id="rId45"/>
    <p:sldId id="335" r:id="rId46"/>
    <p:sldId id="318" r:id="rId47"/>
    <p:sldId id="320" r:id="rId48"/>
    <p:sldId id="269" r:id="rId49"/>
    <p:sldId id="270" r:id="rId50"/>
    <p:sldId id="30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790A24"/>
    <a:srgbClr val="80807C"/>
    <a:srgbClr val="A30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2" autoAdjust="0"/>
    <p:restoredTop sz="94719"/>
  </p:normalViewPr>
  <p:slideViewPr>
    <p:cSldViewPr showGuides="1">
      <p:cViewPr varScale="1">
        <p:scale>
          <a:sx n="70" d="100"/>
          <a:sy n="70" d="100"/>
        </p:scale>
        <p:origin x="588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1116"/>
    </p:cViewPr>
  </p:sorterViewPr>
  <p:notesViewPr>
    <p:cSldViewPr>
      <p:cViewPr varScale="1">
        <p:scale>
          <a:sx n="86" d="100"/>
          <a:sy n="86" d="100"/>
        </p:scale>
        <p:origin x="13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32BD-2CA7-4C2E-A2AF-1D86625FFA06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4EB-DE73-41E0-AD04-9F317D671C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8346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83F6-EA0A-5657-2299-1AEB17AC7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CEA43-1D42-DCC5-1ADF-87CAF905F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42869-5BCA-52E6-B5DB-F9107D0A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2C39-C43F-4A11-B1EE-130F9DFB9F6C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494CB-7F24-8D2D-C55B-153F30BC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4842-6513-ABAD-1C26-B85836AC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92D7-42CB-456B-BFA2-97EF466CF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0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1255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97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41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98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07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6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3715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84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77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7786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836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56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5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0" y="6096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1436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SzPct val="105000"/>
              <a:buFont typeface="Wingdings" panose="05000000000000000000" pitchFamily="2" charset="2"/>
              <a:buChar char="§"/>
              <a:defRPr sz="1800">
                <a:latin typeface="Arial"/>
                <a:cs typeface="Arial"/>
              </a:defRPr>
            </a:lvl1pPr>
            <a:lvl2pPr marL="403225" indent="-230188">
              <a:buSzPct val="105000"/>
              <a:buFont typeface="Wingdings" panose="05000000000000000000" pitchFamily="2" charset="2"/>
              <a:buChar char="§"/>
              <a:tabLst/>
              <a:defRPr sz="1800">
                <a:latin typeface="Arial"/>
                <a:cs typeface="Arial"/>
              </a:defRPr>
            </a:lvl2pPr>
            <a:lvl3pPr marL="568325" indent="-165100">
              <a:buSzPct val="105000"/>
              <a:buFont typeface="Wingdings" panose="05000000000000000000" pitchFamily="2" charset="2"/>
              <a:buChar char="§"/>
              <a:defRPr sz="1800">
                <a:latin typeface="Arial"/>
                <a:cs typeface="Arial"/>
              </a:defRPr>
            </a:lvl3pPr>
            <a:lvl4pPr marL="798513" indent="-230188">
              <a:buSzPct val="105000"/>
              <a:buFont typeface="Wingdings" panose="05000000000000000000" pitchFamily="2" charset="2"/>
              <a:buChar char="§"/>
              <a:defRPr sz="1800">
                <a:latin typeface="Arial"/>
                <a:cs typeface="Arial"/>
              </a:defRPr>
            </a:lvl4pPr>
            <a:lvl5pPr marL="971550" indent="-173038">
              <a:buSzPct val="105000"/>
              <a:buFont typeface="Wingdings" panose="05000000000000000000" pitchFamily="2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82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17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42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03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64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CE5F-B5FC-E467-9CA6-899D72AF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996BD-AA32-D903-2AE1-4F4D728C2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27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211" cy="690372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9/27/2024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9/27/2024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3D5F-4AA8-E043-ABA6-5ED8B75A025D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2F-4BE2-9B4C-AE19-1C47AA9E53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1397"/>
            <a:ext cx="12270211" cy="69037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4" r:id="rId4"/>
    <p:sldLayoutId id="2147483659" r:id="rId5"/>
    <p:sldLayoutId id="2147483657" r:id="rId6"/>
    <p:sldLayoutId id="2147483682" r:id="rId7"/>
    <p:sldLayoutId id="214748368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9BAC-2917-424A-ACDC-924CB93C1DC3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EAE-1272-3C40-B6DE-1D055632DDE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1600" y="65690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Schizophrenia 101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9115-6190-1E7F-11DD-16077A30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8597"/>
            <a:ext cx="10515600" cy="258178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Brian Kirkpatrick, MD, MSPH</a:t>
            </a:r>
          </a:p>
          <a:p>
            <a:pPr marL="0" indent="0" algn="ctr">
              <a:buNone/>
            </a:pPr>
            <a:r>
              <a:rPr lang="en-US" dirty="0"/>
              <a:t>John Emmett Peters, MD, Chair of Psychiatry </a:t>
            </a:r>
          </a:p>
          <a:p>
            <a:pPr marL="0" indent="0" algn="ctr">
              <a:buNone/>
            </a:pPr>
            <a:r>
              <a:rPr lang="en-US" dirty="0"/>
              <a:t>Psychiatric Research Institute </a:t>
            </a:r>
          </a:p>
          <a:p>
            <a:pPr marL="0" indent="0" algn="ctr">
              <a:buNone/>
            </a:pPr>
            <a:r>
              <a:rPr lang="en-US" dirty="0"/>
              <a:t>University of Arkansas for Medical Sciences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65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06B2-77DB-37A5-7A4F-ACE9CCBAC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2362200"/>
            <a:ext cx="9144000" cy="1169099"/>
          </a:xfrm>
        </p:spPr>
        <p:txBody>
          <a:bodyPr>
            <a:normAutofit/>
          </a:bodyPr>
          <a:lstStyle/>
          <a:p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It’s a genetic disorder</a:t>
            </a:r>
          </a:p>
        </p:txBody>
      </p:sp>
    </p:spTree>
    <p:extLst>
      <p:ext uri="{BB962C8B-B14F-4D97-AF65-F5344CB8AC3E}">
        <p14:creationId xmlns:p14="http://schemas.microsoft.com/office/powerpoint/2010/main" val="408807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06B2-77DB-37A5-7A4F-ACE9CCBAC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3898"/>
            <a:ext cx="9144000" cy="886302"/>
          </a:xfrm>
        </p:spPr>
        <p:txBody>
          <a:bodyPr>
            <a:normAutofit fontScale="90000"/>
          </a:bodyPr>
          <a:lstStyle/>
          <a:p>
            <a:r>
              <a:rPr lang="en-US" dirty="0"/>
              <a:t>Kind 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17967-7DBE-7017-F5A6-317187C76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9152"/>
            <a:ext cx="9144000" cy="2898648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/>
              <a:t>Dozens of genes increase the risk of schizophrenia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/>
              <a:t>None of them account for as much as 3% of cases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/>
              <a:t>In identical twins—whose genes are all the same—if one twin has schizophrenia, the other twin has it just a third of the time.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/>
              <a:t>It’s possible that a single gene never leads to schizophrenia without some other factor (including another risk gene)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0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africa map jpeg">
            <a:extLst>
              <a:ext uri="{FF2B5EF4-FFF2-40B4-BE49-F238E27FC236}">
                <a16:creationId xmlns:a16="http://schemas.microsoft.com/office/drawing/2014/main" id="{746EBC7B-EE4C-98C7-E400-9A65BD4B4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83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gambia mortality small">
            <a:extLst>
              <a:ext uri="{FF2B5EF4-FFF2-40B4-BE49-F238E27FC236}">
                <a16:creationId xmlns:a16="http://schemas.microsoft.com/office/drawing/2014/main" id="{1A1FE191-C384-4615-2161-6C879EA2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685338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516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689" y="457200"/>
            <a:ext cx="10160000" cy="609599"/>
          </a:xfrm>
        </p:spPr>
        <p:txBody>
          <a:bodyPr>
            <a:noAutofit/>
          </a:bodyPr>
          <a:lstStyle/>
          <a:p>
            <a:pPr algn="ctr"/>
            <a:r>
              <a:rPr lang="en-US" sz="4200" dirty="0">
                <a:latin typeface="+mn-lt"/>
              </a:rPr>
              <a:t>Prenatal Determinants of Adult Disease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276600" y="2362200"/>
            <a:ext cx="6934200" cy="3566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Problems during pregnancy and delivery increase the risk of several adult diseases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Hypertension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Cardiovascular disease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Diabetes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Some cancers  </a:t>
            </a:r>
          </a:p>
        </p:txBody>
      </p:sp>
    </p:spTree>
    <p:extLst>
      <p:ext uri="{BB962C8B-B14F-4D97-AF65-F5344CB8AC3E}">
        <p14:creationId xmlns:p14="http://schemas.microsoft.com/office/powerpoint/2010/main" val="1101365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There are no known environmental </a:t>
            </a:r>
            <a:br>
              <a:rPr lang="en-US" i="1" dirty="0"/>
            </a:br>
            <a:r>
              <a:rPr lang="en-US" i="1" dirty="0"/>
              <a:t>risk factors for schizophrenia</a:t>
            </a:r>
          </a:p>
        </p:txBody>
      </p:sp>
    </p:spTree>
    <p:extLst>
      <p:ext uri="{BB962C8B-B14F-4D97-AF65-F5344CB8AC3E}">
        <p14:creationId xmlns:p14="http://schemas.microsoft.com/office/powerpoint/2010/main" val="179174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3611451-9A4F-3A67-3673-C22578D618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81000"/>
            <a:ext cx="8144256" cy="817563"/>
          </a:xfrm>
        </p:spPr>
        <p:txBody>
          <a:bodyPr>
            <a:normAutofit/>
          </a:bodyPr>
          <a:lstStyle/>
          <a:p>
            <a:r>
              <a:rPr lang="en-US" altLang="en-US" dirty="0"/>
              <a:t>Prenatal</a:t>
            </a:r>
            <a:r>
              <a:rPr lang="en-US" altLang="en-US" b="1" dirty="0"/>
              <a:t>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9591313-6317-189A-D45E-07D6B18747D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743201" y="1752600"/>
            <a:ext cx="8229599" cy="4885944"/>
          </a:xfrm>
        </p:spPr>
        <p:txBody>
          <a:bodyPr>
            <a:normAutofit/>
          </a:bodyPr>
          <a:lstStyle/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/>
              <a:t>Rainfall in a tropical region (Brazil, Singapore)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/>
              <a:t>Prenatal famine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/>
              <a:t>Any significant stress on the mother, </a:t>
            </a:r>
            <a:r>
              <a:rPr lang="en-US" altLang="en-US" sz="2600" i="1" dirty="0"/>
              <a:t>if it occurs at the right time during pregnancy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/>
              <a:t>Respiratory illnesses 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/>
              <a:t>Husband’s death 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/>
              <a:t>Tornadoes that cause fatalities in your neighborhood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/>
              <a:t>Low birth weight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/>
              <a:t>Advanced paternal age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210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06B2-77DB-37A5-7A4F-ACE9CCBAC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685800"/>
            <a:ext cx="9829800" cy="752157"/>
          </a:xfrm>
        </p:spPr>
        <p:txBody>
          <a:bodyPr>
            <a:normAutofit/>
          </a:bodyPr>
          <a:lstStyle/>
          <a:p>
            <a:r>
              <a:rPr lang="en-US" sz="4200" dirty="0"/>
              <a:t>Perinatal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17967-7DBE-7017-F5A6-317187C76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9400" y="2514600"/>
            <a:ext cx="7915656" cy="3429000"/>
          </a:xfrm>
        </p:spPr>
        <p:txBody>
          <a:bodyPr>
            <a:normAutofit fontScale="92500" lnSpcReduction="20000"/>
          </a:bodyPr>
          <a:lstStyle/>
          <a:p>
            <a:pPr lvl="1" algn="l">
              <a:spcBef>
                <a:spcPts val="200"/>
              </a:spcBef>
              <a:spcAft>
                <a:spcPts val="200"/>
              </a:spcAft>
            </a:pPr>
            <a:r>
              <a:rPr lang="en-US" altLang="en-US" sz="3000" dirty="0"/>
              <a:t>Season of birth </a:t>
            </a:r>
          </a:p>
          <a:p>
            <a:pPr marL="1371600" lvl="2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/>
              <a:t>Winter birth for schizophrenia as a whole</a:t>
            </a:r>
          </a:p>
          <a:p>
            <a:pPr marL="1371600" lvl="2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/>
              <a:t>Summer birth for a particular kind of schizophrenia </a:t>
            </a:r>
          </a:p>
          <a:p>
            <a:pPr lvl="1" algn="l">
              <a:spcBef>
                <a:spcPts val="200"/>
              </a:spcBef>
              <a:spcAft>
                <a:spcPts val="200"/>
              </a:spcAft>
            </a:pPr>
            <a:r>
              <a:rPr lang="en-US" altLang="en-US" sz="3000" dirty="0"/>
              <a:t>Obstetrical complications </a:t>
            </a:r>
          </a:p>
          <a:p>
            <a:pPr marL="1371600" lvl="2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/>
              <a:t>low birth weight</a:t>
            </a:r>
          </a:p>
          <a:p>
            <a:pPr marL="1371600" lvl="2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/>
              <a:t>problems with the placenta</a:t>
            </a:r>
          </a:p>
          <a:p>
            <a:pPr marL="1371600" lvl="2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/>
              <a:t>gestational diabetes </a:t>
            </a:r>
          </a:p>
          <a:p>
            <a:pPr lvl="2" algn="l">
              <a:spcBef>
                <a:spcPct val="0"/>
              </a:spcBef>
            </a:pPr>
            <a:endParaRPr lang="en-US" alt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25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564ADA0-61B1-5BDF-7E66-953FA6ABD5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66294"/>
            <a:ext cx="9246156" cy="817563"/>
          </a:xfrm>
        </p:spPr>
        <p:txBody>
          <a:bodyPr>
            <a:normAutofit/>
          </a:bodyPr>
          <a:lstStyle/>
          <a:p>
            <a:r>
              <a:rPr lang="en-US" altLang="en-US" dirty="0"/>
              <a:t>Childhood/Adolescence &amp; Other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53DF0AB-5A65-6538-7E85-A0F9E60B2FF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470786"/>
            <a:ext cx="6215449" cy="5313219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2600" dirty="0"/>
              <a:t>Childhood 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2600" dirty="0"/>
              <a:t>Significant abuse, especially sexual abuse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2600" dirty="0"/>
              <a:t>Adolescence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2600" dirty="0"/>
              <a:t>Heavy marijuana use 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2600" dirty="0"/>
              <a:t>Other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2600" dirty="0"/>
              <a:t>Living in an urban vs rural area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2600" dirty="0"/>
              <a:t>Higher risk factor if you’re </a:t>
            </a:r>
            <a:r>
              <a:rPr lang="en-US" altLang="en-US" sz="2600" u="sng" dirty="0"/>
              <a:t>raised</a:t>
            </a:r>
            <a:r>
              <a:rPr lang="en-US" altLang="en-US" sz="2600" dirty="0"/>
              <a:t> in an urban area 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2600" dirty="0"/>
              <a:t>Migration to another society</a:t>
            </a:r>
          </a:p>
          <a:p>
            <a:pPr marL="457200" lvl="1" indent="0">
              <a:buNone/>
            </a:pPr>
            <a:endParaRPr lang="en-US" altLang="en-US" sz="2600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2" name="Picture 2" descr="Reefer Madness - Wikipedia">
            <a:extLst>
              <a:ext uri="{FF2B5EF4-FFF2-40B4-BE49-F238E27FC236}">
                <a16:creationId xmlns:a16="http://schemas.microsoft.com/office/drawing/2014/main" id="{6E87C467-9D09-2D11-8C07-10B0CBFE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934657"/>
            <a:ext cx="3639428" cy="56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72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FD60A95-038E-84E9-74BB-83E3811028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304800"/>
            <a:ext cx="7391400" cy="817563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What do the Risk Factors Mean?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2F90A6A-DF3C-4089-AEE5-4B13F51CDB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524000"/>
            <a:ext cx="845820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Differences in early brain development underlie many (most? all?) cases of schizophrenia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There are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so many genes of risk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so many environmental risk factors—with different timing during brain development</a:t>
            </a:r>
          </a:p>
          <a:p>
            <a:pPr marL="457200" lvl="1" indent="-457200"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 And aside from schizophrenia, people are so different, </a:t>
            </a:r>
            <a:r>
              <a:rPr lang="en-US" altLang="en-US" sz="2600" i="1" dirty="0"/>
              <a:t>we shouldn’t expect </a:t>
            </a:r>
            <a:r>
              <a:rPr lang="en-US" altLang="en-US" sz="2600" dirty="0"/>
              <a:t>people with schizophrenia to have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The same pattern of symptoms or severity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The same physiology 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577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/>
            <a:r>
              <a:rPr lang="en-US" dirty="0"/>
              <a:t>Royalties from MedAvante/ProPhase LLC for use of the Brief Negative Symptom Scale (BNSS); these fees are donated to the Brain and Behavior Research Foundation. </a:t>
            </a:r>
          </a:p>
          <a:p>
            <a:pPr eaLnBrk="0" fontAlgn="base" hangingPunct="0"/>
            <a:r>
              <a:rPr lang="en-US" dirty="0"/>
              <a:t>Honoraria and travel support from MedAvante/ProPhase for consulting &amp; for training raters on the BNSS</a:t>
            </a:r>
          </a:p>
          <a:p>
            <a:pPr eaLnBrk="0" fontAlgn="base" hangingPunct="0"/>
            <a:r>
              <a:rPr lang="en-US" dirty="0"/>
              <a:t>Consulting fees and travel support from Minerva Neurosciences, Acadia Pharmaceuticals,  and ProPhase LLC.</a:t>
            </a:r>
          </a:p>
          <a:p>
            <a:pPr eaLnBrk="0" fontAlgn="base" hangingPunct="0"/>
            <a:r>
              <a:rPr lang="en-US" dirty="0"/>
              <a:t>CEO and part owner of Quantic Innovations, which provides consulting services to the pharmaceutical industry.  (Clients: Reviva Pharmaceuticals, Sumitomo Pharma America, Supernus Pharmaceuticals, Karuna Therapeutics)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68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5093"/>
            <a:ext cx="10826578" cy="1733847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If there is a physical or biological basis </a:t>
            </a:r>
            <a:br>
              <a:rPr lang="en-US" i="1" dirty="0"/>
            </a:br>
            <a:r>
              <a:rPr lang="en-US" i="1" dirty="0"/>
              <a:t>for schizophrenia in the brain, we </a:t>
            </a:r>
            <a:br>
              <a:rPr lang="en-US" i="1" dirty="0"/>
            </a:br>
            <a:r>
              <a:rPr lang="en-US" i="1" dirty="0"/>
              <a:t>don’t know much about it. </a:t>
            </a:r>
          </a:p>
        </p:txBody>
      </p:sp>
    </p:spTree>
    <p:extLst>
      <p:ext uri="{BB962C8B-B14F-4D97-AF65-F5344CB8AC3E}">
        <p14:creationId xmlns:p14="http://schemas.microsoft.com/office/powerpoint/2010/main" val="2774274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83660-1DB7-4CEC-067B-4D6D68A98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746935" cy="6858000"/>
          </a:xfrm>
        </p:spPr>
      </p:pic>
    </p:spTree>
    <p:extLst>
      <p:ext uri="{BB962C8B-B14F-4D97-AF65-F5344CB8AC3E}">
        <p14:creationId xmlns:p14="http://schemas.microsoft.com/office/powerpoint/2010/main" val="3725539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78D0C-7EB4-00BE-76A8-B69E7691D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8958"/>
            <a:ext cx="12192000" cy="6906958"/>
          </a:xfrm>
        </p:spPr>
      </p:pic>
    </p:spTree>
    <p:extLst>
      <p:ext uri="{BB962C8B-B14F-4D97-AF65-F5344CB8AC3E}">
        <p14:creationId xmlns:p14="http://schemas.microsoft.com/office/powerpoint/2010/main" val="272016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yramidal cells, light micrograph - Stock Image - C048/3035 ...">
            <a:extLst>
              <a:ext uri="{FF2B5EF4-FFF2-40B4-BE49-F238E27FC236}">
                <a16:creationId xmlns:a16="http://schemas.microsoft.com/office/drawing/2014/main" id="{42914D9C-31D1-6732-22EA-BA9D45CF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r="10819" b="-1"/>
          <a:stretch/>
        </p:blipFill>
        <p:spPr bwMode="auto">
          <a:xfrm>
            <a:off x="-3108" y="0"/>
            <a:ext cx="6096000" cy="69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rebral cortex pyramidal neurons, light micrograph - Stock Image ...">
            <a:extLst>
              <a:ext uri="{FF2B5EF4-FFF2-40B4-BE49-F238E27FC236}">
                <a16:creationId xmlns:a16="http://schemas.microsoft.com/office/drawing/2014/main" id="{26043A23-4336-4256-D6C0-E46E2A42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9" r="-1" b="11586"/>
          <a:stretch/>
        </p:blipFill>
        <p:spPr bwMode="auto">
          <a:xfrm>
            <a:off x="6110657" y="0"/>
            <a:ext cx="6095980" cy="690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44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-C Depiction of dendritic spines from ...">
            <a:extLst>
              <a:ext uri="{FF2B5EF4-FFF2-40B4-BE49-F238E27FC236}">
                <a16:creationId xmlns:a16="http://schemas.microsoft.com/office/drawing/2014/main" id="{B4CF2998-F2E7-8E78-4F3C-A660B2E5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6165" y="0"/>
            <a:ext cx="7908565" cy="636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Content Placeholder 2053">
            <a:extLst>
              <a:ext uri="{FF2B5EF4-FFF2-40B4-BE49-F238E27FC236}">
                <a16:creationId xmlns:a16="http://schemas.microsoft.com/office/drawing/2014/main" id="{26E90122-5BF7-612D-BBE7-E8455C70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0" y="914400"/>
            <a:ext cx="3481480" cy="3661786"/>
          </a:xfrm>
        </p:spPr>
        <p:txBody>
          <a:bodyPr anchor="t">
            <a:normAutofit/>
          </a:bodyPr>
          <a:lstStyle/>
          <a:p>
            <a:endParaRPr lang="en-US" sz="3600" b="1" i="1" dirty="0"/>
          </a:p>
          <a:p>
            <a:endParaRPr lang="en-US" sz="3600" b="1" i="1" dirty="0"/>
          </a:p>
          <a:p>
            <a:pPr marL="0" indent="0" algn="ctr">
              <a:buNone/>
            </a:pPr>
            <a:r>
              <a:rPr lang="en-US" sz="4400" b="1" i="1" dirty="0"/>
              <a:t>Fewer, smaller, spines. </a:t>
            </a:r>
          </a:p>
        </p:txBody>
      </p:sp>
    </p:spTree>
    <p:extLst>
      <p:ext uri="{BB962C8B-B14F-4D97-AF65-F5344CB8AC3E}">
        <p14:creationId xmlns:p14="http://schemas.microsoft.com/office/powerpoint/2010/main" val="3044365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0229"/>
            <a:ext cx="10515600" cy="1325563"/>
          </a:xfrm>
        </p:spPr>
        <p:txBody>
          <a:bodyPr/>
          <a:lstStyle/>
          <a:p>
            <a:pPr algn="ctr"/>
            <a:r>
              <a:rPr lang="en-US" i="1" dirty="0"/>
              <a:t>Schizophrenia is a brain disorder</a:t>
            </a:r>
          </a:p>
        </p:txBody>
      </p:sp>
    </p:spTree>
    <p:extLst>
      <p:ext uri="{BB962C8B-B14F-4D97-AF65-F5344CB8AC3E}">
        <p14:creationId xmlns:p14="http://schemas.microsoft.com/office/powerpoint/2010/main" val="947861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and No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9115-6190-1E7F-11DD-16077A30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981200"/>
            <a:ext cx="7010400" cy="4191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Minor physical anomalies: from head to toe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Flatter palate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Space between toes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Subtle differences in the ear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Others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Prediabetes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Inflammation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Decreased androgens in men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Slightly elevated prolactin in men and women </a:t>
            </a:r>
          </a:p>
        </p:txBody>
      </p:sp>
    </p:spTree>
    <p:extLst>
      <p:ext uri="{BB962C8B-B14F-4D97-AF65-F5344CB8AC3E}">
        <p14:creationId xmlns:p14="http://schemas.microsoft.com/office/powerpoint/2010/main" val="1118662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9115-6190-1E7F-11DD-16077A30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0"/>
              </a:spcBef>
            </a:pPr>
            <a:r>
              <a:rPr lang="en-US" altLang="en-US" dirty="0"/>
              <a:t>Abnormal white matter tracts 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Fewer long distance fibers </a:t>
            </a:r>
          </a:p>
          <a:p>
            <a:endParaRPr lang="en-US" dirty="0"/>
          </a:p>
        </p:txBody>
      </p:sp>
      <p:pic>
        <p:nvPicPr>
          <p:cNvPr id="4" name="Picture 4" descr="barker wahlbeck birth weight bmi">
            <a:extLst>
              <a:ext uri="{FF2B5EF4-FFF2-40B4-BE49-F238E27FC236}">
                <a16:creationId xmlns:a16="http://schemas.microsoft.com/office/drawing/2014/main" id="{60D57B79-3131-2B51-2F7D-E2002F58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530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828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i="1" dirty="0"/>
              <a:t>Schizophrenia is all about dopamine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9115-6190-1E7F-11DD-16077A30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267200"/>
            <a:ext cx="10515600" cy="10821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(We know that because of the antipsychotic drugs) </a:t>
            </a:r>
          </a:p>
        </p:txBody>
      </p:sp>
    </p:spTree>
    <p:extLst>
      <p:ext uri="{BB962C8B-B14F-4D97-AF65-F5344CB8AC3E}">
        <p14:creationId xmlns:p14="http://schemas.microsoft.com/office/powerpoint/2010/main" val="228877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0F2F19D-250F-4134-8243-3D0F821D56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08050" y="304800"/>
            <a:ext cx="9055150" cy="817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What’s Wrong with the Dopamine Theory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273FDAE-1F8C-78F8-7224-1D430BFD534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981200"/>
            <a:ext cx="9862258" cy="4419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400" dirty="0"/>
              <a:t>Suzy’s experience: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400" dirty="0"/>
              <a:t>Antipsychotics make hallucinations, delusions, disorganization &amp; catatonia go away in some people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400" dirty="0"/>
              <a:t>Other people’s symptoms don’t improve at all (they may become calmer &amp; less upset)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400" dirty="0"/>
              <a:t>And there is every degree of improvement in between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860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C281BDC-14FB-5B3F-250B-71A7DDB329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59280" y="365761"/>
            <a:ext cx="7158038" cy="817563"/>
          </a:xfrm>
        </p:spPr>
        <p:txBody>
          <a:bodyPr/>
          <a:lstStyle/>
          <a:p>
            <a:r>
              <a:rPr lang="en-US" altLang="en-US" dirty="0"/>
              <a:t>Vocabulary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105B8F4-AAB9-4DAE-A495-0B66C2AB1A5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2057400"/>
            <a:ext cx="7848600" cy="39349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2400" i="1" dirty="0">
                <a:latin typeface="+mj-lt"/>
              </a:rPr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latin typeface="+mj-lt"/>
                <a:cs typeface="Calibri" panose="020F0502020204030204" pitchFamily="34" charset="0"/>
              </a:rPr>
              <a:t>Hallucination: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latin typeface="+mj-lt"/>
                <a:cs typeface="Calibri" panose="020F0502020204030204" pitchFamily="34" charset="0"/>
              </a:rPr>
              <a:t>Thinking you heard, saw, felt, smelled, or tasted something without an external cause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latin typeface="+mj-lt"/>
                <a:cs typeface="Calibri" panose="020F0502020204030204" pitchFamily="34" charset="0"/>
              </a:rPr>
              <a:t>Not just voices!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latin typeface="+mj-lt"/>
                <a:cs typeface="Calibri" panose="020F0502020204030204" pitchFamily="34" charset="0"/>
              </a:rPr>
              <a:t>Delusion: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latin typeface="+mj-lt"/>
                <a:cs typeface="Calibri" panose="020F0502020204030204" pitchFamily="34" charset="0"/>
              </a:rPr>
              <a:t>a fixed, false belief that other people in a person’s subculture don’t share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latin typeface="+mj-lt"/>
                <a:cs typeface="Calibri" panose="020F0502020204030204" pitchFamily="34" charset="0"/>
              </a:rPr>
              <a:t>Disorganized speech: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latin typeface="+mj-lt"/>
                <a:cs typeface="Calibri" panose="020F0502020204030204" pitchFamily="34" charset="0"/>
              </a:rPr>
              <a:t>Irrelevant or incoherent statements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2600" dirty="0">
              <a:latin typeface="+mj-lt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2600" dirty="0">
              <a:latin typeface="+mj-lt"/>
              <a:cs typeface="Calibri" panose="020F0502020204030204" pitchFamily="34" charset="0"/>
            </a:endParaRPr>
          </a:p>
          <a:p>
            <a:pPr marL="457200" lvl="1" indent="0" algn="ctr">
              <a:spcBef>
                <a:spcPts val="0"/>
              </a:spcBef>
              <a:buNone/>
              <a:defRPr/>
            </a:pPr>
            <a:r>
              <a:rPr lang="en-US" altLang="en-US" i="1" dirty="0">
                <a:latin typeface="+mj-lt"/>
                <a:cs typeface="Calibri" panose="020F0502020204030204" pitchFamily="34" charset="0"/>
              </a:rPr>
              <a:t>Usually, when we say “psychosis” or psychotic symptoms” or “positive symptoms” we mean these three. 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2600" dirty="0">
              <a:latin typeface="+mj-lt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5353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E9A40E-8798-EC52-A3F3-F1F895D48D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2057400"/>
            <a:ext cx="11582400" cy="13716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i="1" dirty="0"/>
              <a:t>The function of people with </a:t>
            </a:r>
            <a:br>
              <a:rPr lang="en-US" i="1" dirty="0"/>
            </a:br>
            <a:r>
              <a:rPr lang="en-US" i="1" dirty="0"/>
              <a:t>schizophrenia deteriorates over time </a:t>
            </a:r>
            <a:br>
              <a:rPr lang="en-US" i="1" dirty="0"/>
            </a:b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3075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22DB8C9-E92D-4DCF-6EDC-09D708DA37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457200"/>
            <a:ext cx="7158038" cy="817563"/>
          </a:xfrm>
        </p:spPr>
        <p:txBody>
          <a:bodyPr>
            <a:normAutofit/>
          </a:bodyPr>
          <a:lstStyle/>
          <a:p>
            <a:r>
              <a:rPr lang="en-US" altLang="en-US" dirty="0"/>
              <a:t>Average Course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B22A015-8AE9-3A01-41E8-16B853691C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2133600"/>
            <a:ext cx="9601200" cy="373144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600" dirty="0"/>
              <a:t>Premorbid (before the onset of psychosis)</a:t>
            </a:r>
          </a:p>
          <a:p>
            <a:pPr lvl="1">
              <a:spcBef>
                <a:spcPct val="0"/>
              </a:spcBef>
            </a:pPr>
            <a:r>
              <a:rPr lang="en-US" altLang="en-US" sz="2600" dirty="0"/>
              <a:t>Mild childhood social, cognitive, mood, motor, level of function problems </a:t>
            </a:r>
          </a:p>
          <a:p>
            <a:pPr>
              <a:spcBef>
                <a:spcPct val="0"/>
              </a:spcBef>
            </a:pPr>
            <a:r>
              <a:rPr lang="en-US" altLang="en-US" sz="2600" dirty="0"/>
              <a:t>Longterm: </a:t>
            </a:r>
          </a:p>
          <a:p>
            <a:pPr lvl="1">
              <a:spcBef>
                <a:spcPct val="0"/>
              </a:spcBef>
            </a:pPr>
            <a:r>
              <a:rPr lang="en-US" altLang="en-US" sz="2600" dirty="0"/>
              <a:t>Function at its worst within five years </a:t>
            </a:r>
          </a:p>
          <a:p>
            <a:pPr lvl="1">
              <a:spcBef>
                <a:spcPct val="0"/>
              </a:spcBef>
            </a:pPr>
            <a:r>
              <a:rPr lang="en-US" altLang="en-US" sz="2600" dirty="0"/>
              <a:t>May plateau for a time </a:t>
            </a:r>
          </a:p>
          <a:p>
            <a:pPr lvl="1">
              <a:spcBef>
                <a:spcPct val="0"/>
              </a:spcBef>
            </a:pPr>
            <a:r>
              <a:rPr lang="en-US" altLang="en-US" sz="2600" dirty="0"/>
              <a:t>Then a gradual improvement in positive symptoms &amp; function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283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If you don’t have schizophrenia by the </a:t>
            </a:r>
            <a:br>
              <a:rPr lang="en-US" i="1" dirty="0"/>
            </a:br>
            <a:r>
              <a:rPr lang="en-US" i="1" dirty="0"/>
              <a:t>age of thirty, you can’t get it</a:t>
            </a:r>
          </a:p>
        </p:txBody>
      </p:sp>
    </p:spTree>
    <p:extLst>
      <p:ext uri="{BB962C8B-B14F-4D97-AF65-F5344CB8AC3E}">
        <p14:creationId xmlns:p14="http://schemas.microsoft.com/office/powerpoint/2010/main" val="10826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D1C5B2-AAF6-4CC8-9D46-7B11FCFCF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762000"/>
            <a:ext cx="8657968" cy="5223262"/>
          </a:xfrm>
        </p:spPr>
      </p:pic>
    </p:spTree>
    <p:extLst>
      <p:ext uri="{BB962C8B-B14F-4D97-AF65-F5344CB8AC3E}">
        <p14:creationId xmlns:p14="http://schemas.microsoft.com/office/powerpoint/2010/main" val="125010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0DAC22-4D81-7610-2AA9-BFE179B21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6269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905000"/>
            <a:ext cx="10160000" cy="609599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>
                <a:latin typeface="+mn-lt"/>
              </a:rPr>
              <a:t>If you can treat the psychotic </a:t>
            </a:r>
            <a:br>
              <a:rPr lang="en-US" sz="4000" i="1" dirty="0">
                <a:latin typeface="+mn-lt"/>
              </a:rPr>
            </a:br>
            <a:r>
              <a:rPr lang="en-US" sz="4000" i="1" dirty="0">
                <a:latin typeface="+mn-lt"/>
              </a:rPr>
              <a:t>symptoms, everything will be fine  </a:t>
            </a:r>
          </a:p>
        </p:txBody>
      </p:sp>
    </p:spTree>
    <p:extLst>
      <p:ext uri="{BB962C8B-B14F-4D97-AF65-F5344CB8AC3E}">
        <p14:creationId xmlns:p14="http://schemas.microsoft.com/office/powerpoint/2010/main" val="1427641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3400"/>
            <a:ext cx="10160000" cy="609599"/>
          </a:xfrm>
        </p:spPr>
        <p:txBody>
          <a:bodyPr/>
          <a:lstStyle/>
          <a:p>
            <a:pPr algn="ctr"/>
            <a:r>
              <a:rPr lang="en-US" dirty="0"/>
              <a:t>Other Neurological &amp; Psychiatric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2819400" y="2209800"/>
            <a:ext cx="74168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+mn-lt"/>
              </a:rPr>
              <a:t>Negative symptoms </a:t>
            </a:r>
          </a:p>
          <a:p>
            <a:r>
              <a:rPr lang="en-US" sz="2800" dirty="0">
                <a:latin typeface="+mn-lt"/>
              </a:rPr>
              <a:t>Serious depression </a:t>
            </a:r>
          </a:p>
          <a:p>
            <a:r>
              <a:rPr lang="en-US" sz="2800" dirty="0">
                <a:latin typeface="+mn-lt"/>
              </a:rPr>
              <a:t>Some cognitive problems </a:t>
            </a:r>
          </a:p>
          <a:p>
            <a:r>
              <a:rPr lang="en-US" sz="2800" dirty="0">
                <a:latin typeface="+mn-lt"/>
              </a:rPr>
              <a:t>Anxiety disorders (including PTSD &amp; obsessive-compulsive symptoms) </a:t>
            </a:r>
          </a:p>
          <a:p>
            <a:r>
              <a:rPr lang="en-US" sz="2800" dirty="0">
                <a:latin typeface="+mn-lt"/>
              </a:rPr>
              <a:t>Neurological signs *</a:t>
            </a:r>
          </a:p>
          <a:p>
            <a:r>
              <a:rPr lang="en-US" sz="2800" dirty="0">
                <a:latin typeface="+mn-lt"/>
              </a:rPr>
              <a:t>Abnormal, involuntary movements not caused by the drugs *</a:t>
            </a:r>
          </a:p>
          <a:p>
            <a:r>
              <a:rPr lang="en-US" sz="2800" dirty="0">
                <a:latin typeface="+mn-lt"/>
              </a:rPr>
              <a:t>A subtle problem in control of eye movements *</a:t>
            </a:r>
          </a:p>
          <a:p>
            <a:r>
              <a:rPr lang="en-US" sz="2800" dirty="0">
                <a:latin typeface="+mn-lt"/>
              </a:rPr>
              <a:t>Polydipsia</a:t>
            </a:r>
          </a:p>
          <a:p>
            <a:endParaRPr lang="en-US" sz="28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26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2600"/>
            <a:ext cx="10160000" cy="609599"/>
          </a:xfrm>
        </p:spPr>
        <p:txBody>
          <a:bodyPr>
            <a:noAutofit/>
          </a:bodyPr>
          <a:lstStyle/>
          <a:p>
            <a:pPr algn="ctr"/>
            <a:r>
              <a:rPr lang="en-US" i="1" dirty="0">
                <a:latin typeface="+mn-lt"/>
              </a:rPr>
              <a:t>When someone deals with schizophrenia it’s painful </a:t>
            </a:r>
            <a:br>
              <a:rPr lang="en-US" i="1" dirty="0">
                <a:latin typeface="+mn-lt"/>
              </a:rPr>
            </a:br>
            <a:r>
              <a:rPr lang="en-US" i="1" dirty="0">
                <a:latin typeface="+mn-lt"/>
              </a:rPr>
              <a:t>for that person’s loved ones because there’s </a:t>
            </a:r>
            <a:br>
              <a:rPr lang="en-US" i="1" dirty="0">
                <a:latin typeface="+mn-lt"/>
              </a:rPr>
            </a:br>
            <a:r>
              <a:rPr lang="en-US" i="1" dirty="0">
                <a:latin typeface="+mn-lt"/>
              </a:rPr>
              <a:t>nothing they can do to help</a:t>
            </a:r>
          </a:p>
        </p:txBody>
      </p:sp>
    </p:spTree>
    <p:extLst>
      <p:ext uri="{BB962C8B-B14F-4D97-AF65-F5344CB8AC3E}">
        <p14:creationId xmlns:p14="http://schemas.microsoft.com/office/powerpoint/2010/main" val="3384781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latin typeface="+mn-lt"/>
              </a:rPr>
              <a:t>Cost/benefit</a:t>
            </a:r>
            <a:r>
              <a:rPr lang="en-US" sz="4000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752600" y="2819400"/>
            <a:ext cx="101600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+mn-lt"/>
              </a:rPr>
              <a:t>Even a very few hours of family “psychoeducation” can have</a:t>
            </a:r>
          </a:p>
          <a:p>
            <a:pPr marL="0" indent="0" algn="ctr">
              <a:buNone/>
            </a:pPr>
            <a:r>
              <a:rPr lang="en-US" sz="2800" dirty="0">
                <a:latin typeface="+mn-lt"/>
              </a:rPr>
              <a:t> a big impact on number of relapses &amp; hospitalizations.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2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57400"/>
            <a:ext cx="10160000" cy="609599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>
                <a:latin typeface="+mn-lt"/>
              </a:rPr>
              <a:t>The only thing people with schizophrenia can do </a:t>
            </a:r>
            <a:br>
              <a:rPr lang="en-US" sz="4000" i="1" dirty="0">
                <a:latin typeface="+mn-lt"/>
              </a:rPr>
            </a:br>
            <a:r>
              <a:rPr lang="en-US" sz="4000" i="1" dirty="0">
                <a:latin typeface="+mn-lt"/>
              </a:rPr>
              <a:t>to help themselves is take their medicine. </a:t>
            </a:r>
          </a:p>
        </p:txBody>
      </p:sp>
    </p:spTree>
    <p:extLst>
      <p:ext uri="{BB962C8B-B14F-4D97-AF65-F5344CB8AC3E}">
        <p14:creationId xmlns:p14="http://schemas.microsoft.com/office/powerpoint/2010/main" val="398258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Catatonia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9115-6190-1E7F-11DD-16077A30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905000"/>
            <a:ext cx="7467600" cy="3733800"/>
          </a:xfrm>
        </p:spPr>
        <p:txBody>
          <a:bodyPr>
            <a:normAutofit/>
          </a:bodyPr>
          <a:lstStyle/>
          <a:p>
            <a:r>
              <a:rPr lang="en-US" sz="2600" dirty="0"/>
              <a:t>A person gradually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Speaks less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Moves less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Reacts less </a:t>
            </a:r>
          </a:p>
          <a:p>
            <a:r>
              <a:rPr lang="en-US" sz="2600" dirty="0"/>
              <a:t>At an extreme, will not speak, not move, but have </a:t>
            </a:r>
          </a:p>
          <a:p>
            <a:pPr lvl="1">
              <a:buSzPct val="105000"/>
              <a:buFont typeface="Wingdings" panose="05000000000000000000" pitchFamily="2" charset="2"/>
              <a:buChar char="§"/>
            </a:pPr>
            <a:r>
              <a:rPr lang="en-US" sz="2600" dirty="0"/>
              <a:t>A rapid heart rate  </a:t>
            </a:r>
          </a:p>
          <a:p>
            <a:pPr lvl="1">
              <a:buSzPct val="105000"/>
              <a:buFont typeface="Wingdings" panose="05000000000000000000" pitchFamily="2" charset="2"/>
              <a:buChar char="§"/>
            </a:pPr>
            <a:r>
              <a:rPr lang="en-US" sz="2600" dirty="0"/>
              <a:t>Fever </a:t>
            </a:r>
          </a:p>
        </p:txBody>
      </p:sp>
    </p:spTree>
    <p:extLst>
      <p:ext uri="{BB962C8B-B14F-4D97-AF65-F5344CB8AC3E}">
        <p14:creationId xmlns:p14="http://schemas.microsoft.com/office/powerpoint/2010/main" val="871846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838200"/>
            <a:ext cx="4927600" cy="76200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Learning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419600" y="2667000"/>
            <a:ext cx="5638800" cy="3566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Psychosocial treatments, but also: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Quiet or loud?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Asking for confirmation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Let the dog drive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Drug abuse </a:t>
            </a:r>
          </a:p>
        </p:txBody>
      </p:sp>
    </p:spTree>
    <p:extLst>
      <p:ext uri="{BB962C8B-B14F-4D97-AF65-F5344CB8AC3E}">
        <p14:creationId xmlns:p14="http://schemas.microsoft.com/office/powerpoint/2010/main" val="568383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5DBE72FF-A092-5DF5-157F-73C3CC1291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7158038" cy="817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What is Schizophrenia? 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0F1983B-B5B2-0837-2634-80BF86A094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219200"/>
            <a:ext cx="90678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It isn’t a brain disorder; it’s a disorder of the entire body in which psychosis is present  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many patients, there are phases of illness in which psychosis is not the psychiatric syndrome with the greatest impact on their function  (e.g. depression, negative symptoms, concentration problems, etc.)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To say schizophrenia is due to a dopamine abnormality because </a:t>
            </a:r>
            <a:r>
              <a:rPr lang="en-US" altLang="en-US" sz="2600" i="1" u="sng" dirty="0">
                <a:latin typeface="Calibri" panose="020F0502020204030204" pitchFamily="34" charset="0"/>
                <a:cs typeface="Calibri" panose="020F0502020204030204" pitchFamily="34" charset="0"/>
              </a:rPr>
              <a:t>one aspect 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of the illness—psychosis—responds (to a varying degree) to dopamine drugs is like saying bubonic plague is a disease of aspirin insufficiency because your fever goes down some. 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It may be most accurate and useful to think of it as a group of rare diseases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6435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Done?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9115-6190-1E7F-11DD-16077A30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905000"/>
            <a:ext cx="7696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treatments help, if the person with the illness (and family) become engaged</a:t>
            </a:r>
          </a:p>
          <a:p>
            <a:pPr lvl="1"/>
            <a:r>
              <a:rPr lang="en-US" sz="2800" i="1" dirty="0"/>
              <a:t>And help shape treatment    </a:t>
            </a:r>
          </a:p>
          <a:p>
            <a:r>
              <a:rPr lang="en-US" sz="2800" dirty="0"/>
              <a:t>People with schizophrenia can often develop strategies to manage their problems</a:t>
            </a:r>
          </a:p>
          <a:p>
            <a:r>
              <a:rPr lang="en-US" sz="2800" dirty="0"/>
              <a:t>Ideally, the person with schizophrenia, that person’s loved ones, and clinicians work together to figure out the strategies that work best</a:t>
            </a:r>
          </a:p>
          <a:p>
            <a:r>
              <a:rPr lang="en-US" sz="2800" dirty="0"/>
              <a:t>Most people with schizophrenia can have lives with meaning.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500" i="1" dirty="0"/>
              <a:t>There’s hope </a:t>
            </a:r>
          </a:p>
        </p:txBody>
      </p:sp>
    </p:spTree>
    <p:extLst>
      <p:ext uri="{BB962C8B-B14F-4D97-AF65-F5344CB8AC3E}">
        <p14:creationId xmlns:p14="http://schemas.microsoft.com/office/powerpoint/2010/main" val="529451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33400"/>
            <a:ext cx="10160000" cy="60959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n-lt"/>
              </a:rPr>
              <a:t>Odyssey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505200" y="1905000"/>
            <a:ext cx="6781800" cy="4800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Patients with psychosis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“First episode”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800" dirty="0"/>
              <a:t>Symptoms present two years or less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Symptoms aren’t due to other causes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800" dirty="0"/>
              <a:t>Depression or mania with psychotic features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 neurological problem (delirium, drugs, etc.)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Services offered: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Psychotherapy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Medication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Case management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Employment and educational support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Family contact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Connection with primary care   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800" dirty="0"/>
              <a:t>Symptoms present two years or less 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2698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gambia  jpeg">
            <a:extLst>
              <a:ext uri="{FF2B5EF4-FFF2-40B4-BE49-F238E27FC236}">
                <a16:creationId xmlns:a16="http://schemas.microsoft.com/office/drawing/2014/main" id="{ECEB5757-9C84-7625-95F0-33752924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543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110" y="2182726"/>
            <a:ext cx="3393141" cy="21784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Fewer connections to other cells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A70194-9CC7-55ED-5852-A479426F8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766560" cy="6858001"/>
          </a:xfrm>
        </p:spPr>
      </p:pic>
    </p:spTree>
    <p:extLst>
      <p:ext uri="{BB962C8B-B14F-4D97-AF65-F5344CB8AC3E}">
        <p14:creationId xmlns:p14="http://schemas.microsoft.com/office/powerpoint/2010/main" val="124058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06B2-77DB-37A5-7A4F-ACE9CCBAC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34834"/>
            <a:ext cx="9144000" cy="678865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Negative Symptoms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17967-7DBE-7017-F5A6-317187C76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1219200"/>
            <a:ext cx="9906000" cy="6057215"/>
          </a:xfrm>
        </p:spPr>
        <p:txBody>
          <a:bodyPr>
            <a:normAutofit fontScale="25000" lnSpcReduction="20000"/>
          </a:bodyPr>
          <a:lstStyle/>
          <a:p>
            <a:pPr algn="l" fontAlgn="base"/>
            <a:r>
              <a:rPr lang="en-US" sz="9600" i="1" dirty="0">
                <a:latin typeface="Calibri" panose="020F0502020204030204" pitchFamily="34" charset="0"/>
                <a:cs typeface="Calibri" panose="020F0502020204030204" pitchFamily="34" charset="0"/>
              </a:rPr>
              <a:t>A decrease or absence in normal thought or behavior</a:t>
            </a:r>
          </a:p>
          <a:p>
            <a:pPr algn="l" fontAlgn="base"/>
            <a:r>
              <a:rPr lang="en-US" sz="9600" b="1" i="1" dirty="0">
                <a:latin typeface="Calibri" panose="020F0502020204030204" pitchFamily="34" charset="0"/>
                <a:cs typeface="Calibri" panose="020F0502020204030204" pitchFamily="34" charset="0"/>
              </a:rPr>
              <a:t>Expressivity</a:t>
            </a:r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8138" indent="-338138" algn="l" eaLnBrk="0" fontAlgn="base" hangingPunct="0">
              <a:buFont typeface="Arial" panose="020B0604020202020204" pitchFamily="34" charset="0"/>
              <a:buChar char="•"/>
            </a:pPr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Blunted affect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:  a decrease in the unspoken parts of communication that are used to emphasize or clarify what is being said</a:t>
            </a:r>
          </a:p>
          <a:p>
            <a:pPr marL="795338" lvl="1" indent="-338138" algn="l" eaLnBrk="0" fontAlgn="base" hangingPunct="0">
              <a:buFont typeface="Arial" panose="020B0604020202020204" pitchFamily="34" charset="0"/>
              <a:buChar char="•"/>
            </a:pPr>
            <a:r>
              <a:rPr lang="en-US" sz="9200" dirty="0">
                <a:latin typeface="Calibri" panose="020F0502020204030204" pitchFamily="34" charset="0"/>
                <a:cs typeface="Calibri" panose="020F0502020204030204" pitchFamily="34" charset="0"/>
              </a:rPr>
              <a:t>Facial expression</a:t>
            </a:r>
          </a:p>
          <a:p>
            <a:pPr marL="795338" lvl="1" indent="-338138" algn="l" eaLnBrk="0" fontAlgn="base" hangingPunct="0">
              <a:buFont typeface="Arial" panose="020B0604020202020204" pitchFamily="34" charset="0"/>
              <a:buChar char="•"/>
            </a:pPr>
            <a:r>
              <a:rPr lang="en-US" sz="9200" dirty="0">
                <a:latin typeface="Calibri" panose="020F0502020204030204" pitchFamily="34" charset="0"/>
                <a:cs typeface="Calibri" panose="020F0502020204030204" pitchFamily="34" charset="0"/>
              </a:rPr>
              <a:t>Vocal expression</a:t>
            </a:r>
          </a:p>
          <a:p>
            <a:pPr marL="795338" lvl="1" indent="-338138" algn="l" eaLnBrk="0" fontAlgn="base" hangingPunct="0">
              <a:buFont typeface="Arial" panose="020B0604020202020204" pitchFamily="34" charset="0"/>
              <a:buChar char="•"/>
            </a:pPr>
            <a:r>
              <a:rPr lang="en-US" sz="9200" dirty="0">
                <a:latin typeface="Calibri" panose="020F0502020204030204" pitchFamily="34" charset="0"/>
                <a:cs typeface="Calibri" panose="020F0502020204030204" pitchFamily="34" charset="0"/>
              </a:rPr>
              <a:t>Body language/expressive gestures </a:t>
            </a:r>
          </a:p>
          <a:p>
            <a:pPr marL="338138" indent="-338138" algn="l" eaLnBrk="0" fontAlgn="base" hangingPunct="0">
              <a:buFont typeface="Arial" panose="020B0604020202020204" pitchFamily="34" charset="0"/>
              <a:buChar char="•"/>
            </a:pPr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Alogia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 (poverty of speech): few words spoken, little information conveyed</a:t>
            </a:r>
          </a:p>
          <a:p>
            <a:pPr algn="l" eaLnBrk="0" fontAlgn="base" hangingPunct="0"/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 fontAlgn="base"/>
            <a:r>
              <a:rPr lang="en-US" sz="9600" b="1" i="1" dirty="0">
                <a:latin typeface="Calibri" panose="020F0502020204030204" pitchFamily="34" charset="0"/>
                <a:cs typeface="Calibri" panose="020F0502020204030204" pitchFamily="34" charset="0"/>
              </a:rPr>
              <a:t>Motivation and Pleasure</a:t>
            </a:r>
            <a:endParaRPr lang="en-US" sz="9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8138" indent="-338138" algn="l" eaLnBrk="0" fontAlgn="base" hangingPunct="0">
              <a:buFont typeface="Wingdings" panose="05000000000000000000" pitchFamily="2" charset="2"/>
              <a:buChar char="§"/>
            </a:pPr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Avolition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:  reduced starting and persisting in goal-directed activity, and a decrease in the desire to do so  </a:t>
            </a:r>
          </a:p>
          <a:p>
            <a:pPr marL="338138" indent="-338138" algn="l" eaLnBrk="0" fontAlgn="base" hangingPunct="0">
              <a:buFont typeface="Wingdings" panose="05000000000000000000" pitchFamily="2" charset="2"/>
              <a:buChar char="§"/>
            </a:pPr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Anhedonia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: a decrease in the frequency and intensity of pleasure, including anticipated pleasure </a:t>
            </a:r>
          </a:p>
          <a:p>
            <a:pPr marL="338138" indent="-338138" algn="l" eaLnBrk="0" fontAlgn="base" hangingPunct="0">
              <a:buFont typeface="Wingdings" panose="05000000000000000000" pitchFamily="2" charset="2"/>
              <a:buChar char="§"/>
            </a:pPr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Asociality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: reduced social activity and decreased interest in close relationships  </a:t>
            </a:r>
          </a:p>
          <a:p>
            <a:pPr eaLnBrk="0" fontAlgn="base" hangingPunct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0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5616457-1EA9-79FB-4710-D8D6BA5062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70590" y="228600"/>
            <a:ext cx="7158038" cy="817563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Schizophrenia: Criteria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5FF0F7D-F30D-44BF-8B62-CD48206014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371600"/>
            <a:ext cx="8077200" cy="5257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Two or more of the following for 1 month (less if treated); at least one must be 1, 2, or 3: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/>
              <a:t>Delusions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/>
              <a:t>Hallucinations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/>
              <a:t>Disorganized speech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/>
              <a:t>Grossly disorganized or catatonic behavior.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/>
              <a:t>Negative symptoms 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500" dirty="0"/>
              <a:t>Decline in function 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500" dirty="0"/>
              <a:t>Continuous signs for at least 6 months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Exclusions: drugs, bipolar disorder, neurological cause, etc. </a:t>
            </a:r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409469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People I Know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9115-6190-1E7F-11DD-16077A30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17638"/>
            <a:ext cx="9220200" cy="3886199"/>
          </a:xfrm>
        </p:spPr>
        <p:txBody>
          <a:bodyPr/>
          <a:lstStyle/>
          <a:p>
            <a:pPr marL="457200" lvl="1" indent="0" algn="ctr">
              <a:buNone/>
            </a:pPr>
            <a:endParaRPr lang="en-US" i="1" dirty="0"/>
          </a:p>
          <a:p>
            <a:pPr marL="457200" lvl="1" indent="0" algn="ctr">
              <a:buNone/>
            </a:pPr>
            <a:r>
              <a:rPr lang="en-US" sz="2800" i="1" dirty="0"/>
              <a:t>Suzy</a:t>
            </a:r>
            <a:r>
              <a:rPr lang="en-US" i="1" dirty="0"/>
              <a:t> </a:t>
            </a:r>
            <a:endParaRPr lang="en-US" sz="1200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en-US" sz="1200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en-US" sz="1200" dirty="0"/>
          </a:p>
          <a:p>
            <a:pPr marL="457200" lvl="1" indent="0" algn="ctr">
              <a:buNone/>
            </a:pPr>
            <a:r>
              <a:rPr lang="en-US" sz="2800" i="1" dirty="0"/>
              <a:t>Bob</a:t>
            </a:r>
            <a:r>
              <a:rPr lang="en-US" i="1" dirty="0"/>
              <a:t> </a:t>
            </a:r>
            <a:endParaRPr lang="en-US" sz="1200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en-US" sz="1200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en-US" sz="1200" dirty="0"/>
          </a:p>
          <a:p>
            <a:pPr marL="457200" lvl="1" indent="0" algn="ctr">
              <a:buNone/>
            </a:pPr>
            <a:r>
              <a:rPr lang="en-US" sz="2800" i="1" dirty="0"/>
              <a:t>Thad</a:t>
            </a:r>
            <a:r>
              <a:rPr lang="en-US" i="1" dirty="0"/>
              <a:t> 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8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2438400"/>
            <a:ext cx="3124200" cy="609599"/>
          </a:xfrm>
        </p:spPr>
        <p:txBody>
          <a:bodyPr>
            <a:noAutofit/>
          </a:bodyPr>
          <a:lstStyle/>
          <a:p>
            <a:r>
              <a:rPr lang="en-US" sz="4800" i="1" dirty="0">
                <a:latin typeface="+mn-lt"/>
              </a:rPr>
              <a:t>People vary </a:t>
            </a:r>
          </a:p>
        </p:txBody>
      </p:sp>
    </p:spTree>
    <p:extLst>
      <p:ext uri="{BB962C8B-B14F-4D97-AF65-F5344CB8AC3E}">
        <p14:creationId xmlns:p14="http://schemas.microsoft.com/office/powerpoint/2010/main" val="82921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95600"/>
            <a:ext cx="10160000" cy="2895600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rgbClr val="0000CC"/>
                </a:solidFill>
              </a:rPr>
              <a:t>I’ve heard that!</a:t>
            </a:r>
          </a:p>
        </p:txBody>
      </p:sp>
      <p:sp>
        <p:nvSpPr>
          <p:cNvPr id="4" name="AutoShape 2" descr="50 Amazing Fireworks Animated Gifs To Sh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09121"/>
      </p:ext>
    </p:extLst>
  </p:cSld>
  <p:clrMapOvr>
    <a:masterClrMapping/>
  </p:clrMapOvr>
</p:sld>
</file>

<file path=ppt/theme/theme1.xml><?xml version="1.0" encoding="utf-8"?>
<a:theme xmlns:a="http://schemas.openxmlformats.org/drawingml/2006/main" name="UAMS –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AMS –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1317</Words>
  <Application>Microsoft Office PowerPoint</Application>
  <PresentationFormat>Widescreen</PresentationFormat>
  <Paragraphs>195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Wingdings</vt:lpstr>
      <vt:lpstr>UAMS – Gray</vt:lpstr>
      <vt:lpstr>UAMS – Red</vt:lpstr>
      <vt:lpstr>Custom Design</vt:lpstr>
      <vt:lpstr>1_Custom Design</vt:lpstr>
      <vt:lpstr>2_Custom Design</vt:lpstr>
      <vt:lpstr>3_Custom Design</vt:lpstr>
      <vt:lpstr>Schizophrenia 101 </vt:lpstr>
      <vt:lpstr>Disclosure </vt:lpstr>
      <vt:lpstr>Vocabulary</vt:lpstr>
      <vt:lpstr>Catatonia </vt:lpstr>
      <vt:lpstr>Negative Symptoms</vt:lpstr>
      <vt:lpstr>Schizophrenia: Criteria </vt:lpstr>
      <vt:lpstr>Some People I Know </vt:lpstr>
      <vt:lpstr>People vary </vt:lpstr>
      <vt:lpstr>I’ve heard that!</vt:lpstr>
      <vt:lpstr>It’s a genetic disorder</vt:lpstr>
      <vt:lpstr>Kind Of</vt:lpstr>
      <vt:lpstr>PowerPoint Presentation</vt:lpstr>
      <vt:lpstr>PowerPoint Presentation</vt:lpstr>
      <vt:lpstr>Prenatal Determinants of Adult Disease </vt:lpstr>
      <vt:lpstr>There are no known environmental  risk factors for schizophrenia</vt:lpstr>
      <vt:lpstr>Prenatal </vt:lpstr>
      <vt:lpstr>Perinatal</vt:lpstr>
      <vt:lpstr>Childhood/Adolescence &amp; Other</vt:lpstr>
      <vt:lpstr>What do the Risk Factors Mean?</vt:lpstr>
      <vt:lpstr>If there is a physical or biological basis  for schizophrenia in the brain, we  don’t know much about it. </vt:lpstr>
      <vt:lpstr>PowerPoint Presentation</vt:lpstr>
      <vt:lpstr>PowerPoint Presentation</vt:lpstr>
      <vt:lpstr>PowerPoint Presentation</vt:lpstr>
      <vt:lpstr>PowerPoint Presentation</vt:lpstr>
      <vt:lpstr>Schizophrenia is a brain disorder</vt:lpstr>
      <vt:lpstr>Yes and No </vt:lpstr>
      <vt:lpstr>PowerPoint Presentation</vt:lpstr>
      <vt:lpstr>Schizophrenia is all about dopamine</vt:lpstr>
      <vt:lpstr>What’s Wrong with the Dopamine Theory</vt:lpstr>
      <vt:lpstr>The function of people with  schizophrenia deteriorates over time   </vt:lpstr>
      <vt:lpstr>Average Course </vt:lpstr>
      <vt:lpstr>If you don’t have schizophrenia by the  age of thirty, you can’t get it</vt:lpstr>
      <vt:lpstr>PowerPoint Presentation</vt:lpstr>
      <vt:lpstr>PowerPoint Presentation</vt:lpstr>
      <vt:lpstr>If you can treat the psychotic  symptoms, everything will be fine  </vt:lpstr>
      <vt:lpstr>Other Neurological &amp; Psychiatric Problems</vt:lpstr>
      <vt:lpstr>When someone deals with schizophrenia it’s painful  for that person’s loved ones because there’s  nothing they can do to help</vt:lpstr>
      <vt:lpstr>Cost/benefit </vt:lpstr>
      <vt:lpstr>The only thing people with schizophrenia can do  to help themselves is take their medicine. </vt:lpstr>
      <vt:lpstr>Learning strategies </vt:lpstr>
      <vt:lpstr>What is Schizophrenia? </vt:lpstr>
      <vt:lpstr>What Can Be Done? </vt:lpstr>
      <vt:lpstr>Odyssey Clinic</vt:lpstr>
      <vt:lpstr>PowerPoint Presentation</vt:lpstr>
      <vt:lpstr>Fewer connections to other cells </vt:lpstr>
    </vt:vector>
  </TitlesOfParts>
  <Company>UAMS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Photography</dc:title>
  <dc:creator>sam</dc:creator>
  <cp:lastModifiedBy>Jones, Craig S</cp:lastModifiedBy>
  <cp:revision>72</cp:revision>
  <cp:lastPrinted>2015-09-23T19:12:53Z</cp:lastPrinted>
  <dcterms:created xsi:type="dcterms:W3CDTF">2012-06-27T20:39:58Z</dcterms:created>
  <dcterms:modified xsi:type="dcterms:W3CDTF">2024-09-27T12:36:07Z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2023-10-19T18:24:10Z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d0ef269b-e58a-4215-9056-549fbe2749b7</vt:lpwstr>
  </property>
  <property fmtid="{D5CDD505-2E9C-101B-9397-08002B2CF9AE}" pid="8" name="MSIP_Label_8ca390d5-a4f3-448c-8368-24080179bc53_ContentBits">
    <vt:lpwstr>0</vt:lpwstr>
  </property>
</Properties>
</file>