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ink/ink1.xml" ContentType="application/inkml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  <p:sldMasterId id="2147483684" r:id="rId5"/>
    <p:sldMasterId id="2147483696" r:id="rId6"/>
    <p:sldMasterId id="2147483708" r:id="rId7"/>
  </p:sldMasterIdLst>
  <p:notesMasterIdLst>
    <p:notesMasterId r:id="rId55"/>
  </p:notesMasterIdLst>
  <p:sldIdLst>
    <p:sldId id="275" r:id="rId8"/>
    <p:sldId id="314" r:id="rId9"/>
    <p:sldId id="257" r:id="rId10"/>
    <p:sldId id="8487" r:id="rId11"/>
    <p:sldId id="264" r:id="rId12"/>
    <p:sldId id="259" r:id="rId13"/>
    <p:sldId id="640" r:id="rId14"/>
    <p:sldId id="8539" r:id="rId15"/>
    <p:sldId id="276" r:id="rId16"/>
    <p:sldId id="8541" r:id="rId17"/>
    <p:sldId id="8544" r:id="rId18"/>
    <p:sldId id="269" r:id="rId19"/>
    <p:sldId id="8545" r:id="rId20"/>
    <p:sldId id="8497" r:id="rId21"/>
    <p:sldId id="8547" r:id="rId22"/>
    <p:sldId id="279" r:id="rId23"/>
    <p:sldId id="285" r:id="rId24"/>
    <p:sldId id="297" r:id="rId25"/>
    <p:sldId id="680" r:id="rId26"/>
    <p:sldId id="8498" r:id="rId27"/>
    <p:sldId id="8532" r:id="rId28"/>
    <p:sldId id="286" r:id="rId29"/>
    <p:sldId id="8286" r:id="rId30"/>
    <p:sldId id="8288" r:id="rId31"/>
    <p:sldId id="8548" r:id="rId32"/>
    <p:sldId id="8277" r:id="rId33"/>
    <p:sldId id="8550" r:id="rId34"/>
    <p:sldId id="8279" r:id="rId35"/>
    <p:sldId id="8281" r:id="rId36"/>
    <p:sldId id="646" r:id="rId37"/>
    <p:sldId id="645" r:id="rId38"/>
    <p:sldId id="647" r:id="rId39"/>
    <p:sldId id="8537" r:id="rId40"/>
    <p:sldId id="8526" r:id="rId41"/>
    <p:sldId id="295" r:id="rId42"/>
    <p:sldId id="310" r:id="rId43"/>
    <p:sldId id="8528" r:id="rId44"/>
    <p:sldId id="309" r:id="rId45"/>
    <p:sldId id="261" r:id="rId46"/>
    <p:sldId id="8549" r:id="rId47"/>
    <p:sldId id="8551" r:id="rId48"/>
    <p:sldId id="280" r:id="rId49"/>
    <p:sldId id="8531" r:id="rId50"/>
    <p:sldId id="493" r:id="rId51"/>
    <p:sldId id="604" r:id="rId52"/>
    <p:sldId id="8536" r:id="rId53"/>
    <p:sldId id="313" r:id="rId5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91DF03-75BD-A84B-1916-E24EBB6D097D}" name="Ackerman, Annemarie" initials="AA" userId="S::aackerman@som.umaryland.edu::26fe438a-038f-47e2-8fab-c38e37988ae3" providerId="AD"/>
  <p188:author id="{7C28790A-E653-A644-1D1F-39BEA5A7660F}" name="Culp, Heather" initials="CH" userId="S::hculp@som.umaryland.edu::2772cbb6-dfbd-4585-a6d8-ebcb30335152" providerId="AD"/>
  <p188:author id="{82877B58-E9AD-C779-AD87-62BA934CF19F}" name="Morton, Kimberle" initials="MK" userId="S::kmorton@som.umaryland.edu::bf485c68-0d18-492b-ace1-04483f910731" providerId="AD"/>
  <p188:author id="{22D7595E-2C3A-B135-0065-7451E304C47E}" name="McFarland, Frances" initials="MF" userId="S::fmcfarland@medscape.net::f4db82d6-084a-41c8-b5b1-1c08d3f9e5d4" providerId="AD"/>
  <p188:author id="{8D7F3CAD-CD1B-AAC8-1A06-AB2670417005}" name="Christoph" initials="C" userId="Christoph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31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7EE562-5FC9-4E1D-B440-AC84A61EAE21}" v="6" dt="2024-09-26T13:14:44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, Deanna" userId="68183ac3-f5c6-4c34-a9d1-86a601dab4c2" providerId="ADAL" clId="{9A7EE562-5FC9-4E1D-B440-AC84A61EAE21}"/>
    <pc:docChg chg="undo custSel addSld delSld modSld">
      <pc:chgData name="Kelly, Deanna" userId="68183ac3-f5c6-4c34-a9d1-86a601dab4c2" providerId="ADAL" clId="{9A7EE562-5FC9-4E1D-B440-AC84A61EAE21}" dt="2024-09-26T13:23:36.746" v="1183" actId="20577"/>
      <pc:docMkLst>
        <pc:docMk/>
      </pc:docMkLst>
      <pc:sldChg chg="modSp mod">
        <pc:chgData name="Kelly, Deanna" userId="68183ac3-f5c6-4c34-a9d1-86a601dab4c2" providerId="ADAL" clId="{9A7EE562-5FC9-4E1D-B440-AC84A61EAE21}" dt="2024-09-26T12:57:18.578" v="1153" actId="20577"/>
        <pc:sldMkLst>
          <pc:docMk/>
          <pc:sldMk cId="3829413333" sldId="259"/>
        </pc:sldMkLst>
        <pc:spChg chg="mod">
          <ac:chgData name="Kelly, Deanna" userId="68183ac3-f5c6-4c34-a9d1-86a601dab4c2" providerId="ADAL" clId="{9A7EE562-5FC9-4E1D-B440-AC84A61EAE21}" dt="2024-09-26T12:57:18.578" v="1153" actId="20577"/>
          <ac:spMkLst>
            <pc:docMk/>
            <pc:sldMk cId="3829413333" sldId="259"/>
            <ac:spMk id="3" creationId="{3EDC6EEE-B742-8EF9-C842-571C21545310}"/>
          </ac:spMkLst>
        </pc:spChg>
      </pc:sldChg>
      <pc:sldChg chg="del">
        <pc:chgData name="Kelly, Deanna" userId="68183ac3-f5c6-4c34-a9d1-86a601dab4c2" providerId="ADAL" clId="{9A7EE562-5FC9-4E1D-B440-AC84A61EAE21}" dt="2024-09-26T12:53:02.650" v="1090" actId="47"/>
        <pc:sldMkLst>
          <pc:docMk/>
          <pc:sldMk cId="1919135583" sldId="262"/>
        </pc:sldMkLst>
      </pc:sldChg>
      <pc:sldChg chg="del">
        <pc:chgData name="Kelly, Deanna" userId="68183ac3-f5c6-4c34-a9d1-86a601dab4c2" providerId="ADAL" clId="{9A7EE562-5FC9-4E1D-B440-AC84A61EAE21}" dt="2024-09-26T12:53:01.066" v="1089" actId="47"/>
        <pc:sldMkLst>
          <pc:docMk/>
          <pc:sldMk cId="32598432" sldId="263"/>
        </pc:sldMkLst>
      </pc:sldChg>
      <pc:sldChg chg="modSp mod">
        <pc:chgData name="Kelly, Deanna" userId="68183ac3-f5c6-4c34-a9d1-86a601dab4c2" providerId="ADAL" clId="{9A7EE562-5FC9-4E1D-B440-AC84A61EAE21}" dt="2024-09-26T12:39:30.976" v="262" actId="1076"/>
        <pc:sldMkLst>
          <pc:docMk/>
          <pc:sldMk cId="3012504771" sldId="269"/>
        </pc:sldMkLst>
        <pc:spChg chg="mod">
          <ac:chgData name="Kelly, Deanna" userId="68183ac3-f5c6-4c34-a9d1-86a601dab4c2" providerId="ADAL" clId="{9A7EE562-5FC9-4E1D-B440-AC84A61EAE21}" dt="2024-09-26T12:39:30.976" v="262" actId="1076"/>
          <ac:spMkLst>
            <pc:docMk/>
            <pc:sldMk cId="3012504771" sldId="269"/>
            <ac:spMk id="4" creationId="{D93A5574-294F-ADA2-7ABB-B452C5C48A54}"/>
          </ac:spMkLst>
        </pc:spChg>
      </pc:sldChg>
      <pc:sldChg chg="addSp modSp mod">
        <pc:chgData name="Kelly, Deanna" userId="68183ac3-f5c6-4c34-a9d1-86a601dab4c2" providerId="ADAL" clId="{9A7EE562-5FC9-4E1D-B440-AC84A61EAE21}" dt="2024-09-26T13:12:40.218" v="1162" actId="1076"/>
        <pc:sldMkLst>
          <pc:docMk/>
          <pc:sldMk cId="1515915442" sldId="276"/>
        </pc:sldMkLst>
        <pc:spChg chg="mod">
          <ac:chgData name="Kelly, Deanna" userId="68183ac3-f5c6-4c34-a9d1-86a601dab4c2" providerId="ADAL" clId="{9A7EE562-5FC9-4E1D-B440-AC84A61EAE21}" dt="2024-09-26T12:37:23.202" v="145" actId="20577"/>
          <ac:spMkLst>
            <pc:docMk/>
            <pc:sldMk cId="1515915442" sldId="276"/>
            <ac:spMk id="3" creationId="{95347569-FB9B-EF81-ED50-138CF07A427C}"/>
          </ac:spMkLst>
        </pc:spChg>
        <pc:spChg chg="add mod">
          <ac:chgData name="Kelly, Deanna" userId="68183ac3-f5c6-4c34-a9d1-86a601dab4c2" providerId="ADAL" clId="{9A7EE562-5FC9-4E1D-B440-AC84A61EAE21}" dt="2024-09-26T13:12:40.218" v="1162" actId="1076"/>
          <ac:spMkLst>
            <pc:docMk/>
            <pc:sldMk cId="1515915442" sldId="276"/>
            <ac:spMk id="5" creationId="{ED730022-B3A5-23B3-B888-39F8FD323B56}"/>
          </ac:spMkLst>
        </pc:spChg>
        <pc:picChg chg="mod">
          <ac:chgData name="Kelly, Deanna" userId="68183ac3-f5c6-4c34-a9d1-86a601dab4c2" providerId="ADAL" clId="{9A7EE562-5FC9-4E1D-B440-AC84A61EAE21}" dt="2024-09-26T12:37:33.615" v="146" actId="1076"/>
          <ac:picMkLst>
            <pc:docMk/>
            <pc:sldMk cId="1515915442" sldId="276"/>
            <ac:picMk id="4" creationId="{DAEAE67A-3BFB-118B-9E95-F65A44496776}"/>
          </ac:picMkLst>
        </pc:picChg>
      </pc:sldChg>
      <pc:sldChg chg="modSp mod">
        <pc:chgData name="Kelly, Deanna" userId="68183ac3-f5c6-4c34-a9d1-86a601dab4c2" providerId="ADAL" clId="{9A7EE562-5FC9-4E1D-B440-AC84A61EAE21}" dt="2024-09-26T12:43:02.953" v="553" actId="20577"/>
        <pc:sldMkLst>
          <pc:docMk/>
          <pc:sldMk cId="3607458671" sldId="297"/>
        </pc:sldMkLst>
        <pc:spChg chg="mod">
          <ac:chgData name="Kelly, Deanna" userId="68183ac3-f5c6-4c34-a9d1-86a601dab4c2" providerId="ADAL" clId="{9A7EE562-5FC9-4E1D-B440-AC84A61EAE21}" dt="2024-09-26T12:43:02.953" v="553" actId="20577"/>
          <ac:spMkLst>
            <pc:docMk/>
            <pc:sldMk cId="3607458671" sldId="297"/>
            <ac:spMk id="3" creationId="{771A9053-D884-DEC7-9C46-B0D2A1CAA39F}"/>
          </ac:spMkLst>
        </pc:spChg>
      </pc:sldChg>
      <pc:sldChg chg="del">
        <pc:chgData name="Kelly, Deanna" userId="68183ac3-f5c6-4c34-a9d1-86a601dab4c2" providerId="ADAL" clId="{9A7EE562-5FC9-4E1D-B440-AC84A61EAE21}" dt="2024-09-26T12:52:55.951" v="1086" actId="47"/>
        <pc:sldMkLst>
          <pc:docMk/>
          <pc:sldMk cId="2068331383" sldId="301"/>
        </pc:sldMkLst>
      </pc:sldChg>
      <pc:sldChg chg="del">
        <pc:chgData name="Kelly, Deanna" userId="68183ac3-f5c6-4c34-a9d1-86a601dab4c2" providerId="ADAL" clId="{9A7EE562-5FC9-4E1D-B440-AC84A61EAE21}" dt="2024-09-26T12:52:59.828" v="1088" actId="47"/>
        <pc:sldMkLst>
          <pc:docMk/>
          <pc:sldMk cId="1245664720" sldId="303"/>
        </pc:sldMkLst>
      </pc:sldChg>
      <pc:sldChg chg="del">
        <pc:chgData name="Kelly, Deanna" userId="68183ac3-f5c6-4c34-a9d1-86a601dab4c2" providerId="ADAL" clId="{9A7EE562-5FC9-4E1D-B440-AC84A61EAE21}" dt="2024-09-26T12:53:03.908" v="1091" actId="47"/>
        <pc:sldMkLst>
          <pc:docMk/>
          <pc:sldMk cId="3630525551" sldId="305"/>
        </pc:sldMkLst>
      </pc:sldChg>
      <pc:sldChg chg="del">
        <pc:chgData name="Kelly, Deanna" userId="68183ac3-f5c6-4c34-a9d1-86a601dab4c2" providerId="ADAL" clId="{9A7EE562-5FC9-4E1D-B440-AC84A61EAE21}" dt="2024-09-26T12:52:57.554" v="1087" actId="47"/>
        <pc:sldMkLst>
          <pc:docMk/>
          <pc:sldMk cId="3174784667" sldId="311"/>
        </pc:sldMkLst>
      </pc:sldChg>
      <pc:sldChg chg="modSp mod">
        <pc:chgData name="Kelly, Deanna" userId="68183ac3-f5c6-4c34-a9d1-86a601dab4c2" providerId="ADAL" clId="{9A7EE562-5FC9-4E1D-B440-AC84A61EAE21}" dt="2024-09-26T12:55:27.959" v="1152" actId="6549"/>
        <pc:sldMkLst>
          <pc:docMk/>
          <pc:sldMk cId="518644991" sldId="313"/>
        </pc:sldMkLst>
        <pc:spChg chg="mod">
          <ac:chgData name="Kelly, Deanna" userId="68183ac3-f5c6-4c34-a9d1-86a601dab4c2" providerId="ADAL" clId="{9A7EE562-5FC9-4E1D-B440-AC84A61EAE21}" dt="2024-09-26T12:55:27.959" v="1152" actId="6549"/>
          <ac:spMkLst>
            <pc:docMk/>
            <pc:sldMk cId="518644991" sldId="313"/>
            <ac:spMk id="4" creationId="{6B0D0BCF-0D23-3855-AC0B-0459C503C123}"/>
          </ac:spMkLst>
        </pc:spChg>
      </pc:sldChg>
      <pc:sldChg chg="del">
        <pc:chgData name="Kelly, Deanna" userId="68183ac3-f5c6-4c34-a9d1-86a601dab4c2" providerId="ADAL" clId="{9A7EE562-5FC9-4E1D-B440-AC84A61EAE21}" dt="2024-09-26T12:53:07.441" v="1092" actId="47"/>
        <pc:sldMkLst>
          <pc:docMk/>
          <pc:sldMk cId="3485824222" sldId="594"/>
        </pc:sldMkLst>
      </pc:sldChg>
      <pc:sldChg chg="modSp mod">
        <pc:chgData name="Kelly, Deanna" userId="68183ac3-f5c6-4c34-a9d1-86a601dab4c2" providerId="ADAL" clId="{9A7EE562-5FC9-4E1D-B440-AC84A61EAE21}" dt="2024-09-26T12:36:59.974" v="125" actId="1076"/>
        <pc:sldMkLst>
          <pc:docMk/>
          <pc:sldMk cId="3626136570" sldId="640"/>
        </pc:sldMkLst>
        <pc:spChg chg="mod">
          <ac:chgData name="Kelly, Deanna" userId="68183ac3-f5c6-4c34-a9d1-86a601dab4c2" providerId="ADAL" clId="{9A7EE562-5FC9-4E1D-B440-AC84A61EAE21}" dt="2024-09-26T12:36:52.200" v="124" actId="20577"/>
          <ac:spMkLst>
            <pc:docMk/>
            <pc:sldMk cId="3626136570" sldId="640"/>
            <ac:spMk id="3" creationId="{B667500E-A26E-50B2-B713-8AE0A35731D5}"/>
          </ac:spMkLst>
        </pc:spChg>
        <pc:picChg chg="mod">
          <ac:chgData name="Kelly, Deanna" userId="68183ac3-f5c6-4c34-a9d1-86a601dab4c2" providerId="ADAL" clId="{9A7EE562-5FC9-4E1D-B440-AC84A61EAE21}" dt="2024-09-26T12:36:59.974" v="125" actId="1076"/>
          <ac:picMkLst>
            <pc:docMk/>
            <pc:sldMk cId="3626136570" sldId="640"/>
            <ac:picMk id="1026" creationId="{444FCB0F-9B67-14C4-130D-84F67E7E840E}"/>
          </ac:picMkLst>
        </pc:picChg>
      </pc:sldChg>
      <pc:sldChg chg="modSp mod">
        <pc:chgData name="Kelly, Deanna" userId="68183ac3-f5c6-4c34-a9d1-86a601dab4c2" providerId="ADAL" clId="{9A7EE562-5FC9-4E1D-B440-AC84A61EAE21}" dt="2024-09-26T12:45:16.748" v="652" actId="1076"/>
        <pc:sldMkLst>
          <pc:docMk/>
          <pc:sldMk cId="1304649045" sldId="645"/>
        </pc:sldMkLst>
        <pc:spChg chg="mod">
          <ac:chgData name="Kelly, Deanna" userId="68183ac3-f5c6-4c34-a9d1-86a601dab4c2" providerId="ADAL" clId="{9A7EE562-5FC9-4E1D-B440-AC84A61EAE21}" dt="2024-09-26T12:45:16.748" v="652" actId="1076"/>
          <ac:spMkLst>
            <pc:docMk/>
            <pc:sldMk cId="1304649045" sldId="645"/>
            <ac:spMk id="3" creationId="{86504582-DC9A-4E8F-BE18-6C5A02F4E82A}"/>
          </ac:spMkLst>
        </pc:spChg>
      </pc:sldChg>
      <pc:sldChg chg="modSp mod">
        <pc:chgData name="Kelly, Deanna" userId="68183ac3-f5c6-4c34-a9d1-86a601dab4c2" providerId="ADAL" clId="{9A7EE562-5FC9-4E1D-B440-AC84A61EAE21}" dt="2024-09-26T12:42:28.575" v="467" actId="6549"/>
        <pc:sldMkLst>
          <pc:docMk/>
          <pc:sldMk cId="2912435947" sldId="680"/>
        </pc:sldMkLst>
        <pc:spChg chg="mod">
          <ac:chgData name="Kelly, Deanna" userId="68183ac3-f5c6-4c34-a9d1-86a601dab4c2" providerId="ADAL" clId="{9A7EE562-5FC9-4E1D-B440-AC84A61EAE21}" dt="2024-09-26T12:42:28.575" v="467" actId="6549"/>
          <ac:spMkLst>
            <pc:docMk/>
            <pc:sldMk cId="2912435947" sldId="680"/>
            <ac:spMk id="5" creationId="{00000000-0000-0000-0000-000000000000}"/>
          </ac:spMkLst>
        </pc:spChg>
      </pc:sldChg>
      <pc:sldChg chg="del">
        <pc:chgData name="Kelly, Deanna" userId="68183ac3-f5c6-4c34-a9d1-86a601dab4c2" providerId="ADAL" clId="{9A7EE562-5FC9-4E1D-B440-AC84A61EAE21}" dt="2024-09-26T12:53:09.605" v="1093" actId="47"/>
        <pc:sldMkLst>
          <pc:docMk/>
          <pc:sldMk cId="1293626150" sldId="8276"/>
        </pc:sldMkLst>
      </pc:sldChg>
      <pc:sldChg chg="modSp mod">
        <pc:chgData name="Kelly, Deanna" userId="68183ac3-f5c6-4c34-a9d1-86a601dab4c2" providerId="ADAL" clId="{9A7EE562-5FC9-4E1D-B440-AC84A61EAE21}" dt="2024-09-26T12:44:33.311" v="650" actId="20577"/>
        <pc:sldMkLst>
          <pc:docMk/>
          <pc:sldMk cId="528817139" sldId="8286"/>
        </pc:sldMkLst>
        <pc:spChg chg="mod">
          <ac:chgData name="Kelly, Deanna" userId="68183ac3-f5c6-4c34-a9d1-86a601dab4c2" providerId="ADAL" clId="{9A7EE562-5FC9-4E1D-B440-AC84A61EAE21}" dt="2024-09-26T12:44:33.311" v="650" actId="20577"/>
          <ac:spMkLst>
            <pc:docMk/>
            <pc:sldMk cId="528817139" sldId="8286"/>
            <ac:spMk id="3" creationId="{00000000-0000-0000-0000-000000000000}"/>
          </ac:spMkLst>
        </pc:spChg>
      </pc:sldChg>
      <pc:sldChg chg="modSp mod">
        <pc:chgData name="Kelly, Deanna" userId="68183ac3-f5c6-4c34-a9d1-86a601dab4c2" providerId="ADAL" clId="{9A7EE562-5FC9-4E1D-B440-AC84A61EAE21}" dt="2024-09-26T13:23:36.746" v="1183" actId="20577"/>
        <pc:sldMkLst>
          <pc:docMk/>
          <pc:sldMk cId="1096634743" sldId="8497"/>
        </pc:sldMkLst>
        <pc:spChg chg="mod">
          <ac:chgData name="Kelly, Deanna" userId="68183ac3-f5c6-4c34-a9d1-86a601dab4c2" providerId="ADAL" clId="{9A7EE562-5FC9-4E1D-B440-AC84A61EAE21}" dt="2024-09-26T13:23:36.746" v="1183" actId="20577"/>
          <ac:spMkLst>
            <pc:docMk/>
            <pc:sldMk cId="1096634743" sldId="8497"/>
            <ac:spMk id="3" creationId="{02F58916-016F-4E78-A588-4AA968DD8B93}"/>
          </ac:spMkLst>
        </pc:spChg>
        <pc:picChg chg="mod">
          <ac:chgData name="Kelly, Deanna" userId="68183ac3-f5c6-4c34-a9d1-86a601dab4c2" providerId="ADAL" clId="{9A7EE562-5FC9-4E1D-B440-AC84A61EAE21}" dt="2024-09-26T13:14:44.842" v="1178" actId="1076"/>
          <ac:picMkLst>
            <pc:docMk/>
            <pc:sldMk cId="1096634743" sldId="8497"/>
            <ac:picMk id="3074" creationId="{39DE7220-E4B5-82DA-6E2B-951603D75B31}"/>
          </ac:picMkLst>
        </pc:picChg>
      </pc:sldChg>
      <pc:sldChg chg="modSp mod">
        <pc:chgData name="Kelly, Deanna" userId="68183ac3-f5c6-4c34-a9d1-86a601dab4c2" providerId="ADAL" clId="{9A7EE562-5FC9-4E1D-B440-AC84A61EAE21}" dt="2024-09-26T12:43:21.823" v="555" actId="14100"/>
        <pc:sldMkLst>
          <pc:docMk/>
          <pc:sldMk cId="257152796" sldId="8532"/>
        </pc:sldMkLst>
        <pc:spChg chg="mod">
          <ac:chgData name="Kelly, Deanna" userId="68183ac3-f5c6-4c34-a9d1-86a601dab4c2" providerId="ADAL" clId="{9A7EE562-5FC9-4E1D-B440-AC84A61EAE21}" dt="2024-09-26T12:43:21.823" v="555" actId="14100"/>
          <ac:spMkLst>
            <pc:docMk/>
            <pc:sldMk cId="257152796" sldId="8532"/>
            <ac:spMk id="3" creationId="{B31CA49B-42EB-A0CA-E697-20532D3F06AB}"/>
          </ac:spMkLst>
        </pc:spChg>
      </pc:sldChg>
      <pc:sldChg chg="modSp mod">
        <pc:chgData name="Kelly, Deanna" userId="68183ac3-f5c6-4c34-a9d1-86a601dab4c2" providerId="ADAL" clId="{9A7EE562-5FC9-4E1D-B440-AC84A61EAE21}" dt="2024-09-26T12:51:34.886" v="1057" actId="1076"/>
        <pc:sldMkLst>
          <pc:docMk/>
          <pc:sldMk cId="1471314340" sldId="8536"/>
        </pc:sldMkLst>
        <pc:spChg chg="mod">
          <ac:chgData name="Kelly, Deanna" userId="68183ac3-f5c6-4c34-a9d1-86a601dab4c2" providerId="ADAL" clId="{9A7EE562-5FC9-4E1D-B440-AC84A61EAE21}" dt="2024-09-26T12:49:02.999" v="813" actId="6549"/>
          <ac:spMkLst>
            <pc:docMk/>
            <pc:sldMk cId="1471314340" sldId="8536"/>
            <ac:spMk id="2" creationId="{837C645F-5806-0DDA-89AE-06B04DEE03D1}"/>
          </ac:spMkLst>
        </pc:spChg>
        <pc:spChg chg="mod">
          <ac:chgData name="Kelly, Deanna" userId="68183ac3-f5c6-4c34-a9d1-86a601dab4c2" providerId="ADAL" clId="{9A7EE562-5FC9-4E1D-B440-AC84A61EAE21}" dt="2024-09-26T12:51:34.886" v="1057" actId="1076"/>
          <ac:spMkLst>
            <pc:docMk/>
            <pc:sldMk cId="1471314340" sldId="8536"/>
            <ac:spMk id="3" creationId="{24E7FA50-7DB3-0900-F3F4-FCCACE48F6C3}"/>
          </ac:spMkLst>
        </pc:spChg>
      </pc:sldChg>
      <pc:sldChg chg="addSp modSp mod">
        <pc:chgData name="Kelly, Deanna" userId="68183ac3-f5c6-4c34-a9d1-86a601dab4c2" providerId="ADAL" clId="{9A7EE562-5FC9-4E1D-B440-AC84A61EAE21}" dt="2024-09-26T12:57:59.107" v="1156" actId="2085"/>
        <pc:sldMkLst>
          <pc:docMk/>
          <pc:sldMk cId="1772839938" sldId="8539"/>
        </pc:sldMkLst>
        <pc:spChg chg="add mod">
          <ac:chgData name="Kelly, Deanna" userId="68183ac3-f5c6-4c34-a9d1-86a601dab4c2" providerId="ADAL" clId="{9A7EE562-5FC9-4E1D-B440-AC84A61EAE21}" dt="2024-09-26T12:57:59.107" v="1156" actId="2085"/>
          <ac:spMkLst>
            <pc:docMk/>
            <pc:sldMk cId="1772839938" sldId="8539"/>
            <ac:spMk id="3" creationId="{A0FC2D6D-9F46-0AC5-7E5E-22C6D0633F20}"/>
          </ac:spMkLst>
        </pc:spChg>
      </pc:sldChg>
      <pc:sldChg chg="modSp mod">
        <pc:chgData name="Kelly, Deanna" userId="68183ac3-f5c6-4c34-a9d1-86a601dab4c2" providerId="ADAL" clId="{9A7EE562-5FC9-4E1D-B440-AC84A61EAE21}" dt="2024-09-26T13:14:13.442" v="1166" actId="6549"/>
        <pc:sldMkLst>
          <pc:docMk/>
          <pc:sldMk cId="2825796806" sldId="8545"/>
        </pc:sldMkLst>
        <pc:spChg chg="mod">
          <ac:chgData name="Kelly, Deanna" userId="68183ac3-f5c6-4c34-a9d1-86a601dab4c2" providerId="ADAL" clId="{9A7EE562-5FC9-4E1D-B440-AC84A61EAE21}" dt="2024-09-26T13:14:13.442" v="1166" actId="6549"/>
          <ac:spMkLst>
            <pc:docMk/>
            <pc:sldMk cId="2825796806" sldId="8545"/>
            <ac:spMk id="5" creationId="{E881B0A4-672A-1AFA-B118-4EE5284656F7}"/>
          </ac:spMkLst>
        </pc:spChg>
      </pc:sldChg>
      <pc:sldChg chg="modSp mod">
        <pc:chgData name="Kelly, Deanna" userId="68183ac3-f5c6-4c34-a9d1-86a601dab4c2" providerId="ADAL" clId="{9A7EE562-5FC9-4E1D-B440-AC84A61EAE21}" dt="2024-09-26T13:15:07.550" v="1182" actId="6549"/>
        <pc:sldMkLst>
          <pc:docMk/>
          <pc:sldMk cId="3350232594" sldId="8547"/>
        </pc:sldMkLst>
        <pc:spChg chg="mod">
          <ac:chgData name="Kelly, Deanna" userId="68183ac3-f5c6-4c34-a9d1-86a601dab4c2" providerId="ADAL" clId="{9A7EE562-5FC9-4E1D-B440-AC84A61EAE21}" dt="2024-09-26T13:15:07.550" v="1182" actId="6549"/>
          <ac:spMkLst>
            <pc:docMk/>
            <pc:sldMk cId="3350232594" sldId="8547"/>
            <ac:spMk id="3" creationId="{2147840B-60A6-A085-8156-45959598AC4A}"/>
          </ac:spMkLst>
        </pc:spChg>
      </pc:sldChg>
      <pc:sldChg chg="modSp mod">
        <pc:chgData name="Kelly, Deanna" userId="68183ac3-f5c6-4c34-a9d1-86a601dab4c2" providerId="ADAL" clId="{9A7EE562-5FC9-4E1D-B440-AC84A61EAE21}" dt="2024-09-26T12:45:58.601" v="653" actId="1076"/>
        <pc:sldMkLst>
          <pc:docMk/>
          <pc:sldMk cId="201655672" sldId="8549"/>
        </pc:sldMkLst>
        <pc:spChg chg="mod">
          <ac:chgData name="Kelly, Deanna" userId="68183ac3-f5c6-4c34-a9d1-86a601dab4c2" providerId="ADAL" clId="{9A7EE562-5FC9-4E1D-B440-AC84A61EAE21}" dt="2024-09-26T12:45:58.601" v="653" actId="1076"/>
          <ac:spMkLst>
            <pc:docMk/>
            <pc:sldMk cId="201655672" sldId="8549"/>
            <ac:spMk id="6" creationId="{463C4A99-8FB5-12FC-2A46-3A11E06F4B56}"/>
          </ac:spMkLst>
        </pc:spChg>
      </pc:sldChg>
      <pc:sldChg chg="modSp new mod">
        <pc:chgData name="Kelly, Deanna" userId="68183ac3-f5c6-4c34-a9d1-86a601dab4c2" providerId="ADAL" clId="{9A7EE562-5FC9-4E1D-B440-AC84A61EAE21}" dt="2024-09-26T12:54:00.291" v="1144" actId="20577"/>
        <pc:sldMkLst>
          <pc:docMk/>
          <pc:sldMk cId="3827599543" sldId="8551"/>
        </pc:sldMkLst>
        <pc:spChg chg="mod">
          <ac:chgData name="Kelly, Deanna" userId="68183ac3-f5c6-4c34-a9d1-86a601dab4c2" providerId="ADAL" clId="{9A7EE562-5FC9-4E1D-B440-AC84A61EAE21}" dt="2024-09-26T12:47:05.077" v="723" actId="20577"/>
          <ac:spMkLst>
            <pc:docMk/>
            <pc:sldMk cId="3827599543" sldId="8551"/>
            <ac:spMk id="2" creationId="{C1B05453-B068-1DBB-DC77-C29BBB1EDBD7}"/>
          </ac:spMkLst>
        </pc:spChg>
        <pc:spChg chg="mod">
          <ac:chgData name="Kelly, Deanna" userId="68183ac3-f5c6-4c34-a9d1-86a601dab4c2" providerId="ADAL" clId="{9A7EE562-5FC9-4E1D-B440-AC84A61EAE21}" dt="2024-09-26T12:54:00.291" v="1144" actId="20577"/>
          <ac:spMkLst>
            <pc:docMk/>
            <pc:sldMk cId="3827599543" sldId="8551"/>
            <ac:spMk id="3" creationId="{66D84E2F-35D1-6D95-37AA-3C1770A06861}"/>
          </ac:spMkLst>
        </pc:spChg>
      </pc:sldChg>
      <pc:sldMasterChg chg="delSldLayout">
        <pc:chgData name="Kelly, Deanna" userId="68183ac3-f5c6-4c34-a9d1-86a601dab4c2" providerId="ADAL" clId="{9A7EE562-5FC9-4E1D-B440-AC84A61EAE21}" dt="2024-09-26T12:53:03.908" v="1091" actId="47"/>
        <pc:sldMasterMkLst>
          <pc:docMk/>
          <pc:sldMasterMk cId="3510375316" sldId="2147483672"/>
        </pc:sldMasterMkLst>
        <pc:sldLayoutChg chg="del">
          <pc:chgData name="Kelly, Deanna" userId="68183ac3-f5c6-4c34-a9d1-86a601dab4c2" providerId="ADAL" clId="{9A7EE562-5FC9-4E1D-B440-AC84A61EAE21}" dt="2024-09-26T12:53:03.908" v="1091" actId="47"/>
          <pc:sldLayoutMkLst>
            <pc:docMk/>
            <pc:sldMasterMk cId="3510375316" sldId="2147483672"/>
            <pc:sldLayoutMk cId="2927040708" sldId="214748373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kelly\Documents\Deework\grants\celiac\Copy%20of%20Copy%20of%20SANS%20total%20LSMeans%20Feb%202018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u="none" strike="noStrike" baseline="0" dirty="0"/>
              <a:t>Impact of Side Effects on Functioning (</a:t>
            </a:r>
            <a:r>
              <a:rPr lang="en-US" sz="2000" b="1" i="1" u="none" strike="noStrike" baseline="0" dirty="0"/>
              <a:t>N </a:t>
            </a:r>
            <a:r>
              <a:rPr lang="en-US" sz="2000" b="1" i="0" u="none" strike="noStrike" baseline="0" dirty="0"/>
              <a:t>= 435) 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Difficulty Sleeping</c:v>
                </c:pt>
                <c:pt idx="1">
                  <c:v>Restlessness</c:v>
                </c:pt>
                <c:pt idx="2">
                  <c:v>Shaky hands or arms</c:v>
                </c:pt>
                <c:pt idx="3">
                  <c:v>Feeling drugged</c:v>
                </c:pt>
                <c:pt idx="4">
                  <c:v>Sleepy during the day </c:v>
                </c:pt>
                <c:pt idx="5">
                  <c:v>Dizzy</c:v>
                </c:pt>
                <c:pt idx="6">
                  <c:v>Gaining weight</c:v>
                </c:pt>
                <c:pt idx="7">
                  <c:v>Problems enjoying sex 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61</c:v>
                </c:pt>
                <c:pt idx="1">
                  <c:v>59.1</c:v>
                </c:pt>
                <c:pt idx="2">
                  <c:v>56.7</c:v>
                </c:pt>
                <c:pt idx="3">
                  <c:v>61.6</c:v>
                </c:pt>
                <c:pt idx="4">
                  <c:v>60.9</c:v>
                </c:pt>
                <c:pt idx="5">
                  <c:v>56.2</c:v>
                </c:pt>
                <c:pt idx="6">
                  <c:v>67.5</c:v>
                </c:pt>
                <c:pt idx="7">
                  <c:v>65.8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9D-4112-9D37-94216F3DF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2419096"/>
        <c:axId val="862415816"/>
      </c:barChart>
      <c:catAx>
        <c:axId val="862419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415816"/>
        <c:crosses val="autoZero"/>
        <c:auto val="1"/>
        <c:lblAlgn val="ctr"/>
        <c:lblOffset val="100"/>
        <c:noMultiLvlLbl val="0"/>
      </c:catAx>
      <c:valAx>
        <c:axId val="862415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/>
                  <a:t>Impact on Functioning,</a:t>
                </a:r>
                <a:r>
                  <a:rPr lang="en-US" sz="1400" b="0" baseline="0" dirty="0"/>
                  <a:t> VAS Scale    (0-100)</a:t>
                </a:r>
                <a:endParaRPr lang="en-US" sz="1400" b="0" dirty="0"/>
              </a:p>
            </c:rich>
          </c:tx>
          <c:layout>
            <c:manualLayout>
              <c:xMode val="edge"/>
              <c:yMode val="edge"/>
              <c:x val="9.3865958179882407E-3"/>
              <c:y val="6.741746680807382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419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Tremor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*Lumateperone </c:v>
                </c:pt>
                <c:pt idx="1">
                  <c:v>Asenapine</c:v>
                </c:pt>
                <c:pt idx="2">
                  <c:v>Clozapine </c:v>
                </c:pt>
                <c:pt idx="3">
                  <c:v>Paliperidone</c:v>
                </c:pt>
                <c:pt idx="4">
                  <c:v>Amisulpiride</c:v>
                </c:pt>
                <c:pt idx="5">
                  <c:v>Quetiapine</c:v>
                </c:pt>
                <c:pt idx="6">
                  <c:v>Aripiprazole</c:v>
                </c:pt>
                <c:pt idx="7">
                  <c:v>Ziprasidone</c:v>
                </c:pt>
                <c:pt idx="8">
                  <c:v>Olanzapine</c:v>
                </c:pt>
                <c:pt idx="9">
                  <c:v>Risperidone</c:v>
                </c:pt>
                <c:pt idx="10">
                  <c:v> +Cariprazine</c:v>
                </c:pt>
                <c:pt idx="11">
                  <c:v>Chlorpromazine</c:v>
                </c:pt>
                <c:pt idx="12">
                  <c:v>Haloperidol</c:v>
                </c:pt>
                <c:pt idx="13">
                  <c:v>Sulpiride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2">
                  <c:v>0.2</c:v>
                </c:pt>
                <c:pt idx="3">
                  <c:v>2.7</c:v>
                </c:pt>
                <c:pt idx="4">
                  <c:v>4.4000000000000004</c:v>
                </c:pt>
                <c:pt idx="5">
                  <c:v>6</c:v>
                </c:pt>
                <c:pt idx="6">
                  <c:v>6.1</c:v>
                </c:pt>
                <c:pt idx="7">
                  <c:v>6.5</c:v>
                </c:pt>
                <c:pt idx="8">
                  <c:v>7.9</c:v>
                </c:pt>
                <c:pt idx="9">
                  <c:v>8.1999999999999993</c:v>
                </c:pt>
                <c:pt idx="10">
                  <c:v>18</c:v>
                </c:pt>
                <c:pt idx="11">
                  <c:v>18.399999999999999</c:v>
                </c:pt>
                <c:pt idx="12">
                  <c:v>22</c:v>
                </c:pt>
                <c:pt idx="13">
                  <c:v>28.2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0C-4EEC-8D6F-193429BFB0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Parkinsonism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1.4435963600000897E-3"/>
                  <c:y val="-3.2567053083441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0C-484E-9680-6CBC215077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*Lumateperone </c:v>
                </c:pt>
                <c:pt idx="1">
                  <c:v>Asenapine</c:v>
                </c:pt>
                <c:pt idx="2">
                  <c:v>Clozapine </c:v>
                </c:pt>
                <c:pt idx="3">
                  <c:v>Paliperidone</c:v>
                </c:pt>
                <c:pt idx="4">
                  <c:v>Amisulpiride</c:v>
                </c:pt>
                <c:pt idx="5">
                  <c:v>Quetiapine</c:v>
                </c:pt>
                <c:pt idx="6">
                  <c:v>Aripiprazole</c:v>
                </c:pt>
                <c:pt idx="7">
                  <c:v>Ziprasidone</c:v>
                </c:pt>
                <c:pt idx="8">
                  <c:v>Olanzapine</c:v>
                </c:pt>
                <c:pt idx="9">
                  <c:v>Risperidone</c:v>
                </c:pt>
                <c:pt idx="10">
                  <c:v> +Cariprazine</c:v>
                </c:pt>
                <c:pt idx="11">
                  <c:v>Chlorpromazine</c:v>
                </c:pt>
                <c:pt idx="12">
                  <c:v>Haloperidol</c:v>
                </c:pt>
                <c:pt idx="13">
                  <c:v>Sulpiride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0</c:v>
                </c:pt>
                <c:pt idx="1">
                  <c:v>2.4</c:v>
                </c:pt>
                <c:pt idx="2">
                  <c:v>3.7</c:v>
                </c:pt>
                <c:pt idx="4">
                  <c:v>10.3</c:v>
                </c:pt>
                <c:pt idx="5">
                  <c:v>8.8000000000000007</c:v>
                </c:pt>
                <c:pt idx="6">
                  <c:v>7.2</c:v>
                </c:pt>
                <c:pt idx="7">
                  <c:v>10</c:v>
                </c:pt>
                <c:pt idx="8">
                  <c:v>8.1</c:v>
                </c:pt>
                <c:pt idx="9">
                  <c:v>12.1</c:v>
                </c:pt>
                <c:pt idx="10">
                  <c:v>18</c:v>
                </c:pt>
                <c:pt idx="11">
                  <c:v>21.1</c:v>
                </c:pt>
                <c:pt idx="12">
                  <c:v>22.6</c:v>
                </c:pt>
                <c:pt idx="13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0C-4EEC-8D6F-193429BFB0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6873824"/>
        <c:axId val="236870544"/>
      </c:barChart>
      <c:catAx>
        <c:axId val="23687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870544"/>
        <c:crosses val="autoZero"/>
        <c:auto val="1"/>
        <c:lblAlgn val="ctr"/>
        <c:lblOffset val="100"/>
        <c:noMultiLvlLbl val="0"/>
      </c:catAx>
      <c:valAx>
        <c:axId val="23687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87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91990415884196"/>
          <c:y val="5.7814947888795452E-2"/>
          <c:w val="0.48503666905257908"/>
          <c:h val="0.2084334136255079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03633117637519"/>
          <c:y val="0"/>
          <c:w val="0.75881129374582446"/>
          <c:h val="0.9215667226359608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Sheet2!$A$1</c:f>
              <c:strCache>
                <c:ptCount val="1"/>
                <c:pt idx="0">
                  <c:v>Clozapine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Sheet2!$B$1:$B$3</c:f>
              <c:numCache>
                <c:formatCode>General</c:formatCode>
                <c:ptCount val="3"/>
                <c:pt idx="0">
                  <c:v>-77</c:v>
                </c:pt>
                <c:pt idx="1">
                  <c:v>-120</c:v>
                </c:pt>
                <c:pt idx="2">
                  <c:v>-33</c:v>
                </c:pt>
              </c:numCache>
            </c:numRef>
          </c:xVal>
          <c:yVal>
            <c:numRef>
              <c:f>Sheet2!$C$1:$C$3</c:f>
              <c:numCache>
                <c:formatCode>General</c:formatCode>
                <c:ptCount val="3"/>
                <c:pt idx="0">
                  <c:v>16</c:v>
                </c:pt>
                <c:pt idx="1">
                  <c:v>16</c:v>
                </c:pt>
                <c:pt idx="2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A7-4B44-BB79-88924C9998AC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Aripiprazole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Sheet2!$B$4:$B$6</c:f>
              <c:numCache>
                <c:formatCode>General</c:formatCode>
                <c:ptCount val="3"/>
                <c:pt idx="0">
                  <c:v>-7</c:v>
                </c:pt>
                <c:pt idx="1">
                  <c:v>-11</c:v>
                </c:pt>
                <c:pt idx="2">
                  <c:v>-3</c:v>
                </c:pt>
              </c:numCache>
            </c:numRef>
          </c:xVal>
          <c:yVal>
            <c:numRef>
              <c:f>Sheet2!$C$4:$C$6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A7-4B44-BB79-88924C9998AC}"/>
            </c:ext>
          </c:extLst>
        </c:ser>
        <c:ser>
          <c:idx val="2"/>
          <c:order val="2"/>
          <c:tx>
            <c:v>Cariprazine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Sheet2!$B$7:$B$9</c:f>
              <c:numCache>
                <c:formatCode>General</c:formatCode>
                <c:ptCount val="3"/>
                <c:pt idx="0">
                  <c:v>-3</c:v>
                </c:pt>
                <c:pt idx="1">
                  <c:v>-9</c:v>
                </c:pt>
                <c:pt idx="2">
                  <c:v>3</c:v>
                </c:pt>
              </c:numCache>
            </c:numRef>
          </c:xVal>
          <c:yVal>
            <c:numRef>
              <c:f>Sheet2!$C$7:$C$9</c:f>
              <c:numCache>
                <c:formatCode>General</c:formatCode>
                <c:ptCount val="3"/>
                <c:pt idx="0">
                  <c:v>14</c:v>
                </c:pt>
                <c:pt idx="1">
                  <c:v>14</c:v>
                </c:pt>
                <c:pt idx="2">
                  <c:v>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A7-4B44-BB79-88924C9998AC}"/>
            </c:ext>
          </c:extLst>
        </c:ser>
        <c:ser>
          <c:idx val="15"/>
          <c:order val="3"/>
          <c:tx>
            <c:strRef>
              <c:f>Sheet2!$A$10</c:f>
              <c:strCache>
                <c:ptCount val="1"/>
                <c:pt idx="0">
                  <c:v>*Lumateperone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Sheet2!$B$10:$B$12</c:f>
              <c:numCache>
                <c:formatCode>General</c:formatCode>
                <c:ptCount val="3"/>
                <c:pt idx="0">
                  <c:v>-1.3</c:v>
                </c:pt>
                <c:pt idx="1">
                  <c:v>-1.9</c:v>
                </c:pt>
                <c:pt idx="2">
                  <c:v>-0.7</c:v>
                </c:pt>
              </c:numCache>
            </c:numRef>
          </c:xVal>
          <c:yVal>
            <c:numRef>
              <c:f>Sheet2!$C$10:$C$12</c:f>
              <c:numCache>
                <c:formatCode>General</c:formatCode>
                <c:ptCount val="3"/>
                <c:pt idx="0">
                  <c:v>13</c:v>
                </c:pt>
                <c:pt idx="1">
                  <c:v>13</c:v>
                </c:pt>
                <c:pt idx="2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761-4BEC-914A-802187D747EA}"/>
            </c:ext>
          </c:extLst>
        </c:ser>
        <c:ser>
          <c:idx val="3"/>
          <c:order val="4"/>
          <c:tx>
            <c:strRef>
              <c:f>Sheet2!$A$13</c:f>
              <c:strCache>
                <c:ptCount val="1"/>
                <c:pt idx="0">
                  <c:v>Quetiapine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Sheet2!$B$13:$B$15</c:f>
              <c:numCache>
                <c:formatCode>General</c:formatCode>
                <c:ptCount val="3"/>
                <c:pt idx="0">
                  <c:v>-1</c:v>
                </c:pt>
                <c:pt idx="1">
                  <c:v>-5</c:v>
                </c:pt>
                <c:pt idx="2">
                  <c:v>2</c:v>
                </c:pt>
              </c:numCache>
            </c:numRef>
          </c:xVal>
          <c:yVal>
            <c:numRef>
              <c:f>Sheet2!$C$13:$C$15</c:f>
              <c:numCache>
                <c:formatCode>General</c:formatCode>
                <c:ptCount val="3"/>
                <c:pt idx="0">
                  <c:v>12</c:v>
                </c:pt>
                <c:pt idx="1">
                  <c:v>12</c:v>
                </c:pt>
                <c:pt idx="2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A7-4B44-BB79-88924C9998AC}"/>
            </c:ext>
          </c:extLst>
        </c:ser>
        <c:ser>
          <c:idx val="4"/>
          <c:order val="5"/>
          <c:tx>
            <c:strRef>
              <c:f>Sheet2!$A$16</c:f>
              <c:strCache>
                <c:ptCount val="1"/>
                <c:pt idx="0">
                  <c:v>Brexpiprazole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Sheet2!$B$16:$B$18</c:f>
              <c:numCache>
                <c:formatCode>General</c:formatCode>
                <c:ptCount val="3"/>
                <c:pt idx="0">
                  <c:v>1</c:v>
                </c:pt>
                <c:pt idx="1">
                  <c:v>-4</c:v>
                </c:pt>
                <c:pt idx="2">
                  <c:v>6</c:v>
                </c:pt>
              </c:numCache>
            </c:numRef>
          </c:xVal>
          <c:yVal>
            <c:numRef>
              <c:f>Sheet2!$C$16:$C$18</c:f>
              <c:numCache>
                <c:formatCode>General</c:formatCode>
                <c:ptCount val="3"/>
                <c:pt idx="0">
                  <c:v>11</c:v>
                </c:pt>
                <c:pt idx="1">
                  <c:v>11</c:v>
                </c:pt>
                <c:pt idx="2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8A7-4B44-BB79-88924C9998AC}"/>
            </c:ext>
          </c:extLst>
        </c:ser>
        <c:ser>
          <c:idx val="5"/>
          <c:order val="6"/>
          <c:tx>
            <c:strRef>
              <c:f>Sheet2!$A$19</c:f>
              <c:strCache>
                <c:ptCount val="1"/>
                <c:pt idx="0">
                  <c:v>Pimozide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Sheet2!$B$19:$B$21</c:f>
              <c:numCache>
                <c:formatCode>General</c:formatCode>
                <c:ptCount val="3"/>
                <c:pt idx="0">
                  <c:v>-4</c:v>
                </c:pt>
                <c:pt idx="1">
                  <c:v>-90</c:v>
                </c:pt>
                <c:pt idx="2">
                  <c:v>83</c:v>
                </c:pt>
              </c:numCache>
            </c:numRef>
          </c:xVal>
          <c:yVal>
            <c:numRef>
              <c:f>Sheet2!$C$19:$C$21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8A7-4B44-BB79-88924C9998AC}"/>
            </c:ext>
          </c:extLst>
        </c:ser>
        <c:ser>
          <c:idx val="6"/>
          <c:order val="7"/>
          <c:tx>
            <c:strRef>
              <c:f>Sheet2!$A$22</c:f>
              <c:strCache>
                <c:ptCount val="1"/>
                <c:pt idx="0">
                  <c:v>Ziprasidone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Sheet2!$B$22:$B$24</c:f>
              <c:numCache>
                <c:formatCode>General</c:formatCode>
                <c:ptCount val="3"/>
                <c:pt idx="0">
                  <c:v>3</c:v>
                </c:pt>
                <c:pt idx="1">
                  <c:v>-2</c:v>
                </c:pt>
                <c:pt idx="2">
                  <c:v>8</c:v>
                </c:pt>
              </c:numCache>
            </c:numRef>
          </c:xVal>
          <c:yVal>
            <c:numRef>
              <c:f>Sheet2!$C$22:$C$24</c:f>
              <c:numCache>
                <c:formatCode>General</c:formatCode>
                <c:ptCount val="3"/>
                <c:pt idx="0">
                  <c:v>9</c:v>
                </c:pt>
                <c:pt idx="1">
                  <c:v>9</c:v>
                </c:pt>
                <c:pt idx="2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8A7-4B44-BB79-88924C9998AC}"/>
            </c:ext>
          </c:extLst>
        </c:ser>
        <c:ser>
          <c:idx val="7"/>
          <c:order val="8"/>
          <c:tx>
            <c:strRef>
              <c:f>Sheet2!$A$25</c:f>
              <c:strCache>
                <c:ptCount val="1"/>
                <c:pt idx="0">
                  <c:v>Olanzapine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Sheet2!$C$25:$C$27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8</c:v>
                </c:pt>
              </c:numCache>
            </c:numRef>
          </c:xVal>
          <c:yVal>
            <c:numRef>
              <c:f>Sheet2!$C$25:$C$27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8A7-4B44-BB79-88924C9998AC}"/>
            </c:ext>
          </c:extLst>
        </c:ser>
        <c:ser>
          <c:idx val="8"/>
          <c:order val="9"/>
          <c:tx>
            <c:strRef>
              <c:f>Sheet2!$A$28</c:f>
              <c:strCache>
                <c:ptCount val="1"/>
                <c:pt idx="0">
                  <c:v>Iloperidone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Sheet2!$B$28:$B$30</c:f>
              <c:numCache>
                <c:formatCode>General</c:formatCode>
                <c:ptCount val="3"/>
                <c:pt idx="0">
                  <c:v>5</c:v>
                </c:pt>
                <c:pt idx="1">
                  <c:v>-1</c:v>
                </c:pt>
                <c:pt idx="2">
                  <c:v>11</c:v>
                </c:pt>
              </c:numCache>
            </c:numRef>
          </c:xVal>
          <c:yVal>
            <c:numRef>
              <c:f>Sheet2!$C$28:$C$30</c:f>
              <c:numCache>
                <c:formatCode>General</c:formatCode>
                <c:ptCount val="3"/>
                <c:pt idx="0">
                  <c:v>7</c:v>
                </c:pt>
                <c:pt idx="1">
                  <c:v>7</c:v>
                </c:pt>
                <c:pt idx="2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8A7-4B44-BB79-88924C9998AC}"/>
            </c:ext>
          </c:extLst>
        </c:ser>
        <c:ser>
          <c:idx val="9"/>
          <c:order val="10"/>
          <c:tx>
            <c:strRef>
              <c:f>Sheet2!$A$31</c:f>
              <c:strCache>
                <c:ptCount val="1"/>
                <c:pt idx="0">
                  <c:v>Asenapine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Sheet2!$B$31:$B$33</c:f>
              <c:numCache>
                <c:formatCode>General</c:formatCode>
                <c:ptCount val="3"/>
                <c:pt idx="0">
                  <c:v>5</c:v>
                </c:pt>
                <c:pt idx="1">
                  <c:v>0</c:v>
                </c:pt>
                <c:pt idx="2">
                  <c:v>10</c:v>
                </c:pt>
              </c:numCache>
            </c:numRef>
          </c:xVal>
          <c:yVal>
            <c:numRef>
              <c:f>Sheet2!$C$31:$C$33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8A7-4B44-BB79-88924C9998AC}"/>
            </c:ext>
          </c:extLst>
        </c:ser>
        <c:ser>
          <c:idx val="10"/>
          <c:order val="11"/>
          <c:tx>
            <c:strRef>
              <c:f>Sheet2!$A$34</c:f>
              <c:strCache>
                <c:ptCount val="1"/>
                <c:pt idx="0">
                  <c:v>Chlorpromazine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Sheet2!$B$34:$B$36</c:f>
              <c:numCache>
                <c:formatCode>General</c:formatCode>
                <c:ptCount val="3"/>
                <c:pt idx="0">
                  <c:v>9</c:v>
                </c:pt>
                <c:pt idx="1">
                  <c:v>-8</c:v>
                </c:pt>
                <c:pt idx="2">
                  <c:v>26</c:v>
                </c:pt>
              </c:numCache>
            </c:numRef>
          </c:xVal>
          <c:yVal>
            <c:numRef>
              <c:f>Sheet2!$C$34:$C$36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8A7-4B44-BB79-88924C9998AC}"/>
            </c:ext>
          </c:extLst>
        </c:ser>
        <c:ser>
          <c:idx val="11"/>
          <c:order val="12"/>
          <c:tx>
            <c:strRef>
              <c:f>Sheet2!$A$37</c:f>
              <c:strCache>
                <c:ptCount val="1"/>
                <c:pt idx="0">
                  <c:v>Lurasidone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Sheet2!$B$37:$B$39</c:f>
              <c:numCache>
                <c:formatCode>General</c:formatCode>
                <c:ptCount val="3"/>
                <c:pt idx="0">
                  <c:v>7</c:v>
                </c:pt>
                <c:pt idx="1">
                  <c:v>3</c:v>
                </c:pt>
                <c:pt idx="2">
                  <c:v>11</c:v>
                </c:pt>
              </c:numCache>
            </c:numRef>
          </c:xVal>
          <c:yVal>
            <c:numRef>
              <c:f>Sheet2!$C$37:$C$39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58A7-4B44-BB79-88924C9998AC}"/>
            </c:ext>
          </c:extLst>
        </c:ser>
        <c:ser>
          <c:idx val="12"/>
          <c:order val="13"/>
          <c:tx>
            <c:strRef>
              <c:f>Sheet2!$A$40</c:f>
              <c:strCache>
                <c:ptCount val="1"/>
                <c:pt idx="0">
                  <c:v>Haloperidol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Sheet2!$B$40:$B$42</c:f>
              <c:numCache>
                <c:formatCode>General</c:formatCode>
                <c:ptCount val="3"/>
                <c:pt idx="0">
                  <c:v>18</c:v>
                </c:pt>
                <c:pt idx="1">
                  <c:v>16</c:v>
                </c:pt>
                <c:pt idx="2">
                  <c:v>21</c:v>
                </c:pt>
              </c:numCache>
            </c:numRef>
          </c:xVal>
          <c:yVal>
            <c:numRef>
              <c:f>Sheet2!$C$40:$C$42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58A7-4B44-BB79-88924C9998AC}"/>
            </c:ext>
          </c:extLst>
        </c:ser>
        <c:ser>
          <c:idx val="13"/>
          <c:order val="14"/>
          <c:tx>
            <c:strRef>
              <c:f>Sheet2!$A$43</c:f>
              <c:strCache>
                <c:ptCount val="1"/>
                <c:pt idx="0">
                  <c:v>Risperidone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Sheet2!$B$43:$B$45</c:f>
              <c:numCache>
                <c:formatCode>General</c:formatCode>
                <c:ptCount val="3"/>
                <c:pt idx="0">
                  <c:v>38</c:v>
                </c:pt>
                <c:pt idx="1">
                  <c:v>35</c:v>
                </c:pt>
                <c:pt idx="2">
                  <c:v>41</c:v>
                </c:pt>
              </c:numCache>
            </c:numRef>
          </c:xVal>
          <c:yVal>
            <c:numRef>
              <c:f>Sheet2!$C$43:$C$45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58A7-4B44-BB79-88924C9998AC}"/>
            </c:ext>
          </c:extLst>
        </c:ser>
        <c:ser>
          <c:idx val="14"/>
          <c:order val="15"/>
          <c:tx>
            <c:strRef>
              <c:f>Sheet2!$A$46</c:f>
              <c:strCache>
                <c:ptCount val="1"/>
                <c:pt idx="0">
                  <c:v>Paliperidone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Sheet2!$B$46:$B$48</c:f>
              <c:numCache>
                <c:formatCode>General</c:formatCode>
                <c:ptCount val="3"/>
                <c:pt idx="0">
                  <c:v>48</c:v>
                </c:pt>
                <c:pt idx="1">
                  <c:v>44</c:v>
                </c:pt>
                <c:pt idx="2">
                  <c:v>54</c:v>
                </c:pt>
              </c:numCache>
            </c:numRef>
          </c:xVal>
          <c:yVal>
            <c:numRef>
              <c:f>Sheet2!$C$46:$C$48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58A7-4B44-BB79-88924C999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6839832"/>
        <c:axId val="426841800"/>
      </c:scatterChart>
      <c:valAx>
        <c:axId val="426839832"/>
        <c:scaling>
          <c:orientation val="minMax"/>
          <c:min val="-1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Mean Prolactin Elevation ng/mL</a:t>
                </a:r>
              </a:p>
            </c:rich>
          </c:tx>
          <c:layout>
            <c:manualLayout>
              <c:xMode val="edge"/>
              <c:yMode val="edge"/>
              <c:x val="0.36595521214558402"/>
              <c:y val="0.825487783643095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841800"/>
        <c:crosses val="autoZero"/>
        <c:crossBetween val="midCat"/>
        <c:majorUnit val="20"/>
      </c:valAx>
      <c:valAx>
        <c:axId val="426841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839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0909022958405626E-3"/>
          <c:y val="7.3524402411072526E-2"/>
          <c:w val="0.21741716699008745"/>
          <c:h val="0.91284229627185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009708737864077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36-4D60-9951-05AD4FBC87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Ziprasidone</c:v>
                </c:pt>
                <c:pt idx="1">
                  <c:v>*Lumateperone </c:v>
                </c:pt>
                <c:pt idx="2">
                  <c:v>Lurasidone</c:v>
                </c:pt>
                <c:pt idx="3">
                  <c:v>Aripiprazole</c:v>
                </c:pt>
                <c:pt idx="4">
                  <c:v>Haloperidol</c:v>
                </c:pt>
                <c:pt idx="5">
                  <c:v>Brexpiprazole</c:v>
                </c:pt>
                <c:pt idx="6">
                  <c:v>Cariprazine</c:v>
                </c:pt>
                <c:pt idx="7">
                  <c:v>Asenapine</c:v>
                </c:pt>
                <c:pt idx="8">
                  <c:v>Risperidone</c:v>
                </c:pt>
                <c:pt idx="9">
                  <c:v>Paliperidone</c:v>
                </c:pt>
                <c:pt idx="10">
                  <c:v>Clozapine</c:v>
                </c:pt>
                <c:pt idx="11">
                  <c:v>Quetiapine</c:v>
                </c:pt>
                <c:pt idx="12">
                  <c:v>Iloperidone</c:v>
                </c:pt>
                <c:pt idx="13">
                  <c:v>Chlorpromazine</c:v>
                </c:pt>
                <c:pt idx="14">
                  <c:v>Olanzapine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-0.16</c:v>
                </c:pt>
                <c:pt idx="1">
                  <c:v>0.3</c:v>
                </c:pt>
                <c:pt idx="2">
                  <c:v>0.32</c:v>
                </c:pt>
                <c:pt idx="3">
                  <c:v>0.48</c:v>
                </c:pt>
                <c:pt idx="4">
                  <c:v>0.54</c:v>
                </c:pt>
                <c:pt idx="5">
                  <c:v>0.7</c:v>
                </c:pt>
                <c:pt idx="6">
                  <c:v>0.73</c:v>
                </c:pt>
                <c:pt idx="7">
                  <c:v>1.21</c:v>
                </c:pt>
                <c:pt idx="8">
                  <c:v>1.44</c:v>
                </c:pt>
                <c:pt idx="9">
                  <c:v>1.49</c:v>
                </c:pt>
                <c:pt idx="10">
                  <c:v>1.89</c:v>
                </c:pt>
                <c:pt idx="11">
                  <c:v>1.94</c:v>
                </c:pt>
                <c:pt idx="12">
                  <c:v>2.1800000000000002</c:v>
                </c:pt>
                <c:pt idx="13">
                  <c:v>2.37</c:v>
                </c:pt>
                <c:pt idx="14">
                  <c:v>2.78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A9-4438-B9D8-906D6D36A7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0696608"/>
        <c:axId val="220699560"/>
      </c:barChart>
      <c:catAx>
        <c:axId val="22069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699560"/>
        <c:crosses val="autoZero"/>
        <c:auto val="1"/>
        <c:lblAlgn val="ctr"/>
        <c:lblOffset val="100"/>
        <c:noMultiLvlLbl val="0"/>
      </c:catAx>
      <c:valAx>
        <c:axId val="220699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Weight Gain (kg)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69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3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30" b="1" i="0" baseline="0"/>
              <a:t>Change of SANS Total Score by Group (</a:t>
            </a:r>
            <a:r>
              <a:rPr lang="en-US" sz="2430" b="1" i="0" baseline="0" err="1"/>
              <a:t>LSMeans</a:t>
            </a:r>
            <a:r>
              <a:rPr lang="en-US" sz="2430" b="1" i="0" baseline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3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229809360259733E-2"/>
          <c:y val="0.12811163907945738"/>
          <c:w val="0.91326250640624607"/>
          <c:h val="0.75610600439682618"/>
        </c:manualLayout>
      </c:layout>
      <c:lineChart>
        <c:grouping val="standard"/>
        <c:varyColors val="0"/>
        <c:ser>
          <c:idx val="0"/>
          <c:order val="0"/>
          <c:tx>
            <c:strRef>
              <c:f>Figure!$A$26</c:f>
              <c:strCache>
                <c:ptCount val="1"/>
                <c:pt idx="0">
                  <c:v>Gluten-Containing Diet (N=9)</c:v>
                </c:pt>
              </c:strCache>
            </c:strRef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Figure!$B$25:$G$25</c:f>
              <c:strCache>
                <c:ptCount val="6"/>
                <c:pt idx="0">
                  <c:v>Week0</c:v>
                </c:pt>
                <c:pt idx="1">
                  <c:v>Week1</c:v>
                </c:pt>
                <c:pt idx="2">
                  <c:v>Week2</c:v>
                </c:pt>
                <c:pt idx="3">
                  <c:v>Week3</c:v>
                </c:pt>
                <c:pt idx="4">
                  <c:v>Week4</c:v>
                </c:pt>
                <c:pt idx="5">
                  <c:v>Week5</c:v>
                </c:pt>
              </c:strCache>
            </c:strRef>
          </c:cat>
          <c:val>
            <c:numRef>
              <c:f>Figure!$B$26:$G$26</c:f>
              <c:numCache>
                <c:formatCode>General</c:formatCode>
                <c:ptCount val="6"/>
                <c:pt idx="0">
                  <c:v>0</c:v>
                </c:pt>
                <c:pt idx="1">
                  <c:v>4.3760000000000003</c:v>
                </c:pt>
                <c:pt idx="2">
                  <c:v>2.8</c:v>
                </c:pt>
                <c:pt idx="3">
                  <c:v>1.8796999999999995</c:v>
                </c:pt>
                <c:pt idx="4">
                  <c:v>2.9863399999999998</c:v>
                </c:pt>
                <c:pt idx="5">
                  <c:v>3.9781399999999998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ED-45C3-9B4B-C086CD706B9F}"/>
            </c:ext>
          </c:extLst>
        </c:ser>
        <c:ser>
          <c:idx val="1"/>
          <c:order val="1"/>
          <c:tx>
            <c:strRef>
              <c:f>Figure!$A$27</c:f>
              <c:strCache>
                <c:ptCount val="1"/>
                <c:pt idx="0">
                  <c:v>Gluten-Free Diet (N=7)</c:v>
                </c:pt>
              </c:strCache>
            </c:strRef>
          </c:tx>
          <c:spPr>
            <a:ln w="412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Figure!$B$25:$G$25</c:f>
              <c:strCache>
                <c:ptCount val="6"/>
                <c:pt idx="0">
                  <c:v>Week0</c:v>
                </c:pt>
                <c:pt idx="1">
                  <c:v>Week1</c:v>
                </c:pt>
                <c:pt idx="2">
                  <c:v>Week2</c:v>
                </c:pt>
                <c:pt idx="3">
                  <c:v>Week3</c:v>
                </c:pt>
                <c:pt idx="4">
                  <c:v>Week4</c:v>
                </c:pt>
                <c:pt idx="5">
                  <c:v>Week5</c:v>
                </c:pt>
              </c:strCache>
            </c:strRef>
          </c:cat>
          <c:val>
            <c:numRef>
              <c:f>Figure!$B$27:$G$27</c:f>
              <c:numCache>
                <c:formatCode>General</c:formatCode>
                <c:ptCount val="6"/>
                <c:pt idx="0">
                  <c:v>0</c:v>
                </c:pt>
                <c:pt idx="1">
                  <c:v>-8.0538300000000032</c:v>
                </c:pt>
                <c:pt idx="2">
                  <c:v>-10.482400000000004</c:v>
                </c:pt>
                <c:pt idx="3">
                  <c:v>-9.9109700000000025</c:v>
                </c:pt>
                <c:pt idx="4">
                  <c:v>-10.196680000000002</c:v>
                </c:pt>
                <c:pt idx="5">
                  <c:v>-9.6252500000000012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ED-45C3-9B4B-C086CD706B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2816896"/>
        <c:axId val="52818688"/>
      </c:lineChart>
      <c:catAx>
        <c:axId val="5281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18688"/>
        <c:crosses val="autoZero"/>
        <c:auto val="1"/>
        <c:lblAlgn val="ctr"/>
        <c:lblOffset val="100"/>
        <c:noMultiLvlLbl val="0"/>
      </c:catAx>
      <c:valAx>
        <c:axId val="5281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aseline="0"/>
                  <a:t>Change of SANS Total Score from Baseline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1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23131786362295"/>
          <c:y val="0.80873511662454256"/>
          <c:w val="0.58964803158795898"/>
          <c:h val="0.190426978070104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5:06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1399 25 24575,'-39'-6'0,"-12"3"0,-47-6 0,39 7 0,-4 2-777,-13-3 0,-3 1 777,-4 2 0,1 0 0,20 1 0,0-1 54,-8 1 0,0 0-54,13 1 0,1 1 0,-6-2 0,-1 1 176,5 1 0,2 1-176,-24 0 0,34 2 0,19-2 780,28 0-780,50 3 0,13 0 0,15 2-1248,2-2 1,9 1 0,6 0 1247,-18-2 0,3 0 0,4 1 0,2 0 0,2-1-848,-4 1 0,2-1 0,3 0 0,0 0 0,1 0 0,1 0 848,-7-1 0,2 0 0,0 0 0,1 0 0,-1 0 0,0 0 0,-1 1 0,11 0 0,-1 0 0,0 0 0,-1 0 0,-3 0 0,-1 0-316,4 0 1,0 1 0,-4-1 0,-3 0 0,-5 0 315,18 2 0,-7 1 0,-12-1 0,-10-1 0,-15 0 0,-18 0 2409,-65-5-2409,-66-4 0,11-2 0,-11-2 1118,13 1 1,-5 0 0,-1 0-1119,-6-2 0,-2 1 0,1 0 0,3 0 0,0 2 0,4 0 570,10 1 1,2 1 0,4 1-571,-12 0 0,7 1 0,-26 4 0,52-1 0,29 1 0,21 4 2339,49 7-2339,2-2 0,8-1 0,23 2 0,7-3-213,-20-3 0,2-2 0,-1-1 213,-2-1 0,-1-1 0,-3-2 0,12-1 0,-8-1 0,18 1 0,-66-3 0,-117-1 0,23 0 0,-12-2 0,-6 0-929,3 1 1,-5-1-1,-2 0 1,-2 1 928,15 1 0,-2 0 0,-1 1 0,2-1 0,3 1 0,-8 0 0,2 0 0,3 0 0,7 3-103,-32 3 0,15 4 103,34-1 0,9 1 1223,-7 8-1223,28-8 0,19-2 0,34 0 0,65 2 0,-4-4 0,12-1 347,-11 1 1,6-1 0,2-1-348,-17-1 0,0 0 0,2-2 0,-1 1 0,-2-2 0,0 0 0,0-1 0,-2 0-375,14-1 1,-2-1 0,-4-1 374,-12-1 0,-2-1 0,-5-1 0,6 0 0,-7 0 0,19-8 0,-60 5 0,-35-2 2730,-39-4-2730,-6 4 1590,2 3-1590,30 10 0,44-2 0,43-8 0,-12 3 0,5 0 0,9-3 0,4 2 0,5-2 0,2 3 0,-4 2 0,-3 2 0,-8 1 0,-5 1 0,21 1 0,-46 2 0,-66 3 0,-11-1 0,-10-1 0,-27 2 0,-10-1-646,20 0 1,-4 0 0,1 0 645,0 1 0,0 0 0,2-1 0,4 0 0,2-1 0,3 1-142,-15 3 1,5-1 141,11-2 0,4-2 0,-21 4 0,32-4 0,31 1 0,25 0 1906,9 0-1906,10 0 313,9 1-313,22 2 0,-26-2 0,9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15595F-EAC7-B045-9789-4B990ADA682D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CE98235-4860-1543-A794-50F8EB94F4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878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35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44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1DB2F1-D652-4D88-9792-C2E0A8075C5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6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00163" y="733425"/>
            <a:ext cx="4879975" cy="3659188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MS PGothic" panose="020B0600070205080204" pitchFamily="34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235450" y="9272192"/>
            <a:ext cx="3240688" cy="4874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489" tIns="49244" rIns="98489" bIns="49244"/>
          <a:lstStyle>
            <a:lvl1pPr defTabSz="9835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757066" indent="-291179" defTabSz="9835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 marL="1164717" indent="-232943" defTabSz="9835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30604" indent="-232943" defTabSz="9835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96491" indent="-232943" defTabSz="9835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62377" indent="-232943" defTabSz="9835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3028264" indent="-232943" defTabSz="9835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94151" indent="-232943" defTabSz="9835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960038" indent="-232943" defTabSz="9835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89CCF31C-8618-4D54-A2F7-37E12528BECB}" type="slidenum">
              <a:rPr lang="en-GB" altLang="en-US" sz="13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defRPr/>
              </a:pPr>
              <a:t>20</a:t>
            </a:fld>
            <a:endParaRPr lang="en-GB" altLang="en-US" sz="1300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9005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71.5% had not reported side effects to a clinician prior to systematic assessment </a:t>
            </a:r>
          </a:p>
          <a:p>
            <a:endParaRPr lang="en-US" dirty="0"/>
          </a:p>
          <a:p>
            <a:r>
              <a:rPr lang="en-US" dirty="0"/>
              <a:t>46% taking olanzapine </a:t>
            </a:r>
          </a:p>
          <a:p>
            <a:r>
              <a:rPr lang="en-US" dirty="0"/>
              <a:t>21% quetiapine</a:t>
            </a:r>
          </a:p>
          <a:p>
            <a:r>
              <a:rPr lang="en-US" dirty="0"/>
              <a:t>10-11% each </a:t>
            </a:r>
            <a:r>
              <a:rPr lang="en-US" dirty="0" err="1"/>
              <a:t>Cloz</a:t>
            </a:r>
            <a:r>
              <a:rPr lang="en-US" dirty="0"/>
              <a:t>, </a:t>
            </a:r>
            <a:r>
              <a:rPr lang="en-US" dirty="0" err="1"/>
              <a:t>Pali</a:t>
            </a:r>
            <a:r>
              <a:rPr lang="en-US" dirty="0"/>
              <a:t>, </a:t>
            </a:r>
            <a:r>
              <a:rPr lang="en-US" dirty="0" err="1"/>
              <a:t>Risp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Only 14% prescribed 1 antipsychotic alone</a:t>
            </a:r>
          </a:p>
          <a:p>
            <a:r>
              <a:rPr lang="en-US" dirty="0"/>
              <a:t>Lorazepam 27%  </a:t>
            </a:r>
          </a:p>
          <a:p>
            <a:r>
              <a:rPr lang="en-US" dirty="0" err="1"/>
              <a:t>Zopiclone</a:t>
            </a:r>
            <a:r>
              <a:rPr lang="en-US" dirty="0"/>
              <a:t> 24%</a:t>
            </a:r>
          </a:p>
          <a:p>
            <a:r>
              <a:rPr lang="en-US" dirty="0"/>
              <a:t>VPA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11EAD57-C6AB-48DD-B632-8CC3E0C2A8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5707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rates</a:t>
            </a:r>
            <a:r>
              <a:rPr lang="en-US" baseline="0" dirty="0"/>
              <a:t> as reported in the previous study </a:t>
            </a:r>
            <a:endParaRPr lang="en-US" dirty="0"/>
          </a:p>
          <a:p>
            <a:r>
              <a:rPr lang="en-US" dirty="0"/>
              <a:t>Multinational survey of 435 adult participants diagnosed with schizophrenia </a:t>
            </a:r>
          </a:p>
          <a:p>
            <a:pPr lvl="1"/>
            <a:r>
              <a:rPr lang="en-US" dirty="0"/>
              <a:t>Stable for at least 1 month</a:t>
            </a:r>
          </a:p>
          <a:p>
            <a:pPr lvl="1"/>
            <a:r>
              <a:rPr lang="en-US" dirty="0"/>
              <a:t>Currently taking SGA for 1-12 months</a:t>
            </a:r>
          </a:p>
          <a:p>
            <a:pPr lvl="1"/>
            <a:r>
              <a:rPr lang="en-US" dirty="0"/>
              <a:t>Reporting at least 1 side effect according to GASS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11EAD57-C6AB-48DD-B632-8CC3E0C2A8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316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Lumateperone</a:t>
            </a:r>
            <a:r>
              <a:rPr lang="en-US" dirty="0"/>
              <a:t> tremor and Parkinson</a:t>
            </a:r>
            <a:r>
              <a:rPr lang="en-US" baseline="0" dirty="0"/>
              <a:t> = n/a </a:t>
            </a:r>
          </a:p>
          <a:p>
            <a:r>
              <a:rPr lang="en-US" baseline="0" dirty="0" err="1"/>
              <a:t>Cariprazine</a:t>
            </a:r>
            <a:r>
              <a:rPr lang="en-US" baseline="0" dirty="0"/>
              <a:t> – tremor was </a:t>
            </a:r>
            <a:r>
              <a:rPr lang="en-US" baseline="0" dirty="0" err="1"/>
              <a:t>considred</a:t>
            </a:r>
            <a:r>
              <a:rPr lang="en-US" baseline="0" dirty="0"/>
              <a:t> a component of PD in the studies utilized in this review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11EAD57-C6AB-48DD-B632-8CC3E0C2A8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3772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obtained from advanced google</a:t>
            </a:r>
            <a:r>
              <a:rPr lang="en-US" baseline="0" dirty="0"/>
              <a:t> search fingering for creative commons licensing or from referenced websites </a:t>
            </a:r>
          </a:p>
          <a:p>
            <a:r>
              <a:rPr lang="en-US" baseline="0" dirty="0"/>
              <a:t>Terms: Akathisia, restlessness, muscle stiffness, torticollis, Parkinson disease, chest discomfort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11EAD57-C6AB-48DD-B632-8CC3E0C2A8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474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Lumateperone</a:t>
            </a:r>
            <a:r>
              <a:rPr lang="en-US" dirty="0"/>
              <a:t> </a:t>
            </a:r>
            <a:r>
              <a:rPr lang="en-US" dirty="0" err="1"/>
              <a:t>Wt</a:t>
            </a:r>
            <a:r>
              <a:rPr lang="en-US" dirty="0"/>
              <a:t> </a:t>
            </a:r>
          </a:p>
          <a:p>
            <a:r>
              <a:rPr lang="en-US" dirty="0"/>
              <a:t>Median = 0.9 kg (-36 to 11 kg) </a:t>
            </a:r>
          </a:p>
          <a:p>
            <a:r>
              <a:rPr lang="en-US" dirty="0"/>
              <a:t>Mean ~ 1.25 kg (0.8</a:t>
            </a:r>
            <a:r>
              <a:rPr lang="en-US" baseline="0" dirty="0"/>
              <a:t> to 1.8 kg) MD = ~0.3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11EAD57-C6AB-48DD-B632-8CC3E0C2A8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7772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79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Reasons why ppl don’t want meds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0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Morpheus before Neo takes the red pill. What if I told you every thing you know to be true is wrong….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98235-4860-1543-A794-50F8EB94F4B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0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 decision making – “I just feel better on it.”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1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18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29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334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 dirty="0"/>
          </a:p>
        </p:txBody>
      </p:sp>
      <p:sp>
        <p:nvSpPr>
          <p:cNvPr id="77" name="Google Shape;77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45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7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24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6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1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10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2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3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1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11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614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88649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8897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7614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8589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" y="1395541"/>
            <a:ext cx="4377690" cy="478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95541"/>
            <a:ext cx="4376065" cy="478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ight Triangle 9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5258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6649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28EC8-ED66-455A-A949-FCB409785D1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2329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28EC8-ED66-455A-A949-FCB409785D1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8954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28EC8-ED66-455A-A949-FCB409785D1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3626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46CF-EFB9-634B-A2F8-CED7E1819A8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AD1E-888B-0941-BC1A-79C493A3E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2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16152"/>
          </a:xfrm>
        </p:spPr>
        <p:txBody>
          <a:bodyPr lIns="274320" tIns="91440" r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36923" y="6273218"/>
            <a:ext cx="7493794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2842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5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76AEE-5F7C-0C4E-AB7D-BADB32FF08A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3DF9-231C-E84E-B773-EA564B773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2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54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9D46CF-EFB9-634B-A2F8-CED7E1819A8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B0AD1E-888B-0941-BC1A-79C493A3E11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5664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46CF-EFB9-634B-A2F8-CED7E1819A8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AD1E-888B-0941-BC1A-79C493A3E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4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46CF-EFB9-634B-A2F8-CED7E1819A8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AD1E-888B-0941-BC1A-79C493A3E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6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28EC8-ED66-455A-A949-FCB409785D1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5750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205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8568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" y="1395541"/>
            <a:ext cx="4377690" cy="478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95541"/>
            <a:ext cx="4376065" cy="478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ight Triangle 9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8838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71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7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customXml" Target="../ink/ink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424BA4-75A8-3242-8565-61760A14B9B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2797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0017D2B-5319-5A87-5C28-EED244300697}"/>
                  </a:ext>
                </a:extLst>
              </p14:cNvPr>
              <p14:cNvContentPartPr/>
              <p14:nvPr userDrawn="1"/>
            </p14:nvContentPartPr>
            <p14:xfrm>
              <a:off x="667160" y="6307680"/>
              <a:ext cx="1277280" cy="124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0017D2B-5319-5A87-5C28-EED24430069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58160" y="6298680"/>
                <a:ext cx="1294920" cy="1425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DD1681DE-71EE-DDDD-FBF2-D92A026D3E24}"/>
              </a:ext>
            </a:extLst>
          </p:cNvPr>
          <p:cNvSpPr/>
          <p:nvPr userDrawn="1"/>
        </p:nvSpPr>
        <p:spPr>
          <a:xfrm>
            <a:off x="132080" y="5953760"/>
            <a:ext cx="2082800" cy="6885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UMB SOM logo">
            <a:extLst>
              <a:ext uri="{FF2B5EF4-FFF2-40B4-BE49-F238E27FC236}">
                <a16:creationId xmlns:a16="http://schemas.microsoft.com/office/drawing/2014/main" id="{38AB371A-EE80-A188-ED6E-D4C100DBB9DF}"/>
              </a:ext>
            </a:extLst>
          </p:cNvPr>
          <p:cNvPicPr>
            <a:picLocks noChangeAspect="1"/>
          </p:cNvPicPr>
          <p:nvPr userDrawn="1"/>
        </p:nvPicPr>
        <p:blipFill>
          <a:blip r:embed="rId71"/>
          <a:stretch>
            <a:fillRect/>
          </a:stretch>
        </p:blipFill>
        <p:spPr>
          <a:xfrm>
            <a:off x="355840" y="6063141"/>
            <a:ext cx="220472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7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26" r:id="rId2"/>
    <p:sldLayoutId id="2147483727" r:id="rId3"/>
    <p:sldLayoutId id="2147483728" r:id="rId4"/>
    <p:sldLayoutId id="2147483729" r:id="rId5"/>
    <p:sldLayoutId id="2147483736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61" r:id="rId15"/>
    <p:sldLayoutId id="2147483763" r:id="rId16"/>
    <p:sldLayoutId id="2147483777" r:id="rId17"/>
    <p:sldLayoutId id="2147483778" r:id="rId18"/>
    <p:sldLayoutId id="2147483782" r:id="rId19"/>
    <p:sldLayoutId id="214748380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8D7DAD-B32E-AC43-9C03-F04068BB25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406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D31B73-2BAD-3AC6-B896-C76B4E467EE0}"/>
              </a:ext>
            </a:extLst>
          </p:cNvPr>
          <p:cNvSpPr/>
          <p:nvPr userDrawn="1"/>
        </p:nvSpPr>
        <p:spPr>
          <a:xfrm>
            <a:off x="325120" y="5689600"/>
            <a:ext cx="1950720" cy="7721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855A138D-ACB1-D28D-AAA0-2FDAE0DD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D82E1A-E9BD-B3D5-34A0-FB18FC9022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96240" y="5839797"/>
            <a:ext cx="2204720" cy="57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3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9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A25248-B7EB-2242-90D4-2899F9DCA2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3083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43882D-28EB-6329-16F6-153CC67AA009}"/>
              </a:ext>
            </a:extLst>
          </p:cNvPr>
          <p:cNvSpPr/>
          <p:nvPr userDrawn="1"/>
        </p:nvSpPr>
        <p:spPr>
          <a:xfrm>
            <a:off x="97971" y="5965371"/>
            <a:ext cx="2013858" cy="772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UMB SOM logo">
            <a:extLst>
              <a:ext uri="{FF2B5EF4-FFF2-40B4-BE49-F238E27FC236}">
                <a16:creationId xmlns:a16="http://schemas.microsoft.com/office/drawing/2014/main" id="{E25FF694-3D11-8CDA-5469-30A6B459E7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2296" y="6056789"/>
            <a:ext cx="220472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4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C5DC2D-950B-D24E-909D-9EF25E7925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2756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52C515-3CA9-71A1-A23B-D98D01D517D6}"/>
              </a:ext>
            </a:extLst>
          </p:cNvPr>
          <p:cNvSpPr/>
          <p:nvPr userDrawn="1"/>
        </p:nvSpPr>
        <p:spPr>
          <a:xfrm>
            <a:off x="81280" y="5974080"/>
            <a:ext cx="1910080" cy="762000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0EE7ED-8052-35E7-FCC2-A3E7697E49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15967" y="6065520"/>
            <a:ext cx="2204720" cy="57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2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commons.wikimedia.org/wiki/File:Noun_confusion_2452309.svg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henounproject.com/" TargetMode="External"/><Relationship Id="rId11" Type="http://schemas.openxmlformats.org/officeDocument/2006/relationships/image" Target="../media/image28.jpeg"/><Relationship Id="rId5" Type="http://schemas.openxmlformats.org/officeDocument/2006/relationships/hyperlink" Target="https://pixabay.com/" TargetMode="External"/><Relationship Id="rId10" Type="http://schemas.openxmlformats.org/officeDocument/2006/relationships/image" Target="../media/image27.png"/><Relationship Id="rId4" Type="http://schemas.openxmlformats.org/officeDocument/2006/relationships/hyperlink" Target="https://www.flickr.com/photos/jeepersmedia/15583760513" TargetMode="External"/><Relationship Id="rId9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D4719-786D-F583-DED3-2F0D4822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5323" y="573741"/>
            <a:ext cx="9114182" cy="1458197"/>
          </a:xfrm>
        </p:spPr>
        <p:txBody>
          <a:bodyPr>
            <a:noAutofit/>
          </a:bodyPr>
          <a:lstStyle/>
          <a:p>
            <a:r>
              <a:rPr lang="en-US" sz="5400" b="1" dirty="0">
                <a:cs typeface="Al Bayan Plain" pitchFamily="2" charset="-78"/>
              </a:rPr>
              <a:t>Medications: </a:t>
            </a:r>
            <a:br>
              <a:rPr lang="en-US" sz="5400" b="1" dirty="0">
                <a:cs typeface="Al Bayan Plain" pitchFamily="2" charset="-78"/>
              </a:rPr>
            </a:br>
            <a:r>
              <a:rPr lang="en-US" sz="5400" b="1" dirty="0">
                <a:cs typeface="Al Bayan Plain" pitchFamily="2" charset="-78"/>
              </a:rPr>
              <a:t>Past, Present and Future</a:t>
            </a:r>
            <a:endParaRPr lang="en-US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6543C0-F144-3A32-9440-89FD72F31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121" y="2489050"/>
            <a:ext cx="7816847" cy="280709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Deanna L. Kelly, Pharm.D., BCPP</a:t>
            </a:r>
            <a:endParaRPr lang="en-US" sz="24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Dr. William and Carol Carpenter Professor of Psychiatry for Mental Illness Research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i="1" dirty="0"/>
              <a:t>MPower Professor: </a:t>
            </a:r>
            <a:r>
              <a:rPr lang="en-US" sz="2000" dirty="0"/>
              <a:t>University of Maryland Strategic Partner</a:t>
            </a:r>
            <a:r>
              <a:rPr lang="en-US" sz="2000" i="1" dirty="0"/>
              <a:t>ship: MPowering the State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Acting Director, Maryland Psychiatric Research Center (MPRC)</a:t>
            </a:r>
            <a:endParaRPr lang="en-US" sz="20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University of Maryland School of Medicine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8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87950B-8044-794E-839D-804DDA19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09" y="185831"/>
            <a:ext cx="78867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Atypicals</a:t>
            </a:r>
            <a:r>
              <a:rPr lang="en-US" b="1" dirty="0">
                <a:solidFill>
                  <a:schemeClr val="tx1"/>
                </a:solidFill>
              </a:rPr>
              <a:t> or Second Generation Antipsychotics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122E99-1A29-64D6-6DE4-ED9C79AE2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781" y="1855694"/>
            <a:ext cx="3606053" cy="3581401"/>
          </a:xfrm>
        </p:spPr>
        <p:txBody>
          <a:bodyPr>
            <a:normAutofit/>
          </a:bodyPr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olanzapine (Zyprexa)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risperidone (Risperdal)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paliperidone (Invega)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aripiprazole (Abilify)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quetiapine (Seroquel)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ziprasidone (Geodon)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2C87B-3F19-3CFC-4FC4-416BB2282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4099" y="1855694"/>
            <a:ext cx="3882395" cy="3581401"/>
          </a:xfrm>
        </p:spPr>
        <p:txBody>
          <a:bodyPr>
            <a:normAutofit/>
          </a:bodyPr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lurasidone (Latuda)</a:t>
            </a:r>
          </a:p>
          <a:p>
            <a:pPr lvl="1"/>
            <a:r>
              <a:rPr lang="en-US" sz="2400" dirty="0" err="1">
                <a:solidFill>
                  <a:schemeClr val="tx1"/>
                </a:solidFill>
              </a:rPr>
              <a:t>asenapine</a:t>
            </a:r>
            <a:r>
              <a:rPr lang="en-US" sz="2400" dirty="0">
                <a:solidFill>
                  <a:schemeClr val="tx1"/>
                </a:solidFill>
              </a:rPr>
              <a:t> (Saphris)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iloperidone (</a:t>
            </a:r>
            <a:r>
              <a:rPr lang="en-US" sz="2400" dirty="0" err="1">
                <a:solidFill>
                  <a:schemeClr val="tx1"/>
                </a:solidFill>
              </a:rPr>
              <a:t>Fanapt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400" dirty="0" err="1">
                <a:solidFill>
                  <a:schemeClr val="tx1"/>
                </a:solidFill>
              </a:rPr>
              <a:t>brexpiprazole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Rexulti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400" dirty="0" err="1">
                <a:solidFill>
                  <a:schemeClr val="tx1"/>
                </a:solidFill>
              </a:rPr>
              <a:t>cariprazine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Vraylar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400" dirty="0" err="1">
                <a:solidFill>
                  <a:schemeClr val="tx1"/>
                </a:solidFill>
              </a:rPr>
              <a:t>lumateperone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Caplyta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CECA8-0887-F0BC-812A-D6BAFB483737}"/>
              </a:ext>
            </a:extLst>
          </p:cNvPr>
          <p:cNvSpPr txBox="1"/>
          <p:nvPr/>
        </p:nvSpPr>
        <p:spPr>
          <a:xfrm>
            <a:off x="3585883" y="450835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clozapine (Clozaril)</a:t>
            </a:r>
          </a:p>
        </p:txBody>
      </p:sp>
    </p:spTree>
    <p:extLst>
      <p:ext uri="{BB962C8B-B14F-4D97-AF65-F5344CB8AC3E}">
        <p14:creationId xmlns:p14="http://schemas.microsoft.com/office/powerpoint/2010/main" val="1604144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A72B-F9A9-73A4-27C6-D7E1F5289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63967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Moving Away from Dopamine Blockade- Looking for New Treatments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C94FB-3145-55E1-F56D-53A32B4A3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059" y="1783977"/>
            <a:ext cx="4078941" cy="35814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Partial Dopamine Agonism</a:t>
            </a:r>
          </a:p>
          <a:p>
            <a:r>
              <a:rPr lang="en-US" sz="3200" dirty="0">
                <a:solidFill>
                  <a:schemeClr val="tx1"/>
                </a:solidFill>
              </a:rPr>
              <a:t>Aripiprazole</a:t>
            </a:r>
          </a:p>
          <a:p>
            <a:r>
              <a:rPr lang="en-US" sz="3200" dirty="0" err="1">
                <a:solidFill>
                  <a:schemeClr val="tx1"/>
                </a:solidFill>
              </a:rPr>
              <a:t>Brexpiprazole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 err="1">
                <a:solidFill>
                  <a:schemeClr val="tx1"/>
                </a:solidFill>
              </a:rPr>
              <a:t>Cariprazine</a:t>
            </a:r>
            <a:r>
              <a:rPr lang="en-US" sz="3200" dirty="0">
                <a:solidFill>
                  <a:schemeClr val="tx1"/>
                </a:solidFill>
              </a:rPr>
              <a:t> (D3 agonism too)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A8623-8FA7-3E70-24F9-0DCB39058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545" y="1638299"/>
            <a:ext cx="4527855" cy="35814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0" lang="en-US" sz="32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Presynaptic Dopamine partial agonist / postsynaptic dopamine antagonist,  5-HT2A antagonist,  5-HT transport inhibitor, presynaptic, D1-regulated NMDA and AMPA agonist</a:t>
            </a:r>
          </a:p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Lumateperone</a:t>
            </a:r>
            <a:endParaRPr kumimoji="0" lang="en-US" sz="3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09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5AF3E-DA45-9E86-5820-B8402EF3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-256106"/>
            <a:ext cx="7886700" cy="1325563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Clozapine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609D56-5744-F8D2-673A-5EF8015705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401414" y="3913984"/>
            <a:ext cx="2407945" cy="204395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A5574-294F-ADA2-7ABB-B452C5C48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4006" y="1447277"/>
            <a:ext cx="4104173" cy="432755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Also FDA approval for </a:t>
            </a:r>
            <a:r>
              <a:rPr lang="en-US" sz="2400" u="sng" dirty="0">
                <a:solidFill>
                  <a:schemeClr val="tx1"/>
                </a:solidFill>
              </a:rPr>
              <a:t>reduced suicidality</a:t>
            </a:r>
          </a:p>
          <a:p>
            <a:r>
              <a:rPr lang="en-US" sz="2400" dirty="0">
                <a:solidFill>
                  <a:schemeClr val="tx1"/>
                </a:solidFill>
              </a:rPr>
              <a:t>Improvements in aggression/violence/TD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Requires blood draws for monitoring (currently)</a:t>
            </a:r>
          </a:p>
          <a:p>
            <a:r>
              <a:rPr lang="en-US" sz="2400" dirty="0">
                <a:solidFill>
                  <a:schemeClr val="tx1"/>
                </a:solidFill>
              </a:rPr>
              <a:t>Overall, very </a:t>
            </a:r>
            <a:r>
              <a:rPr lang="en-US" sz="2400" u="sng" dirty="0">
                <a:solidFill>
                  <a:schemeClr val="tx1"/>
                </a:solidFill>
              </a:rPr>
              <a:t>underused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16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926A6-171D-597F-F6C0-37EB312D538D}"/>
              </a:ext>
            </a:extLst>
          </p:cNvPr>
          <p:cNvSpPr txBox="1"/>
          <p:nvPr/>
        </p:nvSpPr>
        <p:spPr>
          <a:xfrm>
            <a:off x="3331422" y="6335757"/>
            <a:ext cx="5563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www.abcam.com</a:t>
            </a:r>
            <a:r>
              <a:rPr lang="en-US" sz="1400" dirty="0">
                <a:solidFill>
                  <a:schemeClr val="bg1"/>
                </a:solidFill>
              </a:rPr>
              <a:t>/clozapine-atypical-antipsychotic-ab120019.html</a:t>
            </a:r>
          </a:p>
        </p:txBody>
      </p:sp>
      <p:pic>
        <p:nvPicPr>
          <p:cNvPr id="3" name="Picture 4" descr="Antipsychotic agents - Stahl's Essential Psychopharmacology ...">
            <a:extLst>
              <a:ext uri="{FF2B5EF4-FFF2-40B4-BE49-F238E27FC236}">
                <a16:creationId xmlns:a16="http://schemas.microsoft.com/office/drawing/2014/main" id="{58340706-070F-04D8-C1F8-B4403C04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18" y="459490"/>
            <a:ext cx="4034241" cy="345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504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2506-D837-85EC-9D6C-64D185855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2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Exciting Times- New Antipsychotics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81B0A4-672A-1AFA-B118-4EE528465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73" y="1640541"/>
            <a:ext cx="8836960" cy="49843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555555"/>
                </a:solidFill>
                <a:latin typeface="__Roboto_44e537"/>
              </a:rPr>
              <a:t>Acetylcholine (</a:t>
            </a:r>
            <a:r>
              <a:rPr lang="en-US" sz="2400" dirty="0" err="1">
                <a:solidFill>
                  <a:srgbClr val="555555"/>
                </a:solidFill>
                <a:latin typeface="__Roboto_44e537"/>
              </a:rPr>
              <a:t>ACh</a:t>
            </a:r>
            <a:r>
              <a:rPr lang="en-US" sz="2400" dirty="0">
                <a:solidFill>
                  <a:srgbClr val="555555"/>
                </a:solidFill>
                <a:latin typeface="__Roboto_44e537"/>
              </a:rPr>
              <a:t>) s a neurotransmitter that plays a role in memory, learning, attention, arousal and involuntary muscle movement</a:t>
            </a:r>
          </a:p>
          <a:p>
            <a:r>
              <a:rPr lang="en-US" sz="2400" dirty="0">
                <a:solidFill>
                  <a:srgbClr val="555555"/>
                </a:solidFill>
                <a:latin typeface="__Roboto_44e537"/>
              </a:rPr>
              <a:t>Can bind to two types of receptors: nicotinic receptors and muscarinic receptors</a:t>
            </a:r>
          </a:p>
          <a:p>
            <a:r>
              <a:rPr lang="en-US" sz="2400" dirty="0">
                <a:solidFill>
                  <a:srgbClr val="545D7E"/>
                </a:solidFill>
                <a:latin typeface="Google Sans"/>
              </a:rPr>
              <a:t>Cholinergic hypothesis of schizophrenia suggests that a decrease in </a:t>
            </a:r>
            <a:r>
              <a:rPr lang="en-US" sz="2400" dirty="0" err="1">
                <a:solidFill>
                  <a:srgbClr val="545D7E"/>
                </a:solidFill>
                <a:latin typeface="Google Sans"/>
              </a:rPr>
              <a:t>ACh</a:t>
            </a:r>
            <a:r>
              <a:rPr lang="en-US" sz="2400" dirty="0">
                <a:solidFill>
                  <a:srgbClr val="545D7E"/>
                </a:solidFill>
                <a:latin typeface="Google Sans"/>
              </a:rPr>
              <a:t> activity can lead to schizophrenia. </a:t>
            </a:r>
          </a:p>
          <a:p>
            <a:r>
              <a:rPr lang="en-US" sz="2400" dirty="0">
                <a:solidFill>
                  <a:srgbClr val="545D7E"/>
                </a:solidFill>
                <a:latin typeface="Google Sans"/>
              </a:rPr>
              <a:t>New antipsychotic approved yesterday stimulating muscarinic (M1 and M4) receptors in the brain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5796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615B9-D0A4-4E59-9A14-B9A90AAE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9" y="81896"/>
            <a:ext cx="8685678" cy="1325563"/>
          </a:xfrm>
        </p:spPr>
        <p:txBody>
          <a:bodyPr>
            <a:noAutofit/>
          </a:bodyPr>
          <a:lstStyle/>
          <a:p>
            <a:r>
              <a:rPr lang="en-GB" altLang="en-US" sz="3600" b="1" dirty="0" err="1"/>
              <a:t>Xanomeline</a:t>
            </a:r>
            <a:r>
              <a:rPr lang="en-GB" altLang="en-US" sz="3600" b="1" dirty="0"/>
              <a:t> + </a:t>
            </a:r>
            <a:r>
              <a:rPr lang="en-GB" altLang="en-US" sz="3600" b="1" dirty="0" err="1"/>
              <a:t>Trospium</a:t>
            </a:r>
            <a:r>
              <a:rPr lang="en-GB" altLang="en-US" sz="3600" b="1" dirty="0"/>
              <a:t> Chloride</a:t>
            </a:r>
            <a:r>
              <a:rPr lang="en-US" sz="3600" b="1" dirty="0"/>
              <a:t>: 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58916-016F-4E78-A588-4AA968DD8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45" y="1192308"/>
            <a:ext cx="4151780" cy="4105834"/>
          </a:xfrm>
        </p:spPr>
        <p:txBody>
          <a:bodyPr>
            <a:noAutofit/>
          </a:bodyPr>
          <a:lstStyle/>
          <a:p>
            <a:pPr marL="160735" indent="-160735" defTabSz="685784">
              <a:spcAft>
                <a:spcPts val="675"/>
              </a:spcAft>
            </a:pPr>
            <a:r>
              <a:rPr lang="en-US" sz="2400" dirty="0" err="1"/>
              <a:t>Xanomeline</a:t>
            </a:r>
            <a:r>
              <a:rPr lang="en-US" sz="2400" dirty="0"/>
              <a:t> is primarily a M1/M4 muscarinic agonist (with some M5 agonist activity)</a:t>
            </a:r>
          </a:p>
          <a:p>
            <a:pPr marL="160735" indent="-160735" defTabSz="685784">
              <a:spcAft>
                <a:spcPts val="675"/>
              </a:spcAft>
            </a:pPr>
            <a:r>
              <a:rPr lang="en-US" sz="2400" dirty="0"/>
              <a:t>Can decrease dopamine indirectly</a:t>
            </a:r>
          </a:p>
          <a:p>
            <a:pPr marL="160735" indent="-160735" defTabSz="685784">
              <a:spcAft>
                <a:spcPts val="675"/>
              </a:spcAft>
            </a:pPr>
            <a:r>
              <a:rPr lang="en-US" sz="2400" dirty="0"/>
              <a:t>To minimize peripheral effects                                                                of </a:t>
            </a:r>
            <a:r>
              <a:rPr lang="en-US" sz="2400" dirty="0" err="1"/>
              <a:t>xanomeline</a:t>
            </a:r>
            <a:r>
              <a:rPr lang="en-US" sz="2400" dirty="0"/>
              <a:t>, </a:t>
            </a:r>
            <a:r>
              <a:rPr lang="en-US" sz="2400" dirty="0" err="1"/>
              <a:t>trospium</a:t>
            </a:r>
            <a:r>
              <a:rPr lang="en-US" sz="2400" dirty="0"/>
              <a:t>                                                                    chloride added to block peripheral muscarinic agonism (not crossing the blood brain barrier)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8B03C-E3EE-4074-ADE7-EF11409F60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35513" y="6369050"/>
            <a:ext cx="4408487" cy="56991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Brannan SK. N </a:t>
            </a:r>
            <a:r>
              <a:rPr lang="en-US" sz="1400" dirty="0" err="1">
                <a:solidFill>
                  <a:schemeClr val="bg1"/>
                </a:solidFill>
              </a:rPr>
              <a:t>Engl</a:t>
            </a:r>
            <a:r>
              <a:rPr lang="en-US" sz="1400" dirty="0">
                <a:solidFill>
                  <a:schemeClr val="bg1"/>
                </a:solidFill>
              </a:rPr>
              <a:t> J Med. 2021 Feb 25;384(8):717-726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210F9D5-FFB5-0B6E-5E53-3B2E21E1ADE7}"/>
              </a:ext>
            </a:extLst>
          </p:cNvPr>
          <p:cNvSpPr txBox="1">
            <a:spLocks/>
          </p:cNvSpPr>
          <p:nvPr/>
        </p:nvSpPr>
        <p:spPr>
          <a:xfrm>
            <a:off x="5289178" y="6515536"/>
            <a:ext cx="3854822" cy="4275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Brannan SK. N Engl J Med. 2021 Feb 25;384(8):717-726. </a:t>
            </a:r>
          </a:p>
          <a:p>
            <a:endParaRPr lang="en-US" dirty="0"/>
          </a:p>
        </p:txBody>
      </p:sp>
      <p:pic>
        <p:nvPicPr>
          <p:cNvPr id="3074" name="Picture 2" descr="Proposed mechanism for how xanomeline in KarXT works in the brain.">
            <a:extLst>
              <a:ext uri="{FF2B5EF4-FFF2-40B4-BE49-F238E27FC236}">
                <a16:creationId xmlns:a16="http://schemas.microsoft.com/office/drawing/2014/main" id="{39DE7220-E4B5-82DA-6E2B-951603D75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669" y="1289183"/>
            <a:ext cx="4424003" cy="391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63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9122-5FFE-D3F7-91DE-59C63B74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14" y="-127934"/>
            <a:ext cx="7886700" cy="1325563"/>
          </a:xfrm>
        </p:spPr>
        <p:txBody>
          <a:bodyPr/>
          <a:lstStyle/>
          <a:p>
            <a:r>
              <a:rPr lang="en-US" b="1" dirty="0"/>
              <a:t>Other Antipsychotics in the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7840B-60A6-A085-8156-45959598A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14" y="1013012"/>
            <a:ext cx="8783172" cy="4652681"/>
          </a:xfrm>
        </p:spPr>
        <p:txBody>
          <a:bodyPr>
            <a:normAutofit fontScale="92500" lnSpcReduction="20000"/>
          </a:bodyPr>
          <a:lstStyle/>
          <a:p>
            <a:r>
              <a:rPr lang="en-US" sz="3100" dirty="0" err="1"/>
              <a:t>Emradicline</a:t>
            </a:r>
            <a:r>
              <a:rPr lang="en-US" sz="3100" dirty="0"/>
              <a:t>- coming behind. M4 agonist and may lack peripheral GI side effects</a:t>
            </a:r>
          </a:p>
          <a:p>
            <a:r>
              <a:rPr lang="en-US" sz="3100" dirty="0" err="1"/>
              <a:t>Iclepertin</a:t>
            </a:r>
            <a:r>
              <a:rPr lang="en-US" sz="3100" dirty="0"/>
              <a:t>-g</a:t>
            </a:r>
            <a:r>
              <a:rPr lang="en-US" sz="3100" dirty="0">
                <a:effectLst/>
              </a:rPr>
              <a:t>lycine transporter inhibitor; increases glycine levels and its ability to modulate NMDA receptor function</a:t>
            </a:r>
          </a:p>
          <a:p>
            <a:r>
              <a:rPr lang="en-US" sz="3200" dirty="0"/>
              <a:t>TAAR1 agonists (Trace amine-associated receptors)</a:t>
            </a:r>
          </a:p>
          <a:p>
            <a:r>
              <a:rPr lang="en-US" sz="3100" dirty="0"/>
              <a:t>Several medications for cognitive impairments:</a:t>
            </a:r>
            <a:endParaRPr lang="en-US" sz="3100" dirty="0">
              <a:effectLst/>
            </a:endParaRPr>
          </a:p>
          <a:p>
            <a:pPr marL="685800" lvl="2" fontAlgn="ctr">
              <a:lnSpc>
                <a:spcPct val="115000"/>
              </a:lnSpc>
              <a:spcBef>
                <a:spcPts val="0"/>
              </a:spcBef>
            </a:pPr>
            <a:r>
              <a:rPr lang="en-US" sz="2600" i="0" u="none" strike="noStrike" kern="1200" dirty="0" err="1">
                <a:solidFill>
                  <a:srgbClr val="696C6D"/>
                </a:solidFill>
                <a:effectLst/>
                <a:cs typeface="Arial" panose="020B0604020202020204" pitchFamily="34" charset="0"/>
              </a:rPr>
              <a:t>GABAb</a:t>
            </a:r>
            <a:r>
              <a:rPr lang="en-US" sz="2600" i="0" u="none" strike="noStrike" kern="1200" dirty="0">
                <a:solidFill>
                  <a:srgbClr val="696C6D"/>
                </a:solidFill>
                <a:effectLst/>
                <a:cs typeface="Arial" panose="020B0604020202020204" pitchFamily="34" charset="0"/>
              </a:rPr>
              <a:t> receptor agonist, NMDA receptor agonist, nicotinic receptors agonist</a:t>
            </a:r>
            <a:endParaRPr lang="en-US" sz="2600" i="0" u="none" strike="noStrike" dirty="0">
              <a:effectLst/>
              <a:cs typeface="Arial" panose="020B0604020202020204" pitchFamily="34" charset="0"/>
            </a:endParaRPr>
          </a:p>
          <a:p>
            <a:pPr marL="685800" lvl="2" fontAlgn="ctr">
              <a:lnSpc>
                <a:spcPct val="115000"/>
              </a:lnSpc>
              <a:spcBef>
                <a:spcPts val="0"/>
              </a:spcBef>
            </a:pPr>
            <a:r>
              <a:rPr lang="en-US" sz="2600" i="0" u="none" strike="noStrike" kern="1200" dirty="0">
                <a:solidFill>
                  <a:srgbClr val="696C6D"/>
                </a:solidFill>
                <a:effectLst/>
                <a:cs typeface="Arial" panose="020B0604020202020204" pitchFamily="34" charset="0"/>
              </a:rPr>
              <a:t>CNS-penetrant soluble guanylate cyclase (</a:t>
            </a:r>
            <a:r>
              <a:rPr lang="en-US" sz="2600" i="0" u="none" strike="noStrike" kern="1200" dirty="0" err="1">
                <a:solidFill>
                  <a:srgbClr val="696C6D"/>
                </a:solidFill>
                <a:effectLst/>
                <a:cs typeface="Arial" panose="020B0604020202020204" pitchFamily="34" charset="0"/>
              </a:rPr>
              <a:t>sGC</a:t>
            </a:r>
            <a:r>
              <a:rPr lang="en-US" sz="2600" i="0" u="none" strike="noStrike" kern="1200" dirty="0">
                <a:solidFill>
                  <a:srgbClr val="696C6D"/>
                </a:solidFill>
                <a:effectLst/>
                <a:cs typeface="Arial" panose="020B0604020202020204" pitchFamily="34" charset="0"/>
              </a:rPr>
              <a:t>) stimulator, a key enzyme of the nitric oxide (NO) signaling pathway</a:t>
            </a:r>
            <a:endParaRPr lang="en-US" sz="2600" i="0" u="none" strike="noStrike" dirty="0">
              <a:effectLst/>
              <a:cs typeface="Arial" panose="020B0604020202020204" pitchFamily="34" charset="0"/>
            </a:endParaRPr>
          </a:p>
          <a:p>
            <a:pPr marL="685800" lvl="2" fontAlgn="ctr">
              <a:lnSpc>
                <a:spcPct val="115000"/>
              </a:lnSpc>
              <a:spcBef>
                <a:spcPts val="0"/>
              </a:spcBef>
            </a:pPr>
            <a:r>
              <a:rPr lang="en-US" sz="2600" i="0" u="none" strike="noStrike" kern="1200" dirty="0">
                <a:solidFill>
                  <a:srgbClr val="696C6D"/>
                </a:solidFill>
                <a:effectLst/>
                <a:cs typeface="Arial" panose="020B0604020202020204" pitchFamily="34" charset="0"/>
              </a:rPr>
              <a:t>Dopamine 1 partial agonist</a:t>
            </a:r>
          </a:p>
          <a:p>
            <a:pPr marL="685800" lvl="2" fontAlgn="ctr">
              <a:lnSpc>
                <a:spcPct val="115000"/>
              </a:lnSpc>
              <a:spcBef>
                <a:spcPts val="0"/>
              </a:spcBef>
            </a:pPr>
            <a:endParaRPr lang="en-US" sz="2600" dirty="0">
              <a:effectLst/>
            </a:endParaRPr>
          </a:p>
          <a:p>
            <a:endParaRPr lang="en-US" sz="2000" dirty="0">
              <a:effectLst/>
            </a:endParaRPr>
          </a:p>
          <a:p>
            <a:endParaRPr lang="en-US" sz="200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32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A49F-56DE-F2BD-8DE1-43FF19FB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01" y="685800"/>
            <a:ext cx="3500157" cy="215788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Factors to consider in treatment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1815-AB0F-176B-C68F-0803C072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080921"/>
            <a:ext cx="3909060" cy="2239241"/>
          </a:xfrm>
        </p:spPr>
        <p:txBody>
          <a:bodyPr>
            <a:noAutofit/>
          </a:bodyPr>
          <a:lstStyle/>
          <a:p>
            <a:r>
              <a:rPr lang="en-US" sz="3600" dirty="0"/>
              <a:t>Efficacy </a:t>
            </a:r>
          </a:p>
          <a:p>
            <a:r>
              <a:rPr lang="en-US" sz="3600" dirty="0"/>
              <a:t>Tolerability</a:t>
            </a:r>
          </a:p>
          <a:p>
            <a:r>
              <a:rPr lang="en-US" sz="3600" dirty="0"/>
              <a:t>Formulation </a:t>
            </a:r>
          </a:p>
          <a:p>
            <a:r>
              <a:rPr lang="en-US" sz="3600" dirty="0"/>
              <a:t>PATIENT PREFERENCE</a:t>
            </a:r>
          </a:p>
        </p:txBody>
      </p:sp>
      <p:pic>
        <p:nvPicPr>
          <p:cNvPr id="8194" name="Picture 2" descr="Efficacy vs. Safety and Tolerability">
            <a:extLst>
              <a:ext uri="{FF2B5EF4-FFF2-40B4-BE49-F238E27FC236}">
                <a16:creationId xmlns:a16="http://schemas.microsoft.com/office/drawing/2014/main" id="{EFE60912-222D-D255-D629-1D62ABC0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590365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110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A49F-56DE-F2BD-8DE1-43FF19FB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3" y="365125"/>
            <a:ext cx="8627534" cy="1325563"/>
          </a:xfrm>
        </p:spPr>
        <p:txBody>
          <a:bodyPr/>
          <a:lstStyle/>
          <a:p>
            <a:r>
              <a:rPr lang="en-US" sz="4000" b="1" dirty="0"/>
              <a:t>Factors to consider in treatment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1815-AB0F-176B-C68F-0803C072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30412"/>
            <a:ext cx="7886700" cy="2797175"/>
          </a:xfrm>
        </p:spPr>
        <p:txBody>
          <a:bodyPr>
            <a:normAutofit/>
          </a:bodyPr>
          <a:lstStyle/>
          <a:p>
            <a:r>
              <a:rPr lang="en-US" sz="3200" dirty="0"/>
              <a:t>Factors to consider in treatment choice:</a:t>
            </a:r>
          </a:p>
          <a:p>
            <a:pPr lvl="1"/>
            <a:r>
              <a:rPr lang="en-US" sz="3200" b="1" u="sng" dirty="0">
                <a:solidFill>
                  <a:schemeClr val="accent4">
                    <a:lumMod val="75000"/>
                  </a:schemeClr>
                </a:solidFill>
              </a:rPr>
              <a:t>Efficacy (How well does it work?)</a:t>
            </a:r>
          </a:p>
          <a:p>
            <a:pPr lvl="1"/>
            <a:r>
              <a:rPr lang="en-US" sz="3200" dirty="0"/>
              <a:t>Tolerability</a:t>
            </a:r>
          </a:p>
          <a:p>
            <a:pPr lvl="1"/>
            <a:r>
              <a:rPr lang="en-US" sz="3200" dirty="0"/>
              <a:t>Formulation</a:t>
            </a:r>
          </a:p>
          <a:p>
            <a:pPr lvl="1"/>
            <a:r>
              <a:rPr lang="en-US" sz="3200" dirty="0"/>
              <a:t>PATIENT PREFERENCE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CFD9C-0344-DD78-9F37-344283B5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95" y="-77082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Efficacy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A9053-D884-DEC7-9C46-B0D2A1CAA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51" y="1271049"/>
            <a:ext cx="4044461" cy="3641190"/>
          </a:xfrm>
        </p:spPr>
        <p:txBody>
          <a:bodyPr>
            <a:noAutofit/>
          </a:bodyPr>
          <a:lstStyle/>
          <a:p>
            <a:r>
              <a:rPr lang="en-US" sz="2400" dirty="0"/>
              <a:t>Current </a:t>
            </a:r>
            <a:r>
              <a:rPr lang="en-US" sz="2400" dirty="0" err="1"/>
              <a:t>typicals</a:t>
            </a:r>
            <a:r>
              <a:rPr lang="en-US" sz="2400" dirty="0"/>
              <a:t> and atypicals show similar efficacy for positive symptoms </a:t>
            </a:r>
          </a:p>
          <a:p>
            <a:r>
              <a:rPr lang="en-US" sz="2400" dirty="0"/>
              <a:t>Looking for better efficacy instead of incremental improvements</a:t>
            </a:r>
          </a:p>
          <a:p>
            <a:r>
              <a:rPr lang="en-US" sz="2400" dirty="0"/>
              <a:t>Clozapine approved for treatment resistant schizophrenia only (two failed trials)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3D43A-B536-2043-3146-A513BDB86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813" y="488887"/>
            <a:ext cx="4609236" cy="52609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57E54F-42DC-9B60-39EA-83559429A82A}"/>
              </a:ext>
            </a:extLst>
          </p:cNvPr>
          <p:cNvSpPr/>
          <p:nvPr/>
        </p:nvSpPr>
        <p:spPr>
          <a:xfrm>
            <a:off x="5230640" y="2717737"/>
            <a:ext cx="350822" cy="122222"/>
          </a:xfrm>
          <a:prstGeom prst="rect">
            <a:avLst/>
          </a:prstGeom>
          <a:solidFill>
            <a:schemeClr val="accent2">
              <a:alpha val="266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D2C3F9-B589-F36D-39F3-4162A0C8142F}"/>
              </a:ext>
            </a:extLst>
          </p:cNvPr>
          <p:cNvSpPr/>
          <p:nvPr/>
        </p:nvSpPr>
        <p:spPr>
          <a:xfrm>
            <a:off x="5230640" y="2949449"/>
            <a:ext cx="350822" cy="122222"/>
          </a:xfrm>
          <a:prstGeom prst="rect">
            <a:avLst/>
          </a:prstGeom>
          <a:solidFill>
            <a:schemeClr val="accent2">
              <a:alpha val="266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3A6906-21ED-5464-9EBE-E1150EA05881}"/>
              </a:ext>
            </a:extLst>
          </p:cNvPr>
          <p:cNvSpPr/>
          <p:nvPr/>
        </p:nvSpPr>
        <p:spPr>
          <a:xfrm>
            <a:off x="5230640" y="3091644"/>
            <a:ext cx="398352" cy="122222"/>
          </a:xfrm>
          <a:prstGeom prst="rect">
            <a:avLst/>
          </a:prstGeom>
          <a:solidFill>
            <a:schemeClr val="accent2">
              <a:alpha val="266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D5448-B7AE-3E16-D6AD-6390D4DA57C3}"/>
              </a:ext>
            </a:extLst>
          </p:cNvPr>
          <p:cNvSpPr/>
          <p:nvPr/>
        </p:nvSpPr>
        <p:spPr>
          <a:xfrm>
            <a:off x="5230640" y="3233839"/>
            <a:ext cx="398352" cy="122222"/>
          </a:xfrm>
          <a:prstGeom prst="rect">
            <a:avLst/>
          </a:prstGeom>
          <a:solidFill>
            <a:schemeClr val="accent2">
              <a:alpha val="266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F4C73D-305D-41D8-B85E-9EDAEA9DFB75}"/>
              </a:ext>
            </a:extLst>
          </p:cNvPr>
          <p:cNvSpPr/>
          <p:nvPr/>
        </p:nvSpPr>
        <p:spPr>
          <a:xfrm>
            <a:off x="5230640" y="3603466"/>
            <a:ext cx="398352" cy="122222"/>
          </a:xfrm>
          <a:prstGeom prst="rect">
            <a:avLst/>
          </a:prstGeom>
          <a:solidFill>
            <a:schemeClr val="accent2">
              <a:alpha val="266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81626E-DBFE-827B-5216-9D9C3ADD6DB6}"/>
              </a:ext>
            </a:extLst>
          </p:cNvPr>
          <p:cNvSpPr/>
          <p:nvPr/>
        </p:nvSpPr>
        <p:spPr>
          <a:xfrm>
            <a:off x="5230640" y="3735323"/>
            <a:ext cx="398352" cy="122222"/>
          </a:xfrm>
          <a:prstGeom prst="rect">
            <a:avLst/>
          </a:prstGeom>
          <a:solidFill>
            <a:schemeClr val="accent2">
              <a:alpha val="266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422990-1BC8-B64B-9767-2DDED423ACF3}"/>
              </a:ext>
            </a:extLst>
          </p:cNvPr>
          <p:cNvSpPr txBox="1"/>
          <p:nvPr/>
        </p:nvSpPr>
        <p:spPr>
          <a:xfrm>
            <a:off x="6971169" y="5048264"/>
            <a:ext cx="2001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(Leucht et al., 2013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7458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35158" y="1323788"/>
            <a:ext cx="8473684" cy="4389438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latin typeface="+mj-lt"/>
              </a:rPr>
              <a:t>Most effective antipsychotic for treatment resistant schizophrenia / persistent positive symptoms</a:t>
            </a:r>
          </a:p>
          <a:p>
            <a:pPr>
              <a:buNone/>
            </a:pPr>
            <a:endParaRPr lang="en-US" sz="800" dirty="0">
              <a:latin typeface="+mj-lt"/>
            </a:endParaRP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40% have response to clozapine  (95% CI 36.8 to 43.4%)</a:t>
            </a:r>
          </a:p>
          <a:p>
            <a:pPr lvl="1">
              <a:buNone/>
            </a:pPr>
            <a:endParaRPr lang="en-US" sz="900" dirty="0">
              <a:latin typeface="+mj-lt"/>
            </a:endParaRPr>
          </a:p>
          <a:p>
            <a:r>
              <a:rPr lang="en-US" sz="2800" dirty="0">
                <a:latin typeface="+mj-lt"/>
              </a:rPr>
              <a:t>Several large effectiveness studies suggest that clozapine :</a:t>
            </a:r>
          </a:p>
          <a:p>
            <a:pPr lvl="1"/>
            <a:r>
              <a:rPr lang="en-US" altLang="en-US" sz="2600" dirty="0">
                <a:latin typeface="+mj-lt"/>
                <a:cs typeface="Arial" charset="0"/>
              </a:rPr>
              <a:t>has significantly greater time to treatment discontinuation</a:t>
            </a:r>
            <a:r>
              <a:rPr lang="en-US" sz="2600" dirty="0">
                <a:latin typeface="+mj-lt"/>
              </a:rPr>
              <a:t> </a:t>
            </a:r>
            <a:endParaRPr lang="en-US" altLang="en-US" sz="2600" dirty="0">
              <a:latin typeface="+mj-lt"/>
              <a:cs typeface="Arial" charset="0"/>
            </a:endParaRPr>
          </a:p>
          <a:p>
            <a:pPr lvl="1"/>
            <a:r>
              <a:rPr lang="en-US" altLang="en-US" sz="2600" dirty="0">
                <a:latin typeface="+mj-lt"/>
                <a:cs typeface="Arial" charset="0"/>
              </a:rPr>
              <a:t>has significantly greater patient perceived ratings</a:t>
            </a:r>
            <a:r>
              <a:rPr lang="en-US" sz="2600" baseline="30000" dirty="0">
                <a:latin typeface="+mj-lt"/>
              </a:rPr>
              <a:t> </a:t>
            </a:r>
            <a:r>
              <a:rPr lang="en-US" sz="2600" dirty="0">
                <a:latin typeface="+mj-lt"/>
              </a:rPr>
              <a:t> </a:t>
            </a:r>
            <a:endParaRPr lang="en-US" altLang="en-US" sz="2600" dirty="0">
              <a:latin typeface="+mj-lt"/>
              <a:cs typeface="Arial" charset="0"/>
            </a:endParaRPr>
          </a:p>
          <a:p>
            <a:pPr lvl="1"/>
            <a:r>
              <a:rPr lang="en-US" sz="2600" dirty="0">
                <a:latin typeface="+mj-lt"/>
              </a:rPr>
              <a:t>is associated with significantly greater clinician improvement  ratings  </a:t>
            </a:r>
          </a:p>
          <a:p>
            <a:pPr lvl="1"/>
            <a:r>
              <a:rPr lang="en-US" sz="2600" dirty="0">
                <a:latin typeface="+mj-lt"/>
              </a:rPr>
              <a:t>More cost effective</a:t>
            </a:r>
          </a:p>
          <a:p>
            <a:pPr lvl="1"/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5721" y="6004946"/>
            <a:ext cx="6293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Siskind</a:t>
            </a:r>
            <a:r>
              <a:rPr lang="en-US" sz="1400" dirty="0"/>
              <a:t> et al </a:t>
            </a:r>
            <a:r>
              <a:rPr lang="en-US" sz="1400" i="1" dirty="0"/>
              <a:t>Can J Psychiatry </a:t>
            </a:r>
            <a:r>
              <a:rPr lang="en-US" sz="1400" dirty="0"/>
              <a:t>2017, </a:t>
            </a:r>
            <a:r>
              <a:rPr lang="en-US" altLang="en-US" sz="1400" dirty="0"/>
              <a:t>Lieberman JA, et al.. </a:t>
            </a:r>
            <a:r>
              <a:rPr lang="en-US" altLang="en-US" sz="1400" i="1" dirty="0"/>
              <a:t>N Engl J Med</a:t>
            </a:r>
            <a:r>
              <a:rPr lang="en-US" altLang="en-US" sz="1400" dirty="0"/>
              <a:t>. </a:t>
            </a:r>
            <a:r>
              <a:rPr lang="en-US" altLang="en-US" sz="1400" dirty="0">
                <a:solidFill>
                  <a:schemeClr val="bg1"/>
                </a:solidFill>
              </a:rPr>
              <a:t>2005;353:1209–23; Lewis SW, et al. </a:t>
            </a:r>
            <a:r>
              <a:rPr lang="en-US" altLang="en-US" sz="1400" i="1" dirty="0" err="1">
                <a:solidFill>
                  <a:schemeClr val="bg1"/>
                </a:solidFill>
              </a:rPr>
              <a:t>Schizophr</a:t>
            </a:r>
            <a:r>
              <a:rPr lang="en-US" altLang="en-US" sz="1400" i="1" dirty="0">
                <a:solidFill>
                  <a:schemeClr val="bg1"/>
                </a:solidFill>
              </a:rPr>
              <a:t> Bull</a:t>
            </a:r>
            <a:r>
              <a:rPr lang="en-US" altLang="en-US" sz="1400" dirty="0">
                <a:solidFill>
                  <a:schemeClr val="bg1"/>
                </a:solidFill>
              </a:rPr>
              <a:t>. 2006;32(4):715–23; </a:t>
            </a: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Velligan, et al. </a:t>
            </a:r>
            <a:r>
              <a:rPr lang="en-US" sz="1400" i="1" dirty="0">
                <a:solidFill>
                  <a:schemeClr val="bg1"/>
                </a:solidFill>
                <a:ea typeface="+mn-lt"/>
                <a:cs typeface="+mn-lt"/>
              </a:rPr>
              <a:t>Psychiatric Services</a:t>
            </a:r>
            <a:r>
              <a:rPr lang="pl-PL" sz="1400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sz="1400" dirty="0">
                <a:solidFill>
                  <a:schemeClr val="bg1"/>
                </a:solidFill>
                <a:ea typeface="+mn-lt"/>
                <a:cs typeface="+mn-lt"/>
              </a:rPr>
              <a:t>2015</a:t>
            </a: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;</a:t>
            </a:r>
            <a:r>
              <a:rPr lang="pl-PL" sz="1400" dirty="0">
                <a:solidFill>
                  <a:schemeClr val="bg1"/>
                </a:solidFill>
                <a:ea typeface="+mn-lt"/>
                <a:cs typeface="+mn-lt"/>
              </a:rPr>
              <a:t>66(2):127-33</a:t>
            </a: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; Goren et al </a:t>
            </a:r>
            <a:r>
              <a:rPr lang="en-US" sz="1400" i="1" dirty="0">
                <a:solidFill>
                  <a:schemeClr val="bg1"/>
                </a:solidFill>
                <a:ea typeface="+mn-lt"/>
                <a:cs typeface="+mn-lt"/>
              </a:rPr>
              <a:t>Psychiatric Services </a:t>
            </a: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2016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0481D-CD71-47D7-B4DB-164A5FC4C8DB}"/>
              </a:ext>
            </a:extLst>
          </p:cNvPr>
          <p:cNvSpPr txBox="1"/>
          <p:nvPr/>
        </p:nvSpPr>
        <p:spPr>
          <a:xfrm>
            <a:off x="173996" y="376000"/>
            <a:ext cx="86348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Clozapine Efficacy and Effectiveness</a:t>
            </a:r>
            <a:endParaRPr lang="en-US" sz="4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9A65D-BA72-942D-845E-42A4839B7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Served as an advisory board member for Alkermes, Karuna and Teva in the past 2 years</a:t>
            </a:r>
          </a:p>
          <a:p>
            <a:r>
              <a:rPr lang="en-US" sz="2800" dirty="0"/>
              <a:t>Serves as a content expert for </a:t>
            </a:r>
            <a:r>
              <a:rPr lang="en-US" sz="2800" dirty="0" err="1"/>
              <a:t>MedScape</a:t>
            </a:r>
            <a:endParaRPr lang="en-US" sz="2800" dirty="0"/>
          </a:p>
          <a:p>
            <a:r>
              <a:rPr lang="en-US" sz="2800" dirty="0"/>
              <a:t>Funded by NIMH and NSF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BA1402-5A4D-A981-66EF-AFD1B37A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27" y="0"/>
            <a:ext cx="7886700" cy="1325563"/>
          </a:xfrm>
        </p:spPr>
        <p:txBody>
          <a:bodyPr/>
          <a:lstStyle/>
          <a:p>
            <a:r>
              <a:rPr lang="en-US" sz="4000" b="1" dirty="0"/>
              <a:t>Disclosures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457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AD58A-B5A3-45AA-9445-44D3C3762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86" y="1096684"/>
            <a:ext cx="8333427" cy="520092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9854401-4B37-49F3-A4E2-57FE6F36BCB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8"/>
            <a:ext cx="9144000" cy="911225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GB" altLang="en-US" sz="2700" dirty="0">
                <a:solidFill>
                  <a:schemeClr val="bg1"/>
                </a:solidFill>
              </a:rPr>
              <a:t>Xanomeline + Trospium Chloride Phase 2B study:</a:t>
            </a:r>
            <a:br>
              <a:rPr lang="en-GB" altLang="en-US" sz="2700" dirty="0">
                <a:solidFill>
                  <a:schemeClr val="bg1"/>
                </a:solidFill>
              </a:rPr>
            </a:br>
            <a:r>
              <a:rPr lang="en-GB" altLang="en-US" sz="2700" dirty="0">
                <a:solidFill>
                  <a:schemeClr val="bg1"/>
                </a:solidFill>
              </a:rPr>
              <a:t>Primary Efficacy Endpoint: PANSS Total at Week 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9BACD3-73FA-4252-B072-9E0B9850A55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89550" y="6515100"/>
            <a:ext cx="3854450" cy="428625"/>
          </a:xfrm>
        </p:spPr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Brannan SK. N Engl J Med. 2021 Feb 25;384(8):717-726. 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643173-1EC4-4350-8732-79C0C410D0B7}"/>
              </a:ext>
            </a:extLst>
          </p:cNvPr>
          <p:cNvSpPr/>
          <p:nvPr/>
        </p:nvSpPr>
        <p:spPr>
          <a:xfrm>
            <a:off x="7216775" y="1757794"/>
            <a:ext cx="810090" cy="3780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385763">
              <a:defRPr/>
            </a:pPr>
            <a:r>
              <a:rPr lang="en-US" sz="1050" dirty="0">
                <a:solidFill>
                  <a:prstClr val="white"/>
                </a:solidFill>
                <a:latin typeface="Source Sans Pro"/>
              </a:rPr>
              <a:t>ES=0.75</a:t>
            </a:r>
            <a:endParaRPr lang="en-US" sz="1050" baseline="30000" dirty="0">
              <a:solidFill>
                <a:prstClr val="white"/>
              </a:solidFill>
              <a:latin typeface="Source Sans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11B62-3CDA-9C5D-F9A1-26F69311EEC6}"/>
              </a:ext>
            </a:extLst>
          </p:cNvPr>
          <p:cNvSpPr txBox="1"/>
          <p:nvPr/>
        </p:nvSpPr>
        <p:spPr>
          <a:xfrm>
            <a:off x="6584576" y="1290917"/>
            <a:ext cx="1837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EMERGENT 1</a:t>
            </a:r>
          </a:p>
        </p:txBody>
      </p:sp>
    </p:spTree>
    <p:extLst>
      <p:ext uri="{BB962C8B-B14F-4D97-AF65-F5344CB8AC3E}">
        <p14:creationId xmlns:p14="http://schemas.microsoft.com/office/powerpoint/2010/main" val="294520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C1BB-16FD-A6F9-8B79-E5767524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7" y="346356"/>
            <a:ext cx="8730502" cy="1325563"/>
          </a:xfrm>
        </p:spPr>
        <p:txBody>
          <a:bodyPr>
            <a:normAutofit fontScale="90000"/>
          </a:bodyPr>
          <a:lstStyle/>
          <a:p>
            <a:r>
              <a:rPr lang="en-GB" altLang="en-US" sz="3600" b="1" dirty="0" err="1"/>
              <a:t>Xanomeline</a:t>
            </a:r>
            <a:r>
              <a:rPr lang="en-GB" altLang="en-US" sz="3600" b="1" dirty="0"/>
              <a:t> + </a:t>
            </a:r>
            <a:r>
              <a:rPr lang="en-GB" altLang="en-US" sz="3600" b="1" dirty="0" err="1"/>
              <a:t>Trospium</a:t>
            </a:r>
            <a:r>
              <a:rPr lang="en-GB" altLang="en-US" sz="3600" b="1" dirty="0"/>
              <a:t> Chloride Phase 3 studies:</a:t>
            </a:r>
            <a:br>
              <a:rPr lang="en-GB" altLang="en-US" sz="3600" b="1" dirty="0"/>
            </a:br>
            <a:r>
              <a:rPr lang="en-GB" altLang="en-US" sz="3600" b="1" dirty="0"/>
              <a:t>EMERGENT 2 and 3</a:t>
            </a:r>
            <a:br>
              <a:rPr lang="en-GB" altLang="en-US" sz="36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CA49B-42EB-A0CA-E697-20532D3F0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28" y="1786218"/>
            <a:ext cx="8730502" cy="4303059"/>
          </a:xfrm>
        </p:spPr>
        <p:txBody>
          <a:bodyPr>
            <a:normAutofit/>
          </a:bodyPr>
          <a:lstStyle/>
          <a:p>
            <a:r>
              <a:rPr lang="en-US" sz="2400" dirty="0"/>
              <a:t>In 2 completed phase 3 trials, </a:t>
            </a:r>
            <a:r>
              <a:rPr lang="en-US" sz="2400" dirty="0" err="1"/>
              <a:t>KarXT</a:t>
            </a:r>
            <a:r>
              <a:rPr lang="en-US" sz="2400" dirty="0"/>
              <a:t> was associated with clinically meaningful and statistically significant improvement in symptoms of schizophrenia as measured by change in PANSS total score </a:t>
            </a:r>
          </a:p>
          <a:p>
            <a:r>
              <a:rPr lang="en-US" sz="2400" dirty="0" err="1"/>
              <a:t>KarXT</a:t>
            </a:r>
            <a:r>
              <a:rPr lang="en-US" sz="2400" dirty="0"/>
              <a:t> had an improvement of 8-10 point more than placebo with a 20 point drop seen again.</a:t>
            </a:r>
          </a:p>
          <a:p>
            <a:r>
              <a:rPr lang="en-US" sz="2400" dirty="0"/>
              <a:t>Improvements were noted at week 2 and sustained through all time points in the trial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8186B-52A2-BACE-E459-34E732DCB490}"/>
              </a:ext>
            </a:extLst>
          </p:cNvPr>
          <p:cNvSpPr txBox="1"/>
          <p:nvPr/>
        </p:nvSpPr>
        <p:spPr>
          <a:xfrm>
            <a:off x="5360894" y="6203576"/>
            <a:ext cx="3648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Correll</a:t>
            </a:r>
            <a:r>
              <a:rPr lang="en-US" sz="1400" dirty="0">
                <a:solidFill>
                  <a:schemeClr val="bg1"/>
                </a:solidFill>
              </a:rPr>
              <a:t> CU, et al. Presented at: NPA; Feb 15-18, 2023; Las Vegas, NV. Poster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7152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A49F-56DE-F2BD-8DE1-43FF19FB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43915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Factors to consider in treatment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1815-AB0F-176B-C68F-0803C072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783291"/>
            <a:ext cx="7886700" cy="2797175"/>
          </a:xfrm>
        </p:spPr>
        <p:txBody>
          <a:bodyPr>
            <a:normAutofit/>
          </a:bodyPr>
          <a:lstStyle/>
          <a:p>
            <a:r>
              <a:rPr lang="en-US" sz="3200" dirty="0"/>
              <a:t>Factors to consider in treatment choice:</a:t>
            </a:r>
          </a:p>
          <a:p>
            <a:pPr lvl="1"/>
            <a:r>
              <a:rPr lang="en-US" sz="3200" dirty="0"/>
              <a:t>Efficacy </a:t>
            </a:r>
          </a:p>
          <a:p>
            <a:pPr lvl="1"/>
            <a:r>
              <a:rPr lang="en-US" sz="3200" b="1" u="sng" dirty="0">
                <a:solidFill>
                  <a:schemeClr val="accent4">
                    <a:lumMod val="75000"/>
                  </a:schemeClr>
                </a:solidFill>
              </a:rPr>
              <a:t>Tolerability (Are there side effects?)</a:t>
            </a:r>
          </a:p>
          <a:p>
            <a:pPr lvl="1"/>
            <a:r>
              <a:rPr lang="en-US" sz="3200" dirty="0"/>
              <a:t>Formulation</a:t>
            </a:r>
          </a:p>
          <a:p>
            <a:pPr lvl="1"/>
            <a:r>
              <a:rPr lang="en-US" sz="3200" dirty="0"/>
              <a:t>PATIENT PREFERENCE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04788"/>
            <a:ext cx="7886700" cy="1325563"/>
          </a:xfrm>
        </p:spPr>
        <p:txBody>
          <a:bodyPr/>
          <a:lstStyle/>
          <a:p>
            <a:r>
              <a:rPr lang="en-US" b="1" dirty="0"/>
              <a:t>Antipsychotic Side Effects: Patient Burden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84835" y="1497479"/>
            <a:ext cx="4076944" cy="3586163"/>
          </a:xfrm>
        </p:spPr>
        <p:txBody>
          <a:bodyPr>
            <a:noAutofit/>
          </a:bodyPr>
          <a:lstStyle/>
          <a:p>
            <a:r>
              <a:rPr lang="en-US" sz="2000" dirty="0"/>
              <a:t>Negative experiences can shape their opinions about antipsychotic medications long-term </a:t>
            </a:r>
          </a:p>
          <a:p>
            <a:r>
              <a:rPr lang="en-US" sz="2000" dirty="0"/>
              <a:t>Up to 80% of patients will stop antipsychotics prematurely </a:t>
            </a:r>
          </a:p>
          <a:p>
            <a:r>
              <a:rPr lang="en-US" sz="2000" dirty="0"/>
              <a:t>Antipsychotic side effects negatively impact adherence but are largely underreported </a:t>
            </a:r>
          </a:p>
          <a:p>
            <a:pPr lvl="1"/>
            <a:r>
              <a:rPr lang="en-US" sz="2000" dirty="0"/>
              <a:t>Only about 28% of people experiencing side effects tell their clinician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183850089"/>
              </p:ext>
            </p:extLst>
          </p:nvPr>
        </p:nvGraphicFramePr>
        <p:xfrm>
          <a:off x="4646614" y="968282"/>
          <a:ext cx="4076944" cy="51435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413555195"/>
                    </a:ext>
                  </a:extLst>
                </a:gridCol>
                <a:gridCol w="1638544">
                  <a:extLst>
                    <a:ext uri="{9D8B030D-6E8A-4147-A177-3AD203B41FA5}">
                      <a16:colId xmlns:a16="http://schemas.microsoft.com/office/drawing/2014/main" val="3219222102"/>
                    </a:ext>
                  </a:extLst>
                </a:gridCol>
              </a:tblGrid>
              <a:tr h="32795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Reported</a:t>
                      </a:r>
                      <a:r>
                        <a:rPr lang="en-US" sz="1800" baseline="0" dirty="0"/>
                        <a:t> Side Effect 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Frequency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06839628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Daytime Drowsiness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75.0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1889910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Dry Mouth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58.2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534082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Weight Gain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50.0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41878255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 err="1"/>
                        <a:t>Polydypsia</a:t>
                      </a:r>
                      <a:r>
                        <a:rPr lang="en-US" sz="1800" dirty="0"/>
                        <a:t>/Polyuria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48.1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8082365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Akathisia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45.7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22269618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Sedation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44.7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1346967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Dizziness/Hypotension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40.9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9742885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Bradykinesia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39.9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14671589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Tremor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34.6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51739471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Tachycardia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24156014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 err="1"/>
                        <a:t>Hypersalivation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2689434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Blurred Vision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27.4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93166077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Dystonia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26.9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14828006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Nausea/Vomiting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26.0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8498386"/>
                  </a:ext>
                </a:extLst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2671482" y="6288088"/>
            <a:ext cx="6472518" cy="56991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400" dirty="0">
                <a:solidFill>
                  <a:schemeClr val="bg1"/>
                </a:solidFill>
              </a:rPr>
              <a:t>Hynes C, et al. </a:t>
            </a:r>
            <a:r>
              <a:rPr lang="en-US" sz="1400" dirty="0" err="1">
                <a:solidFill>
                  <a:schemeClr val="bg1"/>
                </a:solidFill>
              </a:rPr>
              <a:t>Ther</a:t>
            </a:r>
            <a:r>
              <a:rPr lang="en-US" sz="1400" dirty="0">
                <a:solidFill>
                  <a:schemeClr val="bg1"/>
                </a:solidFill>
              </a:rPr>
              <a:t> Adv </a:t>
            </a:r>
            <a:r>
              <a:rPr lang="en-US" sz="1400" dirty="0" err="1">
                <a:solidFill>
                  <a:schemeClr val="bg1"/>
                </a:solidFill>
              </a:rPr>
              <a:t>Psychopharmacol</a:t>
            </a:r>
            <a:r>
              <a:rPr lang="en-US" sz="1400" dirty="0">
                <a:solidFill>
                  <a:schemeClr val="bg1"/>
                </a:solidFill>
              </a:rPr>
              <a:t> 2020; 10:1; Lacro JP, et al. J Clin Psychiatry 2002; 63: 892–909.Lambert M, et al. </a:t>
            </a:r>
            <a:r>
              <a:rPr lang="en-US" sz="1400" dirty="0" err="1">
                <a:solidFill>
                  <a:schemeClr val="bg1"/>
                </a:solidFill>
              </a:rPr>
              <a:t>Eur</a:t>
            </a:r>
            <a:r>
              <a:rPr lang="en-US" sz="1400" dirty="0">
                <a:solidFill>
                  <a:schemeClr val="bg1"/>
                </a:solidFill>
              </a:rPr>
              <a:t> Psychiatry 2004; 19:415–422.; </a:t>
            </a:r>
          </a:p>
        </p:txBody>
      </p:sp>
    </p:spTree>
    <p:extLst>
      <p:ext uri="{BB962C8B-B14F-4D97-AF65-F5344CB8AC3E}">
        <p14:creationId xmlns:p14="http://schemas.microsoft.com/office/powerpoint/2010/main" val="52881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44463"/>
            <a:ext cx="8883650" cy="1217613"/>
          </a:xfrm>
        </p:spPr>
        <p:txBody>
          <a:bodyPr>
            <a:normAutofit/>
          </a:bodyPr>
          <a:lstStyle/>
          <a:p>
            <a:r>
              <a:rPr lang="en-US" b="1" dirty="0"/>
              <a:t>Antipsychotic Side Effects: Person Perspective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84921463"/>
              </p:ext>
            </p:extLst>
          </p:nvPr>
        </p:nvGraphicFramePr>
        <p:xfrm>
          <a:off x="201352" y="1054100"/>
          <a:ext cx="8480797" cy="3525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597650" y="6165850"/>
            <a:ext cx="2546350" cy="569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 err="1">
                <a:solidFill>
                  <a:schemeClr val="bg1"/>
                </a:solidFill>
              </a:rPr>
              <a:t>Tandon</a:t>
            </a:r>
            <a:r>
              <a:rPr lang="en-US" sz="1100" dirty="0">
                <a:solidFill>
                  <a:schemeClr val="bg1"/>
                </a:solidFill>
              </a:rPr>
              <a:t> R, et al. Ann Gen Psychiatry 2020;19:42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48855" y="4919177"/>
            <a:ext cx="7495953" cy="52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397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VAS </a:t>
            </a:r>
            <a:r>
              <a:rPr lang="en-US" sz="1397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Visual Analog Scale. Subset analysis based on whether key side effect is reported on the GASS scale. </a:t>
            </a:r>
            <a:r>
              <a:rPr lang="en-US" sz="1397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Higher functional severity indicates worse impact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54009"/>
              </p:ext>
            </p:extLst>
          </p:nvPr>
        </p:nvGraphicFramePr>
        <p:xfrm>
          <a:off x="201354" y="4561366"/>
          <a:ext cx="8480796" cy="4038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44650">
                  <a:extLst>
                    <a:ext uri="{9D8B030D-6E8A-4147-A177-3AD203B41FA5}">
                      <a16:colId xmlns:a16="http://schemas.microsoft.com/office/drawing/2014/main" val="2129382325"/>
                    </a:ext>
                  </a:extLst>
                </a:gridCol>
                <a:gridCol w="964904">
                  <a:extLst>
                    <a:ext uri="{9D8B030D-6E8A-4147-A177-3AD203B41FA5}">
                      <a16:colId xmlns:a16="http://schemas.microsoft.com/office/drawing/2014/main" val="1223230047"/>
                    </a:ext>
                  </a:extLst>
                </a:gridCol>
                <a:gridCol w="869212">
                  <a:extLst>
                    <a:ext uri="{9D8B030D-6E8A-4147-A177-3AD203B41FA5}">
                      <a16:colId xmlns:a16="http://schemas.microsoft.com/office/drawing/2014/main" val="1126780072"/>
                    </a:ext>
                  </a:extLst>
                </a:gridCol>
                <a:gridCol w="940982">
                  <a:extLst>
                    <a:ext uri="{9D8B030D-6E8A-4147-A177-3AD203B41FA5}">
                      <a16:colId xmlns:a16="http://schemas.microsoft.com/office/drawing/2014/main" val="1739609407"/>
                    </a:ext>
                  </a:extLst>
                </a:gridCol>
                <a:gridCol w="940982">
                  <a:extLst>
                    <a:ext uri="{9D8B030D-6E8A-4147-A177-3AD203B41FA5}">
                      <a16:colId xmlns:a16="http://schemas.microsoft.com/office/drawing/2014/main" val="2565212919"/>
                    </a:ext>
                  </a:extLst>
                </a:gridCol>
                <a:gridCol w="988828">
                  <a:extLst>
                    <a:ext uri="{9D8B030D-6E8A-4147-A177-3AD203B41FA5}">
                      <a16:colId xmlns:a16="http://schemas.microsoft.com/office/drawing/2014/main" val="3180814907"/>
                    </a:ext>
                  </a:extLst>
                </a:gridCol>
                <a:gridCol w="925033">
                  <a:extLst>
                    <a:ext uri="{9D8B030D-6E8A-4147-A177-3AD203B41FA5}">
                      <a16:colId xmlns:a16="http://schemas.microsoft.com/office/drawing/2014/main" val="2011405884"/>
                    </a:ext>
                  </a:extLst>
                </a:gridCol>
                <a:gridCol w="863894">
                  <a:extLst>
                    <a:ext uri="{9D8B030D-6E8A-4147-A177-3AD203B41FA5}">
                      <a16:colId xmlns:a16="http://schemas.microsoft.com/office/drawing/2014/main" val="3704895290"/>
                    </a:ext>
                  </a:extLst>
                </a:gridCol>
                <a:gridCol w="942311">
                  <a:extLst>
                    <a:ext uri="{9D8B030D-6E8A-4147-A177-3AD203B41FA5}">
                      <a16:colId xmlns:a16="http://schemas.microsoft.com/office/drawing/2014/main" val="427435428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1100" dirty="0"/>
                        <a:t>Frequency</a:t>
                      </a:r>
                      <a:r>
                        <a:rPr lang="en-US" sz="1100" baseline="0" dirty="0"/>
                        <a:t> of Side Effect</a:t>
                      </a:r>
                      <a:endParaRPr lang="en-US" sz="11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74.7%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51.1%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48.7%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54.5%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83.5%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54.0%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52.4%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53.4%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32918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528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12D0F-0BE4-08D8-63B2-08CB43678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21" y="-196164"/>
            <a:ext cx="7886700" cy="1325563"/>
          </a:xfrm>
        </p:spPr>
        <p:txBody>
          <a:bodyPr/>
          <a:lstStyle/>
          <a:p>
            <a:r>
              <a:rPr lang="en-US" b="1" dirty="0"/>
              <a:t>Side Effects from Blocking Dopamine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75DF3-99DE-5F9A-B784-920BDE357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510461"/>
          </a:xfrm>
        </p:spPr>
        <p:txBody>
          <a:bodyPr>
            <a:normAutofit/>
          </a:bodyPr>
          <a:lstStyle/>
          <a:p>
            <a:r>
              <a:rPr lang="en-US" sz="2400" dirty="0"/>
              <a:t>Raise prolactin</a:t>
            </a:r>
          </a:p>
          <a:p>
            <a:r>
              <a:rPr lang="en-US" sz="2400" dirty="0"/>
              <a:t>Increase movement disorders</a:t>
            </a:r>
          </a:p>
          <a:p>
            <a:pPr lvl="1"/>
            <a:r>
              <a:rPr lang="en-US" sz="2400" dirty="0"/>
              <a:t>Dystonia</a:t>
            </a:r>
          </a:p>
          <a:p>
            <a:pPr lvl="1"/>
            <a:r>
              <a:rPr lang="en-US" sz="2400" dirty="0"/>
              <a:t>Rigidity</a:t>
            </a:r>
          </a:p>
          <a:p>
            <a:pPr lvl="1"/>
            <a:r>
              <a:rPr lang="en-US" sz="2400" dirty="0"/>
              <a:t>Tremor</a:t>
            </a:r>
          </a:p>
          <a:p>
            <a:pPr lvl="1"/>
            <a:r>
              <a:rPr lang="en-US" sz="2400" dirty="0"/>
              <a:t>Dyskinesia</a:t>
            </a:r>
          </a:p>
          <a:p>
            <a:pPr lvl="1"/>
            <a:r>
              <a:rPr lang="en-US" sz="2400" dirty="0"/>
              <a:t>Akathisia</a:t>
            </a:r>
          </a:p>
          <a:p>
            <a:pPr lvl="1"/>
            <a:endParaRPr lang="en-US" dirty="0"/>
          </a:p>
        </p:txBody>
      </p:sp>
      <p:pic>
        <p:nvPicPr>
          <p:cNvPr id="4098" name="Picture 2" descr="What Is Prolactin Deficiency?">
            <a:extLst>
              <a:ext uri="{FF2B5EF4-FFF2-40B4-BE49-F238E27FC236}">
                <a16:creationId xmlns:a16="http://schemas.microsoft.com/office/drawing/2014/main" id="{D85F9E02-FDE6-6C91-755B-536928AA1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26" y="2553819"/>
            <a:ext cx="5683624" cy="35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16153-3152-917B-EF1E-EC68433D26B0}"/>
              </a:ext>
            </a:extLst>
          </p:cNvPr>
          <p:cNvSpPr txBox="1">
            <a:spLocks/>
          </p:cNvSpPr>
          <p:nvPr/>
        </p:nvSpPr>
        <p:spPr>
          <a:xfrm>
            <a:off x="2857203" y="6228351"/>
            <a:ext cx="6330411" cy="569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bg1"/>
                </a:solidFill>
              </a:rPr>
              <a:t>Inoue A, Nakata Y. Jpn J Pharmacol 2001;86:376-380, Seesack SR, Carr DB. Pysiol Behavior 2002;77:513-7, Kegeles LS,  et al. Arch Gen Psychiatry  2010;67:231-9.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40A36-6F33-3544-F9BF-53894C94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317" y="751916"/>
            <a:ext cx="2755808" cy="183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04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43925" cy="1216025"/>
          </a:xfrm>
        </p:spPr>
        <p:txBody>
          <a:bodyPr>
            <a:normAutofit/>
          </a:bodyPr>
          <a:lstStyle/>
          <a:p>
            <a:r>
              <a:rPr lang="en-US" sz="3600" b="1" dirty="0"/>
              <a:t>Prevalence of Tremor and Parkinsonism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902378"/>
              </p:ext>
            </p:extLst>
          </p:nvPr>
        </p:nvGraphicFramePr>
        <p:xfrm>
          <a:off x="0" y="941388"/>
          <a:ext cx="8796338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898525" y="6273800"/>
            <a:ext cx="8245475" cy="569913"/>
          </a:xfrm>
        </p:spPr>
        <p:txBody>
          <a:bodyPr>
            <a:normAutofit fontScale="40000" lnSpcReduction="20000"/>
          </a:bodyPr>
          <a:lstStyle/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</a:rPr>
              <a:t>Martino D, et al. The Canadian Journal of Psychiatry 2018; 63(11):730</a:t>
            </a:r>
          </a:p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</a:rPr>
              <a:t>*</a:t>
            </a:r>
            <a:r>
              <a:rPr lang="en-US" dirty="0" err="1">
                <a:solidFill>
                  <a:schemeClr val="bg1"/>
                </a:solidFill>
              </a:rPr>
              <a:t>Correll</a:t>
            </a:r>
            <a:r>
              <a:rPr lang="en-US" dirty="0">
                <a:solidFill>
                  <a:schemeClr val="bg1"/>
                </a:solidFill>
              </a:rPr>
              <a:t> CU, et al. 2020; 77(4): 349–358</a:t>
            </a:r>
          </a:p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</a:rPr>
              <a:t>+Frankel JS, et al. 2017; 7(1):29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9597" y="4158659"/>
            <a:ext cx="653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</a:rPr>
              <a:t>None seen</a:t>
            </a:r>
          </a:p>
        </p:txBody>
      </p:sp>
    </p:spTree>
    <p:extLst>
      <p:ext uri="{BB962C8B-B14F-4D97-AF65-F5344CB8AC3E}">
        <p14:creationId xmlns:p14="http://schemas.microsoft.com/office/powerpoint/2010/main" val="3183996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21" y="-118876"/>
            <a:ext cx="7886700" cy="1325563"/>
          </a:xfrm>
        </p:spPr>
        <p:txBody>
          <a:bodyPr/>
          <a:lstStyle/>
          <a:p>
            <a:r>
              <a:rPr lang="en-US" b="1" dirty="0"/>
              <a:t>Prolactin Elevation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400" dirty="0" err="1">
                <a:solidFill>
                  <a:schemeClr val="bg1"/>
                </a:solidFill>
              </a:rPr>
              <a:t>Huhn</a:t>
            </a:r>
            <a:r>
              <a:rPr lang="en-US" sz="1400" dirty="0">
                <a:solidFill>
                  <a:schemeClr val="bg1"/>
                </a:solidFill>
              </a:rPr>
              <a:t> M, et al. Lancet 2019; 394:939*</a:t>
            </a:r>
            <a:r>
              <a:rPr lang="en-US" sz="1400" dirty="0" err="1">
                <a:solidFill>
                  <a:schemeClr val="bg1"/>
                </a:solidFill>
              </a:rPr>
              <a:t>Correll</a:t>
            </a:r>
            <a:r>
              <a:rPr lang="en-US" sz="1400" dirty="0">
                <a:solidFill>
                  <a:schemeClr val="bg1"/>
                </a:solidFill>
              </a:rPr>
              <a:t> CU, et al. 2020; 77(4): 349–358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305922" y="483720"/>
          <a:ext cx="8593790" cy="5450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93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551738" cy="1216025"/>
          </a:xfrm>
        </p:spPr>
        <p:txBody>
          <a:bodyPr/>
          <a:lstStyle/>
          <a:p>
            <a:r>
              <a:rPr lang="en-US" b="1" dirty="0"/>
              <a:t>Other Antipsychotic-Related Side Effects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2139950" y="6288088"/>
            <a:ext cx="7004050" cy="569912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https://commons.wikimedia.org/wiki/File:Noun_confusion_2452309.svg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https://www.flickr.com/photos/jeepersmedia/15583760513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https://pixabay.com/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https://thenounproject.com/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4634" y="2497218"/>
            <a:ext cx="3263863" cy="1931674"/>
          </a:xfrm>
          <a:prstGeom prst="rect">
            <a:avLst/>
          </a:prstGeom>
        </p:spPr>
      </p:pic>
      <p:pic>
        <p:nvPicPr>
          <p:cNvPr id="8" name="Picture 4" descr="Obesity Icons - Download Free Vector Icons | Noun Projec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79" y="151777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le:Blood pressure measurement (2009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095" y="1197072"/>
            <a:ext cx="2712999" cy="203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4588" y="3463055"/>
            <a:ext cx="1428750" cy="1428750"/>
          </a:xfrm>
          <a:prstGeom prst="rect">
            <a:avLst/>
          </a:prstGeom>
        </p:spPr>
      </p:pic>
      <p:pic>
        <p:nvPicPr>
          <p:cNvPr id="1036" name="Picture 12" descr="High Blood Sugar Readings on Glucose Test | High Blood Sugar… | Flick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3" y="3265383"/>
            <a:ext cx="2255619" cy="16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005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843963" cy="1216025"/>
          </a:xfrm>
        </p:spPr>
        <p:txBody>
          <a:bodyPr>
            <a:normAutofit/>
          </a:bodyPr>
          <a:lstStyle/>
          <a:p>
            <a:r>
              <a:rPr lang="en-US" b="1" dirty="0"/>
              <a:t>Weight Gain: Mean Difference From Placebo 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49517890"/>
              </p:ext>
            </p:extLst>
          </p:nvPr>
        </p:nvGraphicFramePr>
        <p:xfrm>
          <a:off x="71718" y="880643"/>
          <a:ext cx="8843963" cy="4939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886575" y="6200775"/>
            <a:ext cx="2257425" cy="5715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Huhn</a:t>
            </a:r>
            <a:r>
              <a:rPr lang="en-US" dirty="0">
                <a:solidFill>
                  <a:schemeClr val="bg1"/>
                </a:solidFill>
              </a:rPr>
              <a:t> M, et al. Lancet 2019; 394:939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*</a:t>
            </a:r>
            <a:r>
              <a:rPr lang="en-US" dirty="0" err="1">
                <a:solidFill>
                  <a:schemeClr val="bg1"/>
                </a:solidFill>
              </a:rPr>
              <a:t>Correll</a:t>
            </a:r>
            <a:r>
              <a:rPr lang="en-US" dirty="0">
                <a:solidFill>
                  <a:schemeClr val="bg1"/>
                </a:solidFill>
              </a:rPr>
              <a:t> CU, et al. 2020; 77(4): 349–358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197729" y="4160640"/>
            <a:ext cx="4469" cy="885607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763034" y="3808044"/>
            <a:ext cx="8987" cy="701516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279379" y="3626685"/>
            <a:ext cx="12132" cy="928603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798869" y="3596282"/>
            <a:ext cx="3898" cy="989411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23805" y="3575608"/>
            <a:ext cx="11691" cy="738621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865653" y="3043951"/>
            <a:ext cx="9170" cy="1314451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336103" y="2878336"/>
            <a:ext cx="15586" cy="1435893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859047" y="2411064"/>
            <a:ext cx="15587" cy="1414462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404791" y="2527697"/>
            <a:ext cx="2026" cy="701279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916944" y="2377331"/>
            <a:ext cx="0" cy="923924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435144" y="1364489"/>
            <a:ext cx="1482" cy="2461037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962390" y="1822450"/>
            <a:ext cx="7793" cy="909637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486412" y="1359298"/>
            <a:ext cx="7793" cy="1331118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015287" y="969962"/>
            <a:ext cx="0" cy="1581054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8487405" y="969962"/>
            <a:ext cx="7793" cy="724766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430927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551C4-61C6-5395-E7D1-30F62632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27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Learning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4A259-E678-A631-2E47-1838C8D26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08" y="1512888"/>
            <a:ext cx="8544983" cy="3632750"/>
          </a:xfrm>
        </p:spPr>
        <p:txBody>
          <a:bodyPr>
            <a:noAutofit/>
          </a:bodyPr>
          <a:lstStyle/>
          <a:p>
            <a:r>
              <a:rPr lang="en-US" sz="2800" dirty="0"/>
              <a:t>Identify different classes of medications used in the treatment of schizophrenia spectrum / psychotic disorders</a:t>
            </a:r>
          </a:p>
          <a:p>
            <a:r>
              <a:rPr lang="en-US" sz="2800" dirty="0"/>
              <a:t>Describe the relative benefits and risks of different pharmacologic treatment approaches</a:t>
            </a:r>
          </a:p>
          <a:p>
            <a:r>
              <a:rPr lang="en-US" sz="2800" dirty="0"/>
              <a:t>Understand the factors taken into consideration when choosing a particular treatment strategy</a:t>
            </a:r>
          </a:p>
        </p:txBody>
      </p:sp>
    </p:spTree>
    <p:extLst>
      <p:ext uri="{BB962C8B-B14F-4D97-AF65-F5344CB8AC3E}">
        <p14:creationId xmlns:p14="http://schemas.microsoft.com/office/powerpoint/2010/main" val="128106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1B81-7AAF-4A0B-AC8C-FA069AA61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96" y="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cs typeface="Calibri"/>
              </a:rPr>
              <a:t>Clozapine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8CBB-B5B1-45A5-A808-184F8EC8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53" y="1290852"/>
            <a:ext cx="8229600" cy="4778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2900" u="sng" dirty="0">
                <a:ea typeface="+mn-lt"/>
                <a:cs typeface="+mn-lt"/>
              </a:rPr>
              <a:t>Common</a:t>
            </a:r>
            <a:r>
              <a:rPr lang="en-US" sz="2900" dirty="0">
                <a:ea typeface="+mn-lt"/>
                <a:cs typeface="+mn-lt"/>
              </a:rPr>
              <a:t>: salivation</a:t>
            </a:r>
            <a:r>
              <a:rPr lang="en-US" sz="2700" dirty="0">
                <a:ea typeface="+mn-lt"/>
                <a:cs typeface="+mn-lt"/>
              </a:rPr>
              <a:t>, fast heart rate, tiredness</a:t>
            </a:r>
          </a:p>
          <a:p>
            <a:pPr>
              <a:spcBef>
                <a:spcPts val="500"/>
              </a:spcBef>
            </a:pPr>
            <a:r>
              <a:rPr lang="en-US" sz="2900" u="sng" dirty="0">
                <a:ea typeface="+mn-lt"/>
                <a:cs typeface="+mn-lt"/>
              </a:rPr>
              <a:t>Serious:</a:t>
            </a:r>
            <a:r>
              <a:rPr lang="en-US" sz="2900" dirty="0">
                <a:ea typeface="+mn-lt"/>
                <a:cs typeface="+mn-lt"/>
              </a:rPr>
              <a:t> </a:t>
            </a:r>
          </a:p>
          <a:p>
            <a:pPr lvl="2"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Constipation (30-50%)</a:t>
            </a:r>
          </a:p>
          <a:p>
            <a:pPr lvl="2"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severe neutropenia (0.05-0.86%)</a:t>
            </a:r>
          </a:p>
          <a:p>
            <a:pPr lvl="3">
              <a:spcBef>
                <a:spcPts val="500"/>
              </a:spcBef>
            </a:pPr>
            <a:r>
              <a:rPr lang="en-US" sz="2250" dirty="0">
                <a:ea typeface="+mn-lt"/>
                <a:cs typeface="+mn-lt"/>
              </a:rPr>
              <a:t>Clozapine REMS registration and monitoring</a:t>
            </a:r>
          </a:p>
          <a:p>
            <a:pPr lvl="2"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seizures (1-3% risk)</a:t>
            </a:r>
          </a:p>
          <a:p>
            <a:pPr lvl="2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myocarditis (3% risk) </a:t>
            </a:r>
          </a:p>
          <a:p>
            <a:pPr lvl="2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cardiomyopathy (0.02-0.1% risk) </a:t>
            </a: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93EB6-254B-4476-B22C-6F3F3E3DDD7B}"/>
              </a:ext>
            </a:extLst>
          </p:cNvPr>
          <p:cNvSpPr txBox="1"/>
          <p:nvPr/>
        </p:nvSpPr>
        <p:spPr>
          <a:xfrm>
            <a:off x="58994" y="6577597"/>
            <a:ext cx="4513006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/>
              <a:t>Kelly</a:t>
            </a:r>
            <a:r>
              <a:rPr lang="en-US" sz="1050" dirty="0">
                <a:ea typeface="+mn-lt"/>
                <a:cs typeface="+mn-lt"/>
              </a:rPr>
              <a:t> et al. </a:t>
            </a:r>
            <a:r>
              <a:rPr lang="en-US" sz="1050" i="1" dirty="0">
                <a:ea typeface="+mn-lt"/>
                <a:cs typeface="+mn-lt"/>
              </a:rPr>
              <a:t>Psychiatric Services </a:t>
            </a:r>
            <a:r>
              <a:rPr lang="en-US" sz="1050" dirty="0">
                <a:ea typeface="+mn-lt"/>
                <a:cs typeface="+mn-lt"/>
              </a:rPr>
              <a:t>2018</a:t>
            </a:r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960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7728C-5561-4563-AB62-FEB93AEF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47" y="18508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cs typeface="Calibri"/>
              </a:rPr>
              <a:t>Associated with Better Long-Term Health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04582-DC9A-4E8F-BE18-6C5A02F4E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01" y="1632884"/>
            <a:ext cx="8571997" cy="2797175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96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9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Mortality rate is  44% lower when continuously treated with clozapine compared to other antipsychotics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9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Prevents suicide (mortality is highest in periods after clozapine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9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Clozapine lowers the odds of all physical health events despite having side effects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9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Many people not offered trial---- Bring this up!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20195-6701-4211-B5CD-5AFE6C324BA1}"/>
              </a:ext>
            </a:extLst>
          </p:cNvPr>
          <p:cNvSpPr txBox="1"/>
          <p:nvPr/>
        </p:nvSpPr>
        <p:spPr>
          <a:xfrm>
            <a:off x="-74739" y="6349882"/>
            <a:ext cx="8916633" cy="8540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ea typeface="+mn-lt"/>
                <a:cs typeface="+mn-lt"/>
              </a:rPr>
              <a:t>Vanasse A, et al. Comparative effectiveness and safety of antipsychotic drugs in schizophrenia treatment: A real-world observational study. </a:t>
            </a:r>
            <a:r>
              <a:rPr lang="en-US" sz="1050" i="1" dirty="0">
                <a:ea typeface="+mn-lt"/>
                <a:cs typeface="+mn-lt"/>
              </a:rPr>
              <a:t>Acta Psychiatrica Scandinavica</a:t>
            </a:r>
            <a:r>
              <a:rPr lang="en-US" sz="1050" dirty="0">
                <a:ea typeface="+mn-lt"/>
                <a:cs typeface="+mn-lt"/>
              </a:rPr>
              <a:t> 2016; 134, 374–384; Vermeulen JM, et al. Clozapine and longterm mortality risk in patients with schizophrenia: A systematic review and meta-analysis of studies lasting 1.1–12.5 years. </a:t>
            </a:r>
            <a:r>
              <a:rPr lang="en-US" sz="1050" i="1" dirty="0">
                <a:ea typeface="+mn-lt"/>
                <a:cs typeface="+mn-lt"/>
              </a:rPr>
              <a:t>Schizophrenia Bulletin</a:t>
            </a:r>
            <a:r>
              <a:rPr lang="en-US" sz="1050" dirty="0">
                <a:ea typeface="+mn-lt"/>
                <a:cs typeface="+mn-lt"/>
              </a:rPr>
              <a:t> 2019; 45(2): 315-329</a:t>
            </a: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3F8D94-58EE-9232-DD8B-8995C3BFFA88}"/>
              </a:ext>
            </a:extLst>
          </p:cNvPr>
          <p:cNvSpPr txBox="1"/>
          <p:nvPr/>
        </p:nvSpPr>
        <p:spPr>
          <a:xfrm>
            <a:off x="2913530" y="5936812"/>
            <a:ext cx="610496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Vermeulen JM, van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Rooijen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 G, van de Kerkhof MPJ,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Sutterland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 AL,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Correll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 CU, de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Haan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 L. Clozapine and Long-Term Mortality Risk in Patients With Schizophrenia: A Systematic Review and Meta-analysis of Studies Lasting 1.1-12.5 Years.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Schizophr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 Bull. 2019 Mar 7;45(2):315-329.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doi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: 10.1093/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schbul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/sby052. PMID: 29697804; PMCID: PMC6403051</a:t>
            </a:r>
            <a:r>
              <a:rPr lang="en-US" b="0" i="0" dirty="0">
                <a:solidFill>
                  <a:schemeClr val="bg1"/>
                </a:solidFill>
                <a:effectLst/>
                <a:latin typeface="BlinkMacSystemFont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49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DAD74-9577-4AE6-9730-2A866655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37" y="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cs typeface="Calibri"/>
              </a:rPr>
              <a:t>Risks of Not Using Clozapine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75EF7-3B14-40F8-A5CA-622275B68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98" y="1143000"/>
            <a:ext cx="8229600" cy="448756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ea typeface="+mn-lt"/>
                <a:cs typeface="+mn-lt"/>
              </a:rPr>
              <a:t>The decision to use clozapine requires a thorough consideration of both its </a:t>
            </a:r>
            <a:r>
              <a:rPr lang="en-US" sz="2400" b="1" i="1" dirty="0">
                <a:ea typeface="+mn-lt"/>
                <a:cs typeface="+mn-lt"/>
              </a:rPr>
              <a:t>risks </a:t>
            </a:r>
            <a:r>
              <a:rPr lang="en-US" sz="2400" b="1" i="1" u="sng" dirty="0">
                <a:ea typeface="+mn-lt"/>
                <a:cs typeface="+mn-lt"/>
              </a:rPr>
              <a:t>and </a:t>
            </a:r>
            <a:r>
              <a:rPr lang="en-US" sz="2400" b="1" i="1" dirty="0">
                <a:ea typeface="+mn-lt"/>
                <a:cs typeface="+mn-lt"/>
              </a:rPr>
              <a:t>benefits</a:t>
            </a:r>
            <a:r>
              <a:rPr lang="en-US" sz="2400" dirty="0">
                <a:ea typeface="+mn-lt"/>
                <a:cs typeface="+mn-lt"/>
              </a:rPr>
              <a:t>, a thoughtful patient centered approach and a system that facilitates safe and appropriate use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ea typeface="+mn-lt"/>
                <a:cs typeface="+mn-lt"/>
              </a:rPr>
              <a:t>Often ignored in risk-benefit discussions are the medical risks of </a:t>
            </a:r>
            <a:r>
              <a:rPr lang="en-US" sz="2400" b="1" i="1" u="sng" dirty="0">
                <a:ea typeface="+mn-lt"/>
                <a:cs typeface="+mn-lt"/>
              </a:rPr>
              <a:t>not</a:t>
            </a:r>
            <a:r>
              <a:rPr lang="en-US" sz="2400" b="1" i="1" dirty="0">
                <a:ea typeface="+mn-lt"/>
                <a:cs typeface="+mn-lt"/>
              </a:rPr>
              <a:t> </a:t>
            </a:r>
            <a:r>
              <a:rPr lang="en-US" sz="2400" dirty="0">
                <a:ea typeface="+mn-lt"/>
                <a:cs typeface="+mn-lt"/>
              </a:rPr>
              <a:t>using clozapine  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Other antipsychotics and polypharmacy have medical risks 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Poorly treated psychiatric illness can complicate medical treatment 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Ethical and medical legal risk of withholding gold standard evidence-based care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A455BD-08ED-434A-B7EA-5E58E72638D7}"/>
              </a:ext>
            </a:extLst>
          </p:cNvPr>
          <p:cNvSpPr txBox="1"/>
          <p:nvPr/>
        </p:nvSpPr>
        <p:spPr>
          <a:xfrm>
            <a:off x="0" y="6262639"/>
            <a:ext cx="9144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+mn-lt"/>
                <a:cs typeface="+mn-lt"/>
              </a:rPr>
              <a:t>Velligan, et al. </a:t>
            </a:r>
            <a:r>
              <a:rPr lang="en-US" sz="1200" i="1" dirty="0">
                <a:ea typeface="+mn-lt"/>
                <a:cs typeface="+mn-lt"/>
              </a:rPr>
              <a:t>Psychiatric Services</a:t>
            </a:r>
            <a:r>
              <a:rPr lang="pl-PL" sz="1200" i="1" dirty="0">
                <a:ea typeface="+mn-lt"/>
                <a:cs typeface="+mn-lt"/>
              </a:rPr>
              <a:t> </a:t>
            </a:r>
            <a:r>
              <a:rPr lang="pl-PL" sz="1200" dirty="0">
                <a:ea typeface="+mn-lt"/>
                <a:cs typeface="+mn-lt"/>
              </a:rPr>
              <a:t>2015</a:t>
            </a:r>
            <a:r>
              <a:rPr lang="en-US" sz="1200" dirty="0">
                <a:ea typeface="+mn-lt"/>
                <a:cs typeface="+mn-lt"/>
              </a:rPr>
              <a:t>;</a:t>
            </a:r>
            <a:r>
              <a:rPr lang="pl-PL" sz="1200" dirty="0">
                <a:ea typeface="+mn-lt"/>
                <a:cs typeface="+mn-lt"/>
              </a:rPr>
              <a:t>66(2):127-33</a:t>
            </a:r>
            <a:r>
              <a:rPr lang="en-US" sz="1200" dirty="0">
                <a:ea typeface="+mn-lt"/>
                <a:cs typeface="+mn-lt"/>
              </a:rPr>
              <a:t>; Goren et al </a:t>
            </a:r>
            <a:r>
              <a:rPr lang="en-US" sz="1200" i="1" dirty="0">
                <a:ea typeface="+mn-lt"/>
                <a:cs typeface="+mn-lt"/>
              </a:rPr>
              <a:t>Psychiatric Services </a:t>
            </a:r>
            <a:r>
              <a:rPr lang="en-US" sz="1200" dirty="0">
                <a:ea typeface="+mn-lt"/>
                <a:cs typeface="+mn-lt"/>
              </a:rPr>
              <a:t>2016; Howes OD, et al. Treatment-Resistant Schizophrenia: Treatment Response and Resistance in Psychosis (TRRIP) Working Group Consensus Guidelines on Diagnosis and Terminology. </a:t>
            </a:r>
            <a:r>
              <a:rPr lang="en-US" sz="1200" i="1" dirty="0">
                <a:ea typeface="+mn-lt"/>
                <a:cs typeface="+mn-lt"/>
              </a:rPr>
              <a:t>American Journal of Psychiatry</a:t>
            </a:r>
            <a:r>
              <a:rPr lang="en-US" sz="1200" dirty="0">
                <a:ea typeface="+mn-lt"/>
                <a:cs typeface="+mn-lt"/>
              </a:rPr>
              <a:t> 2017; 174:216-29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582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39567-3FEC-B247-1A4A-D4B9E678D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" y="365125"/>
            <a:ext cx="8857129" cy="1325563"/>
          </a:xfrm>
        </p:spPr>
        <p:txBody>
          <a:bodyPr>
            <a:normAutofit fontScale="90000"/>
          </a:bodyPr>
          <a:lstStyle/>
          <a:p>
            <a:r>
              <a:rPr lang="en-GB" altLang="en-US" sz="3600" b="1" dirty="0" err="1"/>
              <a:t>Xanomeline</a:t>
            </a:r>
            <a:r>
              <a:rPr lang="en-GB" altLang="en-US" sz="3600" b="1" dirty="0"/>
              <a:t> + </a:t>
            </a:r>
            <a:r>
              <a:rPr lang="en-GB" altLang="en-US" sz="3600" b="1" dirty="0" err="1"/>
              <a:t>Trospium</a:t>
            </a:r>
            <a:r>
              <a:rPr lang="en-GB" altLang="en-US" sz="3600" b="1" dirty="0"/>
              <a:t> Chloride Phase 2B Study: Adverse Effects</a:t>
            </a:r>
            <a:br>
              <a:rPr lang="en-GB" altLang="en-US" sz="3600" b="1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FE4B9B-D4E5-A6C9-FFDC-9A7B52CE0C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781712"/>
              </p:ext>
            </p:extLst>
          </p:nvPr>
        </p:nvGraphicFramePr>
        <p:xfrm>
          <a:off x="426382" y="1816660"/>
          <a:ext cx="8291236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494">
                  <a:extLst>
                    <a:ext uri="{9D8B030D-6E8A-4147-A177-3AD203B41FA5}">
                      <a16:colId xmlns:a16="http://schemas.microsoft.com/office/drawing/2014/main" val="2339220604"/>
                    </a:ext>
                  </a:extLst>
                </a:gridCol>
                <a:gridCol w="2124635">
                  <a:extLst>
                    <a:ext uri="{9D8B030D-6E8A-4147-A177-3AD203B41FA5}">
                      <a16:colId xmlns:a16="http://schemas.microsoft.com/office/drawing/2014/main" val="2764046105"/>
                    </a:ext>
                  </a:extLst>
                </a:gridCol>
                <a:gridCol w="2259107">
                  <a:extLst>
                    <a:ext uri="{9D8B030D-6E8A-4147-A177-3AD203B41FA5}">
                      <a16:colId xmlns:a16="http://schemas.microsoft.com/office/drawing/2014/main" val="1929698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KAR-XT (N=89)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Placebo (N=90)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409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Any Adverse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97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Constipation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604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Nausea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68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Dyspepsia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265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Vomiting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10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Mean Change in Weight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1.5 ± 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1.1 ± 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998000"/>
                  </a:ext>
                </a:extLst>
              </a:tr>
            </a:tbl>
          </a:graphicData>
        </a:graphic>
      </p:graphicFrame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DB803C1-A3BC-5D72-9C78-15DC60A7C898}"/>
              </a:ext>
            </a:extLst>
          </p:cNvPr>
          <p:cNvSpPr txBox="1">
            <a:spLocks/>
          </p:cNvSpPr>
          <p:nvPr/>
        </p:nvSpPr>
        <p:spPr>
          <a:xfrm>
            <a:off x="5289178" y="6515536"/>
            <a:ext cx="3854822" cy="4275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Brannan SK. N Engl J Med. 2021 Feb 25;384(8):717-726.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77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A49F-56DE-F2BD-8DE1-43FF19FB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43915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Factors to consider in treatment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1815-AB0F-176B-C68F-0803C072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783291"/>
            <a:ext cx="7886700" cy="2797175"/>
          </a:xfrm>
        </p:spPr>
        <p:txBody>
          <a:bodyPr>
            <a:normAutofit/>
          </a:bodyPr>
          <a:lstStyle/>
          <a:p>
            <a:r>
              <a:rPr lang="en-US" sz="3200" dirty="0"/>
              <a:t>Factors to consider in treatment choice:</a:t>
            </a:r>
          </a:p>
          <a:p>
            <a:pPr lvl="1"/>
            <a:r>
              <a:rPr lang="en-US" sz="3200" dirty="0"/>
              <a:t>Efficacy </a:t>
            </a:r>
          </a:p>
          <a:p>
            <a:pPr lvl="1"/>
            <a:r>
              <a:rPr lang="en-US" sz="3200" dirty="0"/>
              <a:t>Tolerability</a:t>
            </a:r>
          </a:p>
          <a:p>
            <a:pPr lvl="1"/>
            <a:r>
              <a:rPr lang="en-US" sz="3200" u="sng" dirty="0">
                <a:solidFill>
                  <a:schemeClr val="accent4">
                    <a:lumMod val="75000"/>
                  </a:schemeClr>
                </a:solidFill>
              </a:rPr>
              <a:t>Formulation (What’s it look like?)</a:t>
            </a:r>
          </a:p>
          <a:p>
            <a:pPr lvl="1"/>
            <a:r>
              <a:rPr lang="en-US" sz="3200" dirty="0"/>
              <a:t>PATIENT PREFERENCE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A49F-56DE-F2BD-8DE1-43FF19FB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18" y="-245590"/>
            <a:ext cx="7886700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1815-AB0F-176B-C68F-0803C072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28" y="918608"/>
            <a:ext cx="4694049" cy="3116725"/>
          </a:xfrm>
        </p:spPr>
        <p:txBody>
          <a:bodyPr>
            <a:noAutofit/>
          </a:bodyPr>
          <a:lstStyle/>
          <a:p>
            <a:r>
              <a:rPr lang="en-US" sz="2200" b="1" dirty="0"/>
              <a:t>Adherence is challenging</a:t>
            </a:r>
          </a:p>
          <a:p>
            <a:r>
              <a:rPr lang="en-US" sz="2200" b="1" dirty="0"/>
              <a:t>Oral (capsules, tablets, liquid)</a:t>
            </a:r>
          </a:p>
          <a:p>
            <a:r>
              <a:rPr lang="en-US" sz="2200" b="1" dirty="0"/>
              <a:t>Long Acting Injectables</a:t>
            </a:r>
          </a:p>
          <a:p>
            <a:r>
              <a:rPr lang="en-US" sz="2200" b="1" dirty="0"/>
              <a:t>Pros :</a:t>
            </a:r>
          </a:p>
          <a:p>
            <a:pPr lvl="1"/>
            <a:r>
              <a:rPr lang="en-US" sz="2200" dirty="0"/>
              <a:t>Eliminate need for daily dosing</a:t>
            </a:r>
          </a:p>
          <a:p>
            <a:pPr lvl="1"/>
            <a:r>
              <a:rPr lang="en-US" sz="2200" dirty="0"/>
              <a:t>May reduce relapse and rehospitalization</a:t>
            </a:r>
          </a:p>
          <a:p>
            <a:pPr lvl="1"/>
            <a:r>
              <a:rPr lang="en-US" sz="2200" dirty="0"/>
              <a:t>Increased interaction with treatment team</a:t>
            </a:r>
          </a:p>
          <a:p>
            <a:pPr lvl="1"/>
            <a:r>
              <a:rPr lang="en-US" sz="2200" dirty="0"/>
              <a:t>Reduced overdose risk </a:t>
            </a:r>
          </a:p>
          <a:p>
            <a:pPr lvl="1"/>
            <a:r>
              <a:rPr lang="en-US" sz="2200" dirty="0"/>
              <a:t>Stable plasma concentrations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3C8D9651-1003-EBEA-6101-A29EF4E59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244526"/>
              </p:ext>
            </p:extLst>
          </p:nvPr>
        </p:nvGraphicFramePr>
        <p:xfrm>
          <a:off x="5412854" y="5171563"/>
          <a:ext cx="3276600" cy="9666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1279">
                  <a:extLst>
                    <a:ext uri="{9D8B030D-6E8A-4147-A177-3AD203B41FA5}">
                      <a16:colId xmlns:a16="http://schemas.microsoft.com/office/drawing/2014/main" val="1862324763"/>
                    </a:ext>
                  </a:extLst>
                </a:gridCol>
                <a:gridCol w="1255321">
                  <a:extLst>
                    <a:ext uri="{9D8B030D-6E8A-4147-A177-3AD203B41FA5}">
                      <a16:colId xmlns:a16="http://schemas.microsoft.com/office/drawing/2014/main" val="1279873940"/>
                    </a:ext>
                  </a:extLst>
                </a:gridCol>
              </a:tblGrid>
              <a:tr h="322214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Long-Acting Injectables (LAIs)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168512"/>
                  </a:ext>
                </a:extLst>
              </a:tr>
              <a:tr h="322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Haldol decanoate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4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51023943"/>
                  </a:ext>
                </a:extLst>
              </a:tr>
              <a:tr h="322214">
                <a:tc>
                  <a:txBody>
                    <a:bodyPr/>
                    <a:lstStyle/>
                    <a:p>
                      <a:r>
                        <a:rPr lang="en-US" sz="1400" dirty="0"/>
                        <a:t>Fluphenazine decanoate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every 2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7755568"/>
                  </a:ext>
                </a:extLst>
              </a:tr>
            </a:tbl>
          </a:graphicData>
        </a:graphic>
      </p:graphicFrame>
      <p:sp>
        <p:nvSpPr>
          <p:cNvPr id="8" name="Left Brace 7">
            <a:extLst>
              <a:ext uri="{FF2B5EF4-FFF2-40B4-BE49-F238E27FC236}">
                <a16:creationId xmlns:a16="http://schemas.microsoft.com/office/drawing/2014/main" id="{AB69578D-F7CE-6DB0-9C01-2B39B6E42306}"/>
              </a:ext>
            </a:extLst>
          </p:cNvPr>
          <p:cNvSpPr/>
          <p:nvPr/>
        </p:nvSpPr>
        <p:spPr>
          <a:xfrm>
            <a:off x="4846077" y="1242554"/>
            <a:ext cx="544797" cy="794385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6BC52963-CFE2-7DC8-E050-1EED76717397}"/>
              </a:ext>
            </a:extLst>
          </p:cNvPr>
          <p:cNvSpPr/>
          <p:nvPr/>
        </p:nvSpPr>
        <p:spPr>
          <a:xfrm>
            <a:off x="4868057" y="2568117"/>
            <a:ext cx="544797" cy="180130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B9808D2-94A1-1F74-6641-08C36DA45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71938"/>
              </p:ext>
            </p:extLst>
          </p:nvPr>
        </p:nvGraphicFramePr>
        <p:xfrm>
          <a:off x="5390874" y="490783"/>
          <a:ext cx="3298580" cy="4680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64">
                  <a:extLst>
                    <a:ext uri="{9D8B030D-6E8A-4147-A177-3AD203B41FA5}">
                      <a16:colId xmlns:a16="http://schemas.microsoft.com/office/drawing/2014/main" val="1862324763"/>
                    </a:ext>
                  </a:extLst>
                </a:gridCol>
                <a:gridCol w="1642316">
                  <a:extLst>
                    <a:ext uri="{9D8B030D-6E8A-4147-A177-3AD203B41FA5}">
                      <a16:colId xmlns:a16="http://schemas.microsoft.com/office/drawing/2014/main" val="1279873940"/>
                    </a:ext>
                  </a:extLst>
                </a:gridCol>
              </a:tblGrid>
              <a:tr h="340498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Long-Acting Injectables (LAIs)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168512"/>
                  </a:ext>
                </a:extLst>
              </a:tr>
              <a:tr h="315129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aripiprazole</a:t>
                      </a:r>
                      <a:r>
                        <a:rPr lang="en-US" sz="1400" dirty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73551575"/>
                  </a:ext>
                </a:extLst>
              </a:tr>
              <a:tr h="295835">
                <a:tc>
                  <a:txBody>
                    <a:bodyPr/>
                    <a:lstStyle/>
                    <a:p>
                      <a:r>
                        <a:rPr lang="en-US" sz="1400" dirty="0"/>
                        <a:t>Abilify Maintena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every 4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51023943"/>
                  </a:ext>
                </a:extLst>
              </a:tr>
              <a:tr h="313765">
                <a:tc>
                  <a:txBody>
                    <a:bodyPr/>
                    <a:lstStyle/>
                    <a:p>
                      <a:r>
                        <a:rPr lang="en-US" sz="1400" dirty="0"/>
                        <a:t>Abilify Aristada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every  6 or 8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7755568"/>
                  </a:ext>
                </a:extLst>
              </a:tr>
              <a:tr h="322730">
                <a:tc>
                  <a:txBody>
                    <a:bodyPr/>
                    <a:lstStyle/>
                    <a:p>
                      <a:r>
                        <a:rPr lang="en-US" sz="1400" dirty="0"/>
                        <a:t>Abilify </a:t>
                      </a:r>
                      <a:r>
                        <a:rPr lang="en-US" sz="1400" dirty="0" err="1"/>
                        <a:t>Asimtufii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every 8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30441037"/>
                  </a:ext>
                </a:extLst>
              </a:tr>
              <a:tr h="313764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paliperidone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226919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Invega Sustenna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4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53324215"/>
                  </a:ext>
                </a:extLst>
              </a:tr>
              <a:tr h="313765">
                <a:tc>
                  <a:txBody>
                    <a:bodyPr/>
                    <a:lstStyle/>
                    <a:p>
                      <a:r>
                        <a:rPr lang="en-US" sz="1400" dirty="0"/>
                        <a:t>Invega Trinza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12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2223458"/>
                  </a:ext>
                </a:extLst>
              </a:tr>
              <a:tr h="313765">
                <a:tc>
                  <a:txBody>
                    <a:bodyPr/>
                    <a:lstStyle/>
                    <a:p>
                      <a:r>
                        <a:rPr lang="en-US" sz="1400" dirty="0"/>
                        <a:t>Invega </a:t>
                      </a:r>
                      <a:r>
                        <a:rPr lang="en-US" sz="1400" dirty="0" err="1"/>
                        <a:t>Hafyera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6 months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6042117"/>
                  </a:ext>
                </a:extLst>
              </a:tr>
              <a:tr h="349623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risperidone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95671945"/>
                  </a:ext>
                </a:extLst>
              </a:tr>
              <a:tr h="295836">
                <a:tc>
                  <a:txBody>
                    <a:bodyPr/>
                    <a:lstStyle/>
                    <a:p>
                      <a:r>
                        <a:rPr lang="en-US" sz="1400" dirty="0"/>
                        <a:t>Risperdal </a:t>
                      </a:r>
                      <a:r>
                        <a:rPr lang="en-US" sz="1400" dirty="0" err="1"/>
                        <a:t>Consta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2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93847341"/>
                  </a:ext>
                </a:extLst>
              </a:tr>
              <a:tr h="313764">
                <a:tc>
                  <a:txBody>
                    <a:bodyPr/>
                    <a:lstStyle/>
                    <a:p>
                      <a:r>
                        <a:rPr lang="en-US" sz="1400" dirty="0" err="1"/>
                        <a:t>Uzedy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4 or 8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0339162"/>
                  </a:ext>
                </a:extLst>
              </a:tr>
              <a:tr h="286871">
                <a:tc>
                  <a:txBody>
                    <a:bodyPr/>
                    <a:lstStyle/>
                    <a:p>
                      <a:r>
                        <a:rPr lang="en-US" sz="1400" strike="noStrike" baseline="0" dirty="0" err="1"/>
                        <a:t>Perseris</a:t>
                      </a:r>
                      <a:endParaRPr lang="en-US" sz="1400" strike="noStrike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trike="noStrike" baseline="0" dirty="0"/>
                        <a:t>every 4 weeks </a:t>
                      </a:r>
                      <a:r>
                        <a:rPr lang="en-US" sz="1400" strike="noStrike" baseline="0" dirty="0" err="1"/>
                        <a:t>subQ</a:t>
                      </a:r>
                      <a:endParaRPr lang="en-US" sz="1400" strike="noStrike" baseline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39415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1" i="1" strike="noStrik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olanzapine</a:t>
                      </a:r>
                      <a:endParaRPr lang="en-US" sz="1400" strike="noStrike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strike="noStrike" baseline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49208085"/>
                  </a:ext>
                </a:extLst>
              </a:tr>
              <a:tr h="295835">
                <a:tc>
                  <a:txBody>
                    <a:bodyPr/>
                    <a:lstStyle/>
                    <a:p>
                      <a:r>
                        <a:rPr lang="en-US" sz="1400" strike="noStrike" baseline="0" dirty="0"/>
                        <a:t>Zyprexa </a:t>
                      </a:r>
                      <a:r>
                        <a:rPr lang="en-US" sz="1400" strike="noStrike" baseline="0" dirty="0" err="1"/>
                        <a:t>Relprevv</a:t>
                      </a:r>
                      <a:r>
                        <a:rPr lang="en-US" sz="1400" strike="noStrike" baseline="0" dirty="0"/>
                        <a:t>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trike="noStrike" baseline="0" dirty="0"/>
                        <a:t>every 2 or 4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8277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766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E399-F5B4-1AB4-059D-1AA322C3C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24" y="322730"/>
            <a:ext cx="7398327" cy="11144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 might someone not take medication?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52890-33BC-4C62-AB20-9D933AE3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76" y="1326755"/>
            <a:ext cx="8718176" cy="4043104"/>
          </a:xfrm>
        </p:spPr>
        <p:txBody>
          <a:bodyPr>
            <a:noAutofit/>
          </a:bodyPr>
          <a:lstStyle/>
          <a:p>
            <a:r>
              <a:rPr lang="en-US" sz="2400" dirty="0"/>
              <a:t>Doesn’t think it’s necessary –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what DOES person want help with?</a:t>
            </a:r>
          </a:p>
          <a:p>
            <a:r>
              <a:rPr lang="en-US" sz="2400" dirty="0"/>
              <a:t>Not helpful / not working – </a:t>
            </a:r>
            <a:r>
              <a:rPr lang="en-US" sz="2400" i="1" dirty="0">
                <a:solidFill>
                  <a:srgbClr val="0070C0"/>
                </a:solidFill>
              </a:rPr>
              <a:t>may need to try several agents </a:t>
            </a:r>
          </a:p>
          <a:p>
            <a:r>
              <a:rPr lang="en-US" sz="2400" dirty="0"/>
              <a:t>Side effects – </a:t>
            </a:r>
            <a:r>
              <a:rPr lang="en-US" sz="2400" i="1" dirty="0">
                <a:solidFill>
                  <a:srgbClr val="0070C0"/>
                </a:solidFill>
              </a:rPr>
              <a:t>changing agent/dose/schedule or adding meds</a:t>
            </a:r>
          </a:p>
          <a:p>
            <a:r>
              <a:rPr lang="en-US" sz="2400" dirty="0"/>
              <a:t>Stigma – </a:t>
            </a:r>
            <a:r>
              <a:rPr lang="en-US" sz="2400" i="1" dirty="0">
                <a:solidFill>
                  <a:srgbClr val="0070C0"/>
                </a:solidFill>
              </a:rPr>
              <a:t>education, destigmatizing language</a:t>
            </a:r>
          </a:p>
          <a:p>
            <a:r>
              <a:rPr lang="en-US" sz="2400" dirty="0"/>
              <a:t>Lack of trust in provider – </a:t>
            </a:r>
            <a:r>
              <a:rPr lang="en-US" sz="2400" i="1" dirty="0">
                <a:solidFill>
                  <a:srgbClr val="0070C0"/>
                </a:solidFill>
              </a:rPr>
              <a:t>therapeutic alliance, team-based care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/>
              <a:t>Psychosocial factors – </a:t>
            </a:r>
            <a:r>
              <a:rPr lang="en-US" sz="2400" i="1" dirty="0">
                <a:solidFill>
                  <a:srgbClr val="0070C0"/>
                </a:solidFill>
              </a:rPr>
              <a:t>wraparound services, ACT teams, case management </a:t>
            </a:r>
          </a:p>
          <a:p>
            <a:r>
              <a:rPr lang="en-US" sz="2400" dirty="0"/>
              <a:t>Cognitive factors – </a:t>
            </a:r>
            <a:r>
              <a:rPr lang="en-US" sz="2400" i="1" dirty="0">
                <a:solidFill>
                  <a:srgbClr val="0070C0"/>
                </a:solidFill>
              </a:rPr>
              <a:t>LAIs, pill packs, supports at home </a:t>
            </a:r>
          </a:p>
        </p:txBody>
      </p:sp>
    </p:spTree>
    <p:extLst>
      <p:ext uri="{BB962C8B-B14F-4D97-AF65-F5344CB8AC3E}">
        <p14:creationId xmlns:p14="http://schemas.microsoft.com/office/powerpoint/2010/main" val="1568348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A49F-56DE-F2BD-8DE1-43FF19FB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43915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Factors to consider in treatment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1815-AB0F-176B-C68F-0803C072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783291"/>
            <a:ext cx="7886700" cy="2797175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Factors to consider in treatment choice:</a:t>
            </a:r>
          </a:p>
          <a:p>
            <a:pPr lvl="1"/>
            <a:r>
              <a:rPr lang="en-US" sz="3200" dirty="0"/>
              <a:t>Efficacy </a:t>
            </a:r>
          </a:p>
          <a:p>
            <a:pPr lvl="1"/>
            <a:r>
              <a:rPr lang="en-US" sz="3200" dirty="0"/>
              <a:t>Tolerability</a:t>
            </a:r>
          </a:p>
          <a:p>
            <a:pPr lvl="1"/>
            <a:r>
              <a:rPr lang="en-US" sz="3200" dirty="0"/>
              <a:t>Formulation</a:t>
            </a:r>
          </a:p>
          <a:p>
            <a:pPr lvl="1"/>
            <a:r>
              <a:rPr lang="en-US" sz="3200" u="sng" dirty="0">
                <a:solidFill>
                  <a:schemeClr val="accent5">
                    <a:lumMod val="75000"/>
                  </a:schemeClr>
                </a:solidFill>
              </a:rPr>
              <a:t>PATIENT PREFERENCE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(What does the person desire?)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50E9-9CD1-75A3-7B4C-09579D2C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7912" y="187904"/>
            <a:ext cx="8995065" cy="1114425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Patient Preference – “I just feel better on it.”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DC679-85A7-3F10-F574-0F5FAA9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1255" y="1768750"/>
            <a:ext cx="3285404" cy="4968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rgbClr val="0070C0"/>
                </a:solidFill>
              </a:rPr>
              <a:t>ALWAYS be mindful of and curious about individuals’ experiences.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52A91-B3BF-8BCC-C1BD-1DDF3370D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49" y="1107269"/>
            <a:ext cx="5329606" cy="46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24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6AA5-1724-75B8-4E85-13872EA1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Managing Side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89216-2814-0507-1202-DDECAA636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013" y="1124208"/>
            <a:ext cx="4850305" cy="2516134"/>
          </a:xfrm>
        </p:spPr>
        <p:txBody>
          <a:bodyPr>
            <a:noAutofit/>
          </a:bodyPr>
          <a:lstStyle/>
          <a:p>
            <a:r>
              <a:rPr lang="en-US" sz="2800" dirty="0"/>
              <a:t>Step 1 – START LOW, GO SLOW</a:t>
            </a:r>
          </a:p>
          <a:p>
            <a:endParaRPr lang="en-US" sz="2800" dirty="0"/>
          </a:p>
          <a:p>
            <a:r>
              <a:rPr lang="en-US" sz="2800" dirty="0"/>
              <a:t>Step 2 – Adjust dose or dosing schedule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Step 3 – Can consider changing agents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Step 4 – Treat side effects with additional medications</a:t>
            </a:r>
          </a:p>
        </p:txBody>
      </p:sp>
      <p:pic>
        <p:nvPicPr>
          <p:cNvPr id="5" name="Picture 4" descr="A drawing of a surfboard&#10;&#10;Description automatically generated with medium confidence">
            <a:extLst>
              <a:ext uri="{FF2B5EF4-FFF2-40B4-BE49-F238E27FC236}">
                <a16:creationId xmlns:a16="http://schemas.microsoft.com/office/drawing/2014/main" id="{FD9896BE-E19F-990B-FB25-634CF7764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819400"/>
            <a:ext cx="2590800" cy="266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0023BC-8119-CBB3-4E6D-7B64AE60BC1F}"/>
              </a:ext>
            </a:extLst>
          </p:cNvPr>
          <p:cNvSpPr txBox="1"/>
          <p:nvPr/>
        </p:nvSpPr>
        <p:spPr>
          <a:xfrm>
            <a:off x="0" y="5561261"/>
            <a:ext cx="4213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</a:t>
            </a:r>
            <a:r>
              <a:rPr lang="en-US" sz="900" dirty="0" err="1">
                <a:solidFill>
                  <a:schemeClr val="bg1"/>
                </a:solidFill>
              </a:rPr>
              <a:t>www.madinamerica.com</a:t>
            </a:r>
            <a:r>
              <a:rPr lang="en-US" sz="900" dirty="0">
                <a:solidFill>
                  <a:schemeClr val="bg1"/>
                </a:solidFill>
              </a:rPr>
              <a:t>/2018/09/drug-side-effects-driving-depression-rates</a:t>
            </a:r>
            <a:r>
              <a:rPr lang="en-US" sz="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2271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D4C2-CEF0-E989-2D57-85CFF3F21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E86BE-CDAE-AE1B-5A8F-5D44BA592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atrix Morpheus Meme | WHAT IF I TOLD YOU; MENTAL HEALTH RECOVERY IS REAL?! | image tagged in birch tree communities,stigma,mental health arkansas,mental health recovery,mental illness arkansas,recovery | made w/ Imgflip meme maker">
            <a:extLst>
              <a:ext uri="{FF2B5EF4-FFF2-40B4-BE49-F238E27FC236}">
                <a16:creationId xmlns:a16="http://schemas.microsoft.com/office/drawing/2014/main" id="{F1E761B2-17A2-1E90-55D3-FA99D5BD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9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9B89C9-4EF6-8E1C-4E33-9D7643E9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15" y="0"/>
            <a:ext cx="7886700" cy="1325563"/>
          </a:xfrm>
        </p:spPr>
        <p:txBody>
          <a:bodyPr/>
          <a:lstStyle/>
          <a:p>
            <a:r>
              <a:rPr lang="en-US" dirty="0"/>
              <a:t>Treat and Prevent Side Effects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3C4A99-8FB5-12FC-2A46-3A11E06F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973" y="1128339"/>
            <a:ext cx="7886700" cy="3598022"/>
          </a:xfrm>
        </p:spPr>
        <p:txBody>
          <a:bodyPr>
            <a:normAutofit/>
          </a:bodyPr>
          <a:lstStyle/>
          <a:p>
            <a:r>
              <a:rPr lang="en-US" dirty="0"/>
              <a:t>Medications for movement disorders if they occur</a:t>
            </a:r>
          </a:p>
          <a:p>
            <a:pPr lvl="1"/>
            <a:r>
              <a:rPr lang="en-US" dirty="0"/>
              <a:t>Dystonia and Tardive Dyskinesia</a:t>
            </a:r>
          </a:p>
          <a:p>
            <a:pPr lvl="1"/>
            <a:r>
              <a:rPr lang="en-US" dirty="0"/>
              <a:t>Anticholinergic medications and VMAT inhibitors </a:t>
            </a:r>
          </a:p>
          <a:p>
            <a:r>
              <a:rPr lang="en-US" dirty="0"/>
              <a:t>Strategies to prevent constipation </a:t>
            </a:r>
          </a:p>
          <a:p>
            <a:r>
              <a:rPr lang="en-US" dirty="0"/>
              <a:t>Mitigation of weight gain (</a:t>
            </a:r>
            <a:r>
              <a:rPr lang="en-US" dirty="0" err="1"/>
              <a:t>Prophylax</a:t>
            </a:r>
            <a:r>
              <a:rPr lang="en-US" dirty="0"/>
              <a:t>?)</a:t>
            </a:r>
          </a:p>
          <a:p>
            <a:pPr lvl="1"/>
            <a:r>
              <a:rPr lang="en-US" dirty="0"/>
              <a:t>Dietary, lifestyle and medications (metformin)</a:t>
            </a:r>
          </a:p>
          <a:p>
            <a:pPr lvl="1"/>
            <a:r>
              <a:rPr lang="en-US" sz="1800" dirty="0" err="1"/>
              <a:t>Lybalvi</a:t>
            </a:r>
            <a:r>
              <a:rPr lang="en-US" sz="1800" dirty="0"/>
              <a:t>® (olanzapine + </a:t>
            </a:r>
            <a:r>
              <a:rPr lang="en-US" sz="1800" dirty="0" err="1"/>
              <a:t>samidorphan</a:t>
            </a:r>
            <a:r>
              <a:rPr lang="en-US" sz="1800" dirty="0"/>
              <a:t>)</a:t>
            </a:r>
            <a:endParaRPr lang="en-US" dirty="0"/>
          </a:p>
          <a:p>
            <a:r>
              <a:rPr lang="en-US" dirty="0"/>
              <a:t>Treatment of akathisia or restlessness</a:t>
            </a:r>
          </a:p>
          <a:p>
            <a:pPr lvl="1"/>
            <a:r>
              <a:rPr lang="en-US" dirty="0"/>
              <a:t>Propranolol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AD8F81-F8BC-73F2-B9B1-49D8BB4DC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70" y="4061012"/>
            <a:ext cx="5083346" cy="260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5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05453-B068-1DBB-DC77-C29BBB1ED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03" y="0"/>
            <a:ext cx="7886700" cy="1325563"/>
          </a:xfrm>
        </p:spPr>
        <p:txBody>
          <a:bodyPr/>
          <a:lstStyle/>
          <a:p>
            <a:r>
              <a:rPr lang="en-US" b="1" dirty="0"/>
              <a:t>Address Other Psychiatric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84E2F-35D1-6D95-37AA-3C1770A06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583578"/>
            <a:ext cx="7886700" cy="2797175"/>
          </a:xfrm>
        </p:spPr>
        <p:txBody>
          <a:bodyPr/>
          <a:lstStyle/>
          <a:p>
            <a:r>
              <a:rPr lang="en-US" sz="2400" dirty="0"/>
              <a:t>Depression or low mood</a:t>
            </a:r>
          </a:p>
          <a:p>
            <a:r>
              <a:rPr lang="en-US" sz="2400" dirty="0"/>
              <a:t>Anxiety</a:t>
            </a:r>
          </a:p>
          <a:p>
            <a:r>
              <a:rPr lang="en-US" sz="2400" dirty="0"/>
              <a:t>Trouble sleeping</a:t>
            </a:r>
          </a:p>
          <a:p>
            <a:r>
              <a:rPr lang="en-US" sz="2400" dirty="0"/>
              <a:t>Too tired</a:t>
            </a:r>
          </a:p>
          <a:p>
            <a:r>
              <a:rPr lang="en-US" sz="2400" dirty="0"/>
              <a:t>Negative symptoms and cognitive symptoms?</a:t>
            </a:r>
          </a:p>
          <a:p>
            <a:pPr lvl="1"/>
            <a:r>
              <a:rPr lang="en-US" sz="2100" dirty="0"/>
              <a:t>More challenging, much excitement right now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99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B8D2-8BAC-EC52-A67E-B6F452E36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2" y="-208318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Lifestyle Interventions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C90C28-2178-E51C-4BCF-FD7B4F44D8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821" t="4000" r="1132" b="4001"/>
          <a:stretch/>
        </p:blipFill>
        <p:spPr>
          <a:xfrm rot="20693242">
            <a:off x="306397" y="2096227"/>
            <a:ext cx="1418602" cy="1063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BD204C-8D83-DCEA-886F-11C0DCEC5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171" y="3463625"/>
            <a:ext cx="1432355" cy="1418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19881-0A85-8D96-30D3-89323A431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6142">
            <a:off x="1831619" y="1907577"/>
            <a:ext cx="1117569" cy="13532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1E1E1A-0D2B-E4A1-1210-F88EF9B0FFC0}"/>
              </a:ext>
            </a:extLst>
          </p:cNvPr>
          <p:cNvSpPr txBox="1"/>
          <p:nvPr/>
        </p:nvSpPr>
        <p:spPr>
          <a:xfrm>
            <a:off x="165977" y="731537"/>
            <a:ext cx="8350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Can see improvements in mood, cognitive performance, quality of life and/or overall health from: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4D7490-508A-C076-8CCE-62C354E1F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2965">
            <a:off x="4087729" y="3841675"/>
            <a:ext cx="1544482" cy="879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FAFAE-CC82-5768-4736-8D91746698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54689">
            <a:off x="6128012" y="4070504"/>
            <a:ext cx="1245779" cy="14777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BECBD5-E15D-31DD-637C-AC3DFBDD564D}"/>
              </a:ext>
            </a:extLst>
          </p:cNvPr>
          <p:cNvSpPr txBox="1"/>
          <p:nvPr/>
        </p:nvSpPr>
        <p:spPr>
          <a:xfrm>
            <a:off x="2722881" y="2301400"/>
            <a:ext cx="199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PHYSICAL EXERCISE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86085E-66A4-C6D2-E218-A5BB19733751}"/>
              </a:ext>
            </a:extLst>
          </p:cNvPr>
          <p:cNvSpPr txBox="1"/>
          <p:nvPr/>
        </p:nvSpPr>
        <p:spPr>
          <a:xfrm>
            <a:off x="148039" y="4611143"/>
            <a:ext cx="257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AVOIDING SUBSTANCES </a:t>
            </a:r>
            <a:br>
              <a:rPr lang="en-US" dirty="0"/>
            </a:br>
            <a:r>
              <a:rPr lang="en-US" dirty="0"/>
              <a:t>(ESPECIALLY CANNABIS</a:t>
            </a:r>
            <a:r>
              <a:rPr lang="en-US" sz="135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F1F0F3-D210-5544-708A-312EA487A567}"/>
              </a:ext>
            </a:extLst>
          </p:cNvPr>
          <p:cNvSpPr txBox="1"/>
          <p:nvPr/>
        </p:nvSpPr>
        <p:spPr>
          <a:xfrm>
            <a:off x="4418060" y="4888142"/>
            <a:ext cx="144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 &amp; MUSIC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38CA23-3F00-A958-90D6-6213A2CF00D6}"/>
              </a:ext>
            </a:extLst>
          </p:cNvPr>
          <p:cNvSpPr txBox="1"/>
          <p:nvPr/>
        </p:nvSpPr>
        <p:spPr>
          <a:xfrm>
            <a:off x="6313553" y="327895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NUTRITION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5E3A36-3DFC-50C1-06FC-29BE649DBE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4604">
            <a:off x="5729291" y="1872811"/>
            <a:ext cx="2713807" cy="13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788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33E9B6-96CC-837B-B357-C910CF2235F7}"/>
              </a:ext>
            </a:extLst>
          </p:cNvPr>
          <p:cNvSpPr txBox="1"/>
          <p:nvPr/>
        </p:nvSpPr>
        <p:spPr>
          <a:xfrm>
            <a:off x="109224" y="161652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Diet and 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30EEDE-127C-C656-C0FD-B6270A9DC85C}"/>
              </a:ext>
            </a:extLst>
          </p:cNvPr>
          <p:cNvSpPr txBox="1"/>
          <p:nvPr/>
        </p:nvSpPr>
        <p:spPr>
          <a:xfrm>
            <a:off x="246204" y="774996"/>
            <a:ext cx="8651592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Dietary style and exercise has been shown to have an impact on mental health through processes such as inflammation, oxidative stress, and brain plasticity.</a:t>
            </a: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Several studies have shown that dietary patterns precede the onset of psychiatric symptoms and  people on 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Western diet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 diet that contains highly processed foods and lacks essential nutrients, are more at risk of developing psychiatric symptoms. 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Western Diet | Standard American Diet">
            <a:extLst>
              <a:ext uri="{FF2B5EF4-FFF2-40B4-BE49-F238E27FC236}">
                <a16:creationId xmlns:a16="http://schemas.microsoft.com/office/drawing/2014/main" id="{66924740-8049-0C6F-589C-99907F9B4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44" y="4011583"/>
            <a:ext cx="2357252" cy="19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2F9527-5658-3955-0ED3-50BEC7BC0F25}"/>
              </a:ext>
            </a:extLst>
          </p:cNvPr>
          <p:cNvSpPr txBox="1"/>
          <p:nvPr/>
        </p:nvSpPr>
        <p:spPr>
          <a:xfrm>
            <a:off x="3379945" y="6342405"/>
            <a:ext cx="5678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Litta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and </a:t>
            </a:r>
            <a:r>
              <a:rPr lang="en-US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Ferrandina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M. Diet and Nutrition: Which Role for Mental Health? </a:t>
            </a:r>
            <a:r>
              <a:rPr lang="en-US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Psychiatria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Danubina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2023. 35(2), p: 359-363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Image preview">
            <a:extLst>
              <a:ext uri="{FF2B5EF4-FFF2-40B4-BE49-F238E27FC236}">
                <a16:creationId xmlns:a16="http://schemas.microsoft.com/office/drawing/2014/main" id="{E46D1DAA-54F9-AD39-C327-9368A8A51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0" y="4088319"/>
            <a:ext cx="2856524" cy="163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110BAFB8-26FC-761F-6852-868B79437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44" y="4137961"/>
            <a:ext cx="2975193" cy="163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95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F9F0-67A7-4EDF-8F34-F6EB360E3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Improvement in Negative Symptoms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B6D0DCC-26B2-4461-9330-AE9A9E1B83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610735"/>
              </p:ext>
            </p:extLst>
          </p:nvPr>
        </p:nvGraphicFramePr>
        <p:xfrm>
          <a:off x="258894" y="1127874"/>
          <a:ext cx="8277078" cy="3789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0BC1AD1-26D9-4882-956C-172CF33C7BCA}"/>
              </a:ext>
            </a:extLst>
          </p:cNvPr>
          <p:cNvSpPr txBox="1"/>
          <p:nvPr/>
        </p:nvSpPr>
        <p:spPr>
          <a:xfrm>
            <a:off x="3862892" y="3213791"/>
            <a:ext cx="507492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Effect Size: Cohen’s D= -0.53   Total SANS       </a:t>
            </a:r>
            <a:r>
              <a:rPr lang="en-US" sz="1350" dirty="0"/>
              <a:t>t=2.30, df=1,13.3, p=0.15</a:t>
            </a:r>
          </a:p>
          <a:p>
            <a:endParaRPr lang="en-US" sz="1350" b="1" dirty="0"/>
          </a:p>
          <a:p>
            <a:r>
              <a:rPr lang="en-US" sz="1350" dirty="0"/>
              <a:t>ES= -0.24 anhedonia; -0.43 avolition; -0.71 blunting;  alogia &lt; -0.12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8E22B-3860-4BEB-91DB-0EA8B0B1E297}"/>
              </a:ext>
            </a:extLst>
          </p:cNvPr>
          <p:cNvSpPr txBox="1"/>
          <p:nvPr/>
        </p:nvSpPr>
        <p:spPr>
          <a:xfrm>
            <a:off x="358588" y="4977420"/>
            <a:ext cx="78441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≥30% decrease in SANS total: 57% (4/7) vs 11% (1/9); Chi-Square=3.88, df=1, p=0.048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273B848-B6AF-4CFC-8EA1-34557CF53D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1247" y="6230384"/>
            <a:ext cx="3666565" cy="42752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Kelly D, Eaton WW, et al.  </a:t>
            </a:r>
            <a:r>
              <a:rPr lang="en-US" i="1" dirty="0">
                <a:solidFill>
                  <a:schemeClr val="bg1"/>
                </a:solidFill>
              </a:rPr>
              <a:t>Journal of Psychiatry and Neuroscience</a:t>
            </a:r>
            <a:r>
              <a:rPr lang="en-US" dirty="0">
                <a:solidFill>
                  <a:schemeClr val="bg1"/>
                </a:solidFill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2349661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/>
          <p:nvPr/>
        </p:nvSpPr>
        <p:spPr>
          <a:xfrm>
            <a:off x="78207" y="106733"/>
            <a:ext cx="898758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Medical Ketogenic Diet &amp; Mental Health</a:t>
            </a:r>
            <a:endParaRPr sz="3600" dirty="0"/>
          </a:p>
        </p:txBody>
      </p:sp>
      <p:sp>
        <p:nvSpPr>
          <p:cNvPr id="80" name="Google Shape;80;p3"/>
          <p:cNvSpPr txBox="1"/>
          <p:nvPr/>
        </p:nvSpPr>
        <p:spPr>
          <a:xfrm>
            <a:off x="0" y="1185148"/>
            <a:ext cx="5507525" cy="398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Ketogenic diet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low carbohydrate, moderate protein, high fat diet that induces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ketosis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Dietitian guided, 2.5;1 ratio</a:t>
            </a:r>
            <a:endParaRPr dirty="0"/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Metabolic state =burn fat and turn it into ketones. </a:t>
            </a:r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Ketones provide energy for the brain. After a few days or weeks, the body and brain become very efficient at using ketones and fat for fuel instead of carbs</a:t>
            </a:r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Retrospective studies, open label studies and case reports show </a:t>
            </a: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improvement in psychiatric symptoms in people with schizophrenia</a:t>
            </a:r>
            <a:endParaRPr dirty="0"/>
          </a:p>
        </p:txBody>
      </p:sp>
      <p:pic>
        <p:nvPicPr>
          <p:cNvPr id="84" name="Google Shape;8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7397" y="1054087"/>
            <a:ext cx="3035334" cy="16510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CC6B0B-1528-DF80-096B-7642A2DDDC3E}"/>
              </a:ext>
            </a:extLst>
          </p:cNvPr>
          <p:cNvSpPr txBox="1"/>
          <p:nvPr/>
        </p:nvSpPr>
        <p:spPr>
          <a:xfrm>
            <a:off x="2499757" y="6088696"/>
            <a:ext cx="6647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Leonard BE, Schwarz M,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Myint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AM. The metabolic syndrome in schizophrenia: is inflammation a contributing cause? J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Psychopharmacol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. 2012;26(5_suppl):33–41. 7. 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Kucukgoncu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S,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Kosir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U, Zhou E, Sullivan E, Srihari VH, Tek C. Glucose metabolism dysregulation at the onset of mental illness is not limited to first episode psychosis: a systematic review and meta-analysis. Early Int Psychiatry. 2019;13(5):1021–31. 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DeBartolomeis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A, De Simone G, De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Prisco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M, Barone A, Napoli R,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Beguinot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F, et al. Insulin effects on core neurotransmitter pathways involved in schizophrenia neurobiology: a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metaanalysis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of preclinical studies. Implications for the treatment. Mol Psychiatry [Internet]. 2023; Available; </a:t>
            </a:r>
            <a:r>
              <a:rPr lang="en-US" sz="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Sethi, S., et al. Ketogenic Diet Intervention on Metabolic and Psychiatric Health in Bipolar and Schizophrenia: A Pilot Trial. Psychiatry Research, 2024. (335) 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from: https://www. nature.com/articles/s41380-023-02065 Palmer, C.M., J. Gilbert-Jaramillo, and E.C. Westman, The ketogenic diet and remission of psychotic symptoms in schizophrenia: Two case studies.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Schizophr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Res, 2019. 208: p. 439-440. (30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Danan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, A., et al., The Ketogenic Diet for Refractory Mental Illness: A Retrospective Analysis of 31 Inpatients. Front Psychiatry, 2022. 13: p. 951376.</a:t>
            </a:r>
            <a:endParaRPr lang="en-US" sz="600" dirty="0">
              <a:solidFill>
                <a:schemeClr val="bg1"/>
              </a:solidFill>
              <a:latin typeface="+mn-lt"/>
            </a:endParaRPr>
          </a:p>
          <a:p>
            <a: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endParaRPr lang="en-US" sz="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E08A3-337E-37E0-1940-E00E7E748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23519" y="4098316"/>
            <a:ext cx="2013177" cy="1480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504798-35BD-3442-CFAC-561DF0C56A36}"/>
              </a:ext>
            </a:extLst>
          </p:cNvPr>
          <p:cNvSpPr txBox="1"/>
          <p:nvPr/>
        </p:nvSpPr>
        <p:spPr>
          <a:xfrm>
            <a:off x="5547397" y="2767928"/>
            <a:ext cx="285077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About a 30% decrease in symptoms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Changes noticed within 2 weeks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C645F-5806-0DDA-89AE-06B04DEE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92" y="-12607"/>
            <a:ext cx="7886700" cy="1325563"/>
          </a:xfrm>
        </p:spPr>
        <p:txBody>
          <a:bodyPr/>
          <a:lstStyle/>
          <a:p>
            <a:r>
              <a:rPr lang="en-US" b="1" dirty="0"/>
              <a:t>What is on the Horizon?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7FA50-7DB3-0900-F3F4-FCCACE48F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31" y="1009370"/>
            <a:ext cx="8631892" cy="4387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New Mechanisms:</a:t>
            </a:r>
          </a:p>
          <a:p>
            <a:pPr marL="428625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Gut microbiome, modulating abundance and function of microbes</a:t>
            </a:r>
          </a:p>
          <a:p>
            <a:pPr marL="771525" lvl="1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100" dirty="0"/>
              <a:t>Prebiotic targeting bacteria</a:t>
            </a:r>
          </a:p>
          <a:p>
            <a:pPr marL="428625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Other neurotransmitters</a:t>
            </a:r>
          </a:p>
          <a:p>
            <a:pPr marL="428625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Digital therapeutics- prescription smart phone apps</a:t>
            </a:r>
          </a:p>
          <a:p>
            <a:pPr marL="771525" lvl="1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100" dirty="0"/>
              <a:t>Negative symptoms, CBT</a:t>
            </a:r>
          </a:p>
          <a:p>
            <a:pPr marL="771525" lvl="1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100" dirty="0"/>
          </a:p>
          <a:p>
            <a:pPr marL="0" indent="0">
              <a:buClr>
                <a:schemeClr val="accent6"/>
              </a:buClr>
              <a:buNone/>
            </a:pPr>
            <a:r>
              <a:rPr lang="en-US" sz="2400" b="1" dirty="0"/>
              <a:t>Changes to clozapine monitoring, REMS meeting November</a:t>
            </a:r>
          </a:p>
          <a:p>
            <a:pPr lvl="1">
              <a:buClr>
                <a:schemeClr val="accent6"/>
              </a:buClr>
            </a:pPr>
            <a:r>
              <a:rPr lang="en-US" sz="2100" dirty="0"/>
              <a:t>Make your voice heard</a:t>
            </a:r>
          </a:p>
          <a:p>
            <a:pPr lvl="1">
              <a:buClr>
                <a:schemeClr val="accent6"/>
              </a:buClr>
            </a:pPr>
            <a:r>
              <a:rPr lang="en-US" sz="2100" dirty="0"/>
              <a:t>Submit statement in advance</a:t>
            </a:r>
          </a:p>
          <a:p>
            <a:pPr marL="771525" lvl="1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100" dirty="0"/>
          </a:p>
          <a:p>
            <a:pPr indent="0">
              <a:buClr>
                <a:schemeClr val="accent2"/>
              </a:buClr>
              <a:buNone/>
            </a:pPr>
            <a:endParaRPr lang="en-US" sz="2300" dirty="0"/>
          </a:p>
          <a:p>
            <a:endParaRPr lang="en-US" dirty="0"/>
          </a:p>
        </p:txBody>
      </p:sp>
      <p:pic>
        <p:nvPicPr>
          <p:cNvPr id="1026" name="Picture 2" descr="3,200+ Clip Art Of A Horizon Stock Illustrations, Royalty ...">
            <a:extLst>
              <a:ext uri="{FF2B5EF4-FFF2-40B4-BE49-F238E27FC236}">
                <a16:creationId xmlns:a16="http://schemas.microsoft.com/office/drawing/2014/main" id="{A6D13DD2-CD4B-7DD4-7D2F-1DD6C852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557" y="165568"/>
            <a:ext cx="1248312" cy="106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314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2121-AA28-23E4-4EDE-A5D17EA8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86" y="-116541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Take Aways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D0BCF-0D23-3855-AC0B-0459C503C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493" y="1004048"/>
            <a:ext cx="8687021" cy="4374775"/>
          </a:xfrm>
        </p:spPr>
        <p:txBody>
          <a:bodyPr>
            <a:normAutofit/>
          </a:bodyPr>
          <a:lstStyle/>
          <a:p>
            <a:r>
              <a:rPr lang="en-US" sz="2400" dirty="0"/>
              <a:t>Medications are often necessary, but far from sufficient, component of treatment</a:t>
            </a:r>
          </a:p>
          <a:p>
            <a:r>
              <a:rPr lang="en-US" sz="2400" dirty="0"/>
              <a:t>Our current meds are good at treating “positive” symptoms of schizophrenia – but not always so good at treating other components</a:t>
            </a:r>
          </a:p>
          <a:p>
            <a:r>
              <a:rPr lang="en-US" sz="2400" dirty="0"/>
              <a:t>Goals of treatment should be guided by the person receiving it</a:t>
            </a:r>
          </a:p>
          <a:p>
            <a:r>
              <a:rPr lang="en-US" sz="2400" dirty="0"/>
              <a:t>Lots of options</a:t>
            </a:r>
            <a:endParaRPr lang="en-US" dirty="0"/>
          </a:p>
          <a:p>
            <a:pPr lvl="1"/>
            <a:r>
              <a:rPr lang="en-US" sz="2400" dirty="0"/>
              <a:t>Be proactive; ask, advocate and align</a:t>
            </a:r>
          </a:p>
          <a:p>
            <a:pPr lvl="1"/>
            <a:r>
              <a:rPr lang="en-US" sz="2400" dirty="0"/>
              <a:t>Let provider know what side effects matter, work on goal setting</a:t>
            </a:r>
          </a:p>
          <a:p>
            <a:r>
              <a:rPr lang="en-US" sz="2700" dirty="0"/>
              <a:t>Reasons to be very hopeful for advances in care!!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864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A4001-0943-D929-68C7-14332B11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the goals of treatment?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310C75-FF7C-E9D1-3588-255709849EF9}"/>
              </a:ext>
            </a:extLst>
          </p:cNvPr>
          <p:cNvSpPr txBox="1">
            <a:spLocks/>
          </p:cNvSpPr>
          <p:nvPr/>
        </p:nvSpPr>
        <p:spPr>
          <a:xfrm>
            <a:off x="914623" y="6000750"/>
            <a:ext cx="2815937" cy="2686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BFA3536-BF40-78AB-4CCC-96D9EDA0C2EF}"/>
              </a:ext>
            </a:extLst>
          </p:cNvPr>
          <p:cNvSpPr/>
          <p:nvPr/>
        </p:nvSpPr>
        <p:spPr>
          <a:xfrm>
            <a:off x="299904" y="1156503"/>
            <a:ext cx="2890166" cy="268605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ALLEVIATE SYMPTOMS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6FD47741-9990-8B13-EF03-F0E966AD3F63}"/>
              </a:ext>
            </a:extLst>
          </p:cNvPr>
          <p:cNvSpPr/>
          <p:nvPr/>
        </p:nvSpPr>
        <p:spPr>
          <a:xfrm>
            <a:off x="3483533" y="1156503"/>
            <a:ext cx="2679012" cy="2802713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IMPROVE FUNCTIONING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FD569C-B9E9-5BA7-4142-8FF88E05923F}"/>
              </a:ext>
            </a:extLst>
          </p:cNvPr>
          <p:cNvSpPr/>
          <p:nvPr/>
        </p:nvSpPr>
        <p:spPr>
          <a:xfrm>
            <a:off x="6590478" y="1619109"/>
            <a:ext cx="2085203" cy="17608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BETTER QUALITY OF LIFE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F5A491-B05E-A398-97AC-62BEFCAE73CD}"/>
              </a:ext>
            </a:extLst>
          </p:cNvPr>
          <p:cNvSpPr txBox="1"/>
          <p:nvPr/>
        </p:nvSpPr>
        <p:spPr>
          <a:xfrm>
            <a:off x="2684413" y="3860066"/>
            <a:ext cx="3478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NEGATIVE/COGNITIVE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483878-33C8-D514-0A63-C4B4CD2E025E}"/>
              </a:ext>
            </a:extLst>
          </p:cNvPr>
          <p:cNvSpPr txBox="1"/>
          <p:nvPr/>
        </p:nvSpPr>
        <p:spPr>
          <a:xfrm>
            <a:off x="335665" y="3844386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POSITIVE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BA05E-CA90-1CA2-5434-68CE02EF68FE}"/>
              </a:ext>
            </a:extLst>
          </p:cNvPr>
          <p:cNvSpPr txBox="1"/>
          <p:nvPr/>
        </p:nvSpPr>
        <p:spPr>
          <a:xfrm>
            <a:off x="136866" y="4400799"/>
            <a:ext cx="887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1"/>
                </a:solidFill>
              </a:rPr>
              <a:t>Also reduce medical comorbidities, increase lifespan, prevent suicide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1DAEF-3D4B-567F-A781-DDFBF0E43693}"/>
              </a:ext>
            </a:extLst>
          </p:cNvPr>
          <p:cNvSpPr txBox="1"/>
          <p:nvPr/>
        </p:nvSpPr>
        <p:spPr>
          <a:xfrm>
            <a:off x="1140619" y="2706100"/>
            <a:ext cx="6893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Rx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7D5F0A-216A-FD92-F188-ED6F093D7498}"/>
              </a:ext>
            </a:extLst>
          </p:cNvPr>
          <p:cNvSpPr txBox="1"/>
          <p:nvPr/>
        </p:nvSpPr>
        <p:spPr>
          <a:xfrm>
            <a:off x="3190070" y="2820149"/>
            <a:ext cx="287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Rx + psychosocial</a:t>
            </a:r>
          </a:p>
        </p:txBody>
      </p:sp>
    </p:spTree>
    <p:extLst>
      <p:ext uri="{BB962C8B-B14F-4D97-AF65-F5344CB8AC3E}">
        <p14:creationId xmlns:p14="http://schemas.microsoft.com/office/powerpoint/2010/main" val="213781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5" grpId="0"/>
      <p:bldP spid="17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12F8-A3E7-468F-2A70-45262890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63" y="1007346"/>
            <a:ext cx="2992953" cy="161841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Pharmacologic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C6EEE-B742-8EF9-C842-571C21545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580218"/>
            <a:ext cx="4241800" cy="2743199"/>
          </a:xfrm>
        </p:spPr>
        <p:txBody>
          <a:bodyPr>
            <a:noAutofit/>
          </a:bodyPr>
          <a:lstStyle/>
          <a:p>
            <a:r>
              <a:rPr lang="en-US" sz="2800" i="1" dirty="0"/>
              <a:t>Antipsychotic</a:t>
            </a:r>
            <a:r>
              <a:rPr lang="en-US" sz="2800" dirty="0"/>
              <a:t> medications </a:t>
            </a:r>
          </a:p>
          <a:p>
            <a:pPr lvl="1">
              <a:spcBef>
                <a:spcPts val="900"/>
              </a:spcBef>
            </a:pPr>
            <a:r>
              <a:rPr lang="en-US" sz="2800" dirty="0"/>
              <a:t>First Generation Antipsychotics (Typical)</a:t>
            </a:r>
          </a:p>
          <a:p>
            <a:pPr lvl="1">
              <a:spcBef>
                <a:spcPts val="900"/>
              </a:spcBef>
            </a:pPr>
            <a:r>
              <a:rPr lang="en-US" sz="2800" dirty="0"/>
              <a:t>Second Generation Antipsychotics (Atypical)</a:t>
            </a:r>
          </a:p>
          <a:p>
            <a:pPr lvl="2">
              <a:spcBef>
                <a:spcPts val="900"/>
              </a:spcBef>
            </a:pPr>
            <a:r>
              <a:rPr lang="en-US" sz="2650" b="1" i="1" dirty="0">
                <a:solidFill>
                  <a:srgbClr val="FF0000"/>
                </a:solidFill>
              </a:rPr>
              <a:t>Treat positive symptoms</a:t>
            </a:r>
          </a:p>
          <a:p>
            <a:pPr lvl="1">
              <a:spcBef>
                <a:spcPts val="900"/>
              </a:spcBef>
            </a:pPr>
            <a:r>
              <a:rPr lang="en-US" sz="2800" dirty="0"/>
              <a:t>Third Generation Antipsychotics (?)</a:t>
            </a:r>
          </a:p>
          <a:p>
            <a:pPr lvl="2">
              <a:spcBef>
                <a:spcPts val="900"/>
              </a:spcBef>
            </a:pPr>
            <a:r>
              <a:rPr lang="en-US" sz="2650" b="1" i="1" dirty="0">
                <a:solidFill>
                  <a:srgbClr val="FF0000"/>
                </a:solidFill>
              </a:rPr>
              <a:t>Treat negative and cognitive symptoms too?</a:t>
            </a:r>
          </a:p>
          <a:p>
            <a:r>
              <a:rPr lang="en-US" sz="2800" dirty="0"/>
              <a:t>Prevent and manage side effects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4AE0F-6BE9-1EBE-A0AB-28EB1FD3D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34" y="2789518"/>
            <a:ext cx="2145412" cy="306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13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5E27-6955-CC10-22E2-D4B5708C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6162"/>
            <a:ext cx="7886700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Typical Antipsychotics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7500E-A26E-50B2-B713-8AE0A3573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02" y="1527520"/>
            <a:ext cx="8011796" cy="4311647"/>
          </a:xfrm>
        </p:spPr>
        <p:txBody>
          <a:bodyPr>
            <a:normAutofit/>
          </a:bodyPr>
          <a:lstStyle/>
          <a:p>
            <a:r>
              <a:rPr lang="en-US" sz="2400" dirty="0"/>
              <a:t>Act primarily through blocking a neurotransmitter              believed to be elevated in schizophrenia called              dopamine (D2)</a:t>
            </a:r>
          </a:p>
          <a:p>
            <a:r>
              <a:rPr lang="en-US" sz="2400" dirty="0"/>
              <a:t>Good at reducing positive symptoms</a:t>
            </a:r>
          </a:p>
          <a:p>
            <a:r>
              <a:rPr lang="en-US" sz="2400" dirty="0"/>
              <a:t>Greater risk of side effects that cause abnormal             movements</a:t>
            </a:r>
          </a:p>
          <a:p>
            <a:pPr lvl="1"/>
            <a:r>
              <a:rPr lang="en-US" sz="2400" dirty="0"/>
              <a:t>Extrapyramidal symptoms (EPS)</a:t>
            </a:r>
          </a:p>
          <a:p>
            <a:pPr lvl="1"/>
            <a:r>
              <a:rPr lang="en-US" sz="2400" dirty="0"/>
              <a:t>Tardive dyskinesia (TD) </a:t>
            </a:r>
          </a:p>
          <a:p>
            <a:r>
              <a:rPr lang="en-US" sz="2400" dirty="0"/>
              <a:t>Can also cause emotional blunting,                                                   low blood pressure, sedation,                                                          weight gain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AFDAE-0295-3709-4E3E-0B7984D581CE}"/>
              </a:ext>
            </a:extLst>
          </p:cNvPr>
          <p:cNvSpPr txBox="1"/>
          <p:nvPr/>
        </p:nvSpPr>
        <p:spPr>
          <a:xfrm>
            <a:off x="7365628" y="5839167"/>
            <a:ext cx="16834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https://</a:t>
            </a:r>
            <a:r>
              <a:rPr lang="en-US" sz="600" dirty="0" err="1"/>
              <a:t>www.mdpi.com</a:t>
            </a:r>
            <a:r>
              <a:rPr lang="en-US" sz="600" dirty="0"/>
              <a:t>/1422-0067/21/24/9532</a:t>
            </a:r>
          </a:p>
        </p:txBody>
      </p:sp>
      <p:pic>
        <p:nvPicPr>
          <p:cNvPr id="1026" name="Picture 2" descr="Treating Psychosis With Typical Antipsychotics">
            <a:extLst>
              <a:ext uri="{FF2B5EF4-FFF2-40B4-BE49-F238E27FC236}">
                <a16:creationId xmlns:a16="http://schemas.microsoft.com/office/drawing/2014/main" id="{444FCB0F-9B67-14C4-130D-84F67E7E8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65" y="4091641"/>
            <a:ext cx="3496235" cy="232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orazine">
            <a:extLst>
              <a:ext uri="{FF2B5EF4-FFF2-40B4-BE49-F238E27FC236}">
                <a16:creationId xmlns:a16="http://schemas.microsoft.com/office/drawing/2014/main" id="{0C16D90B-3933-FBD5-2CC7-2DB2F091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28" y="677710"/>
            <a:ext cx="1152525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136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C5B16-F4D9-EC11-4498-81D265812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9" y="69290"/>
            <a:ext cx="7886700" cy="1325563"/>
          </a:xfrm>
        </p:spPr>
        <p:txBody>
          <a:bodyPr/>
          <a:lstStyle/>
          <a:p>
            <a:r>
              <a:rPr lang="en-US" dirty="0" err="1"/>
              <a:t>Typicals</a:t>
            </a:r>
            <a:r>
              <a:rPr lang="en-US" dirty="0"/>
              <a:t> or First Generation Antipsychotics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D5CEEA-902D-F350-1CFD-14D2927B7B63}"/>
              </a:ext>
            </a:extLst>
          </p:cNvPr>
          <p:cNvSpPr txBox="1">
            <a:spLocks/>
          </p:cNvSpPr>
          <p:nvPr/>
        </p:nvSpPr>
        <p:spPr>
          <a:xfrm>
            <a:off x="394447" y="1314777"/>
            <a:ext cx="7405967" cy="2695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haloperidol (Haldol)</a:t>
            </a:r>
          </a:p>
          <a:p>
            <a:pPr lvl="1"/>
            <a:r>
              <a:rPr lang="en-US" sz="2800" dirty="0"/>
              <a:t>fluphenazine (</a:t>
            </a:r>
            <a:r>
              <a:rPr lang="en-US" sz="2800" dirty="0" err="1"/>
              <a:t>Prolixin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thiothixene (</a:t>
            </a:r>
            <a:r>
              <a:rPr lang="en-US" sz="2800" dirty="0" err="1"/>
              <a:t>Navane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trifluoperazine (Stelazine)</a:t>
            </a:r>
          </a:p>
          <a:p>
            <a:pPr lvl="1"/>
            <a:r>
              <a:rPr lang="en-US" sz="2800" dirty="0"/>
              <a:t>perphenazine (Trilafon)</a:t>
            </a:r>
          </a:p>
          <a:p>
            <a:pPr lvl="1"/>
            <a:r>
              <a:rPr lang="en-US" sz="2800" dirty="0" err="1"/>
              <a:t>loxapine</a:t>
            </a:r>
            <a:r>
              <a:rPr lang="en-US" sz="2800" dirty="0"/>
              <a:t> (</a:t>
            </a:r>
            <a:r>
              <a:rPr lang="en-US" sz="2800" dirty="0" err="1"/>
              <a:t>Loxitane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chlorpromazine (Thorazine)</a:t>
            </a:r>
          </a:p>
          <a:p>
            <a:pPr lvl="1"/>
            <a:r>
              <a:rPr lang="en-US" sz="2800" dirty="0"/>
              <a:t>thioridazine (</a:t>
            </a:r>
            <a:r>
              <a:rPr lang="en-US" sz="2800" dirty="0" err="1"/>
              <a:t>Mellaril</a:t>
            </a:r>
            <a:r>
              <a:rPr lang="en-US" sz="2800" dirty="0"/>
              <a:t>) </a:t>
            </a:r>
          </a:p>
          <a:p>
            <a:pPr lvl="1"/>
            <a:r>
              <a:rPr lang="en-US" sz="2800" dirty="0"/>
              <a:t>pimozide (</a:t>
            </a:r>
            <a:r>
              <a:rPr lang="en-US" sz="2800" dirty="0" err="1"/>
              <a:t>Orap</a:t>
            </a:r>
            <a:r>
              <a:rPr lang="en-US" sz="28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934F1-2C9A-708C-7457-F467845F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711" y="1394853"/>
            <a:ext cx="2237466" cy="35351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C2D6D-9F46-0AC5-7E5E-22C6D0633F20}"/>
              </a:ext>
            </a:extLst>
          </p:cNvPr>
          <p:cNvSpPr/>
          <p:nvPr/>
        </p:nvSpPr>
        <p:spPr>
          <a:xfrm>
            <a:off x="5531224" y="1497106"/>
            <a:ext cx="699247" cy="43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39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3F52A-8111-E416-0B0D-517B48BEF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-112990"/>
            <a:ext cx="7886700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Atypical Antipsychotics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47569-FB9B-EF81-ED50-138CF07A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374" y="1444823"/>
            <a:ext cx="8003867" cy="2686050"/>
          </a:xfrm>
        </p:spPr>
        <p:txBody>
          <a:bodyPr>
            <a:noAutofit/>
          </a:bodyPr>
          <a:lstStyle/>
          <a:p>
            <a:r>
              <a:rPr lang="en-US" sz="2400" dirty="0"/>
              <a:t>Action primarily through blocking dopamine (D2) but also another neurotransmitter serotonin (5HT2) and other receptors</a:t>
            </a:r>
          </a:p>
          <a:p>
            <a:r>
              <a:rPr lang="en-US" sz="2400" dirty="0"/>
              <a:t>Lower risk of abnormal movements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AE67A-3BFB-118B-9E95-F65A44496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847" y="2576826"/>
            <a:ext cx="3684241" cy="3713365"/>
          </a:xfrm>
          <a:prstGeom prst="rect">
            <a:avLst/>
          </a:prstGeom>
        </p:spPr>
      </p:pic>
      <p:pic>
        <p:nvPicPr>
          <p:cNvPr id="2050" name="Picture 2" descr="What Are Atypical Antipsychotics?">
            <a:extLst>
              <a:ext uri="{FF2B5EF4-FFF2-40B4-BE49-F238E27FC236}">
                <a16:creationId xmlns:a16="http://schemas.microsoft.com/office/drawing/2014/main" id="{9F464F26-83A8-F0A9-5CF5-A844A7C16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9" y="2942945"/>
            <a:ext cx="3201641" cy="213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730022-B3A5-23B3-B888-39F8FD323B56}"/>
              </a:ext>
            </a:extLst>
          </p:cNvPr>
          <p:cNvSpPr/>
          <p:nvPr/>
        </p:nvSpPr>
        <p:spPr>
          <a:xfrm>
            <a:off x="5360895" y="3081898"/>
            <a:ext cx="376517" cy="347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15442"/>
      </p:ext>
    </p:extLst>
  </p:cSld>
  <p:clrMapOvr>
    <a:masterClrMapping/>
  </p:clrMapOvr>
</p:sld>
</file>

<file path=ppt/theme/theme1.xml><?xml version="1.0" encoding="utf-8"?>
<a:theme xmlns:a="http://schemas.openxmlformats.org/drawingml/2006/main" name="SOM Theme 2">
  <a:themeElements>
    <a:clrScheme name="UMB Colors">
      <a:dk1>
        <a:srgbClr val="000000"/>
      </a:dk1>
      <a:lt1>
        <a:srgbClr val="FFFFFF"/>
      </a:lt1>
      <a:dk2>
        <a:srgbClr val="D81F37"/>
      </a:dk2>
      <a:lt2>
        <a:srgbClr val="95A1A9"/>
      </a:lt2>
      <a:accent1>
        <a:srgbClr val="D81F37"/>
      </a:accent1>
      <a:accent2>
        <a:srgbClr val="FED430"/>
      </a:accent2>
      <a:accent3>
        <a:srgbClr val="717375"/>
      </a:accent3>
      <a:accent4>
        <a:srgbClr val="107796"/>
      </a:accent4>
      <a:accent5>
        <a:srgbClr val="5F87A0"/>
      </a:accent5>
      <a:accent6>
        <a:srgbClr val="B4CB97"/>
      </a:accent6>
      <a:hlink>
        <a:srgbClr val="C7B08D"/>
      </a:hlink>
      <a:folHlink>
        <a:srgbClr val="6E4C5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M Theme 3">
  <a:themeElements>
    <a:clrScheme name="UMB Colors">
      <a:dk1>
        <a:srgbClr val="000000"/>
      </a:dk1>
      <a:lt1>
        <a:srgbClr val="FFFFFF"/>
      </a:lt1>
      <a:dk2>
        <a:srgbClr val="D81F37"/>
      </a:dk2>
      <a:lt2>
        <a:srgbClr val="95A1A9"/>
      </a:lt2>
      <a:accent1>
        <a:srgbClr val="D81F37"/>
      </a:accent1>
      <a:accent2>
        <a:srgbClr val="FED430"/>
      </a:accent2>
      <a:accent3>
        <a:srgbClr val="717375"/>
      </a:accent3>
      <a:accent4>
        <a:srgbClr val="107796"/>
      </a:accent4>
      <a:accent5>
        <a:srgbClr val="5F87A0"/>
      </a:accent5>
      <a:accent6>
        <a:srgbClr val="B4CB97"/>
      </a:accent6>
      <a:hlink>
        <a:srgbClr val="C7B08D"/>
      </a:hlink>
      <a:folHlink>
        <a:srgbClr val="6E4C5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M Theme 4">
  <a:themeElements>
    <a:clrScheme name="UMB Colors">
      <a:dk1>
        <a:srgbClr val="000000"/>
      </a:dk1>
      <a:lt1>
        <a:srgbClr val="FFFFFF"/>
      </a:lt1>
      <a:dk2>
        <a:srgbClr val="D81F37"/>
      </a:dk2>
      <a:lt2>
        <a:srgbClr val="95A1A9"/>
      </a:lt2>
      <a:accent1>
        <a:srgbClr val="D81F37"/>
      </a:accent1>
      <a:accent2>
        <a:srgbClr val="FED430"/>
      </a:accent2>
      <a:accent3>
        <a:srgbClr val="717375"/>
      </a:accent3>
      <a:accent4>
        <a:srgbClr val="107796"/>
      </a:accent4>
      <a:accent5>
        <a:srgbClr val="5F87A0"/>
      </a:accent5>
      <a:accent6>
        <a:srgbClr val="B4CB97"/>
      </a:accent6>
      <a:hlink>
        <a:srgbClr val="C7B08D"/>
      </a:hlink>
      <a:folHlink>
        <a:srgbClr val="6E4C5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OM Theme 5">
  <a:themeElements>
    <a:clrScheme name="UMB Colors">
      <a:dk1>
        <a:srgbClr val="000000"/>
      </a:dk1>
      <a:lt1>
        <a:srgbClr val="FFFFFF"/>
      </a:lt1>
      <a:dk2>
        <a:srgbClr val="D81F37"/>
      </a:dk2>
      <a:lt2>
        <a:srgbClr val="95A1A9"/>
      </a:lt2>
      <a:accent1>
        <a:srgbClr val="D81F37"/>
      </a:accent1>
      <a:accent2>
        <a:srgbClr val="FED430"/>
      </a:accent2>
      <a:accent3>
        <a:srgbClr val="717375"/>
      </a:accent3>
      <a:accent4>
        <a:srgbClr val="107796"/>
      </a:accent4>
      <a:accent5>
        <a:srgbClr val="5F87A0"/>
      </a:accent5>
      <a:accent6>
        <a:srgbClr val="B4CB97"/>
      </a:accent6>
      <a:hlink>
        <a:srgbClr val="C7B08D"/>
      </a:hlink>
      <a:folHlink>
        <a:srgbClr val="6E4C5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623da30-293d-4013-b6f2-7c24746c7e6e">
      <UserInfo>
        <DisplayName>Myers, Karen</DisplayName>
        <AccountId>16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19943244C1614C85C482DF486B3E3C" ma:contentTypeVersion="6" ma:contentTypeDescription="Create a new document." ma:contentTypeScope="" ma:versionID="82b80373d994dcac45a965f87759f942">
  <xsd:schema xmlns:xsd="http://www.w3.org/2001/XMLSchema" xmlns:xs="http://www.w3.org/2001/XMLSchema" xmlns:p="http://schemas.microsoft.com/office/2006/metadata/properties" xmlns:ns2="950d5275-5db4-4459-9041-0e07ecd24a7a" xmlns:ns3="2623da30-293d-4013-b6f2-7c24746c7e6e" targetNamespace="http://schemas.microsoft.com/office/2006/metadata/properties" ma:root="true" ma:fieldsID="91424737db9ae92357d6386ba8f17e6c" ns2:_="" ns3:_="">
    <xsd:import namespace="950d5275-5db4-4459-9041-0e07ecd24a7a"/>
    <xsd:import namespace="2623da30-293d-4013-b6f2-7c24746c7e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0d5275-5db4-4459-9041-0e07ecd24a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3da30-293d-4013-b6f2-7c24746c7e6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7D2EC6-BACA-40D6-8445-9A1486EE3BA0}">
  <ds:schemaRefs>
    <ds:schemaRef ds:uri="950d5275-5db4-4459-9041-0e07ecd24a7a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623da30-293d-4013-b6f2-7c24746c7e6e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74C78AD-1740-4FAF-9998-7214DF41CC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8419B7-56FA-4483-A5D5-7CFB6EE5514D}">
  <ds:schemaRefs>
    <ds:schemaRef ds:uri="2623da30-293d-4013-b6f2-7c24746c7e6e"/>
    <ds:schemaRef ds:uri="950d5275-5db4-4459-9041-0e07ecd24a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6034</TotalTime>
  <Words>3268</Words>
  <Application>Microsoft Office PowerPoint</Application>
  <PresentationFormat>On-screen Show (4:3)</PresentationFormat>
  <Paragraphs>451</Paragraphs>
  <Slides>47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MS PGothic</vt:lpstr>
      <vt:lpstr>__Roboto_44e537</vt:lpstr>
      <vt:lpstr>Al Bayan Plain</vt:lpstr>
      <vt:lpstr>Arial</vt:lpstr>
      <vt:lpstr>Arial Rounded MT Bold</vt:lpstr>
      <vt:lpstr>BlinkMacSystemFont</vt:lpstr>
      <vt:lpstr>Calibri</vt:lpstr>
      <vt:lpstr>Google Sans</vt:lpstr>
      <vt:lpstr>Source Sans Pro</vt:lpstr>
      <vt:lpstr>Wingdings</vt:lpstr>
      <vt:lpstr>SOM Theme 2</vt:lpstr>
      <vt:lpstr>SOM Theme 3</vt:lpstr>
      <vt:lpstr>SOM Theme 4</vt:lpstr>
      <vt:lpstr>SOM Theme 5</vt:lpstr>
      <vt:lpstr>Medications:  Past, Present and Future</vt:lpstr>
      <vt:lpstr>Disclosures </vt:lpstr>
      <vt:lpstr>Learning Objectives </vt:lpstr>
      <vt:lpstr>PowerPoint Presentation</vt:lpstr>
      <vt:lpstr>What are the goals of treatment?</vt:lpstr>
      <vt:lpstr>Pharmacologic Treatments</vt:lpstr>
      <vt:lpstr>Typical Antipsychotics </vt:lpstr>
      <vt:lpstr>Typicals or First Generation Antipsychotics</vt:lpstr>
      <vt:lpstr>Atypical Antipsychotics </vt:lpstr>
      <vt:lpstr>Atypicals or Second Generation Antipsychotics</vt:lpstr>
      <vt:lpstr>Moving Away from Dopamine Blockade- Looking for New Treatments </vt:lpstr>
      <vt:lpstr>Clozapine </vt:lpstr>
      <vt:lpstr>Exciting Times- New Antipsychotics</vt:lpstr>
      <vt:lpstr>Xanomeline + Trospium Chloride:  </vt:lpstr>
      <vt:lpstr>Other Antipsychotics in the Pipeline</vt:lpstr>
      <vt:lpstr>Factors to consider in treatment choice</vt:lpstr>
      <vt:lpstr>Factors to consider in treatment choice</vt:lpstr>
      <vt:lpstr>Efficacy</vt:lpstr>
      <vt:lpstr>PowerPoint Presentation</vt:lpstr>
      <vt:lpstr>Xanomeline + Trospium Chloride Phase 2B study: Primary Efficacy Endpoint: PANSS Total at Week 5</vt:lpstr>
      <vt:lpstr>Xanomeline + Trospium Chloride Phase 3 studies: EMERGENT 2 and 3 </vt:lpstr>
      <vt:lpstr>Factors to consider in treatment choice</vt:lpstr>
      <vt:lpstr>Antipsychotic Side Effects: Patient Burden</vt:lpstr>
      <vt:lpstr>Antipsychotic Side Effects: Person Perspective</vt:lpstr>
      <vt:lpstr>Side Effects from Blocking Dopamine</vt:lpstr>
      <vt:lpstr>Prevalence of Tremor and Parkinsonism </vt:lpstr>
      <vt:lpstr>Prolactin Elevation  </vt:lpstr>
      <vt:lpstr>Other Antipsychotic-Related Side Effects </vt:lpstr>
      <vt:lpstr>Weight Gain: Mean Difference From Placebo </vt:lpstr>
      <vt:lpstr>Clozapine</vt:lpstr>
      <vt:lpstr>Associated with Better Long-Term Health Outcomes</vt:lpstr>
      <vt:lpstr>Risks of Not Using Clozapine</vt:lpstr>
      <vt:lpstr>Xanomeline + Trospium Chloride Phase 2B Study: Adverse Effects </vt:lpstr>
      <vt:lpstr>Factors to consider in treatment choice</vt:lpstr>
      <vt:lpstr>Formulation</vt:lpstr>
      <vt:lpstr>Why might someone not take medication?  </vt:lpstr>
      <vt:lpstr>Factors to consider in treatment choice</vt:lpstr>
      <vt:lpstr>Patient Preference – “I just feel better on it.” </vt:lpstr>
      <vt:lpstr>Managing Side Effects</vt:lpstr>
      <vt:lpstr>Treat and Prevent Side Effects</vt:lpstr>
      <vt:lpstr>Address Other Psychiatric Issues</vt:lpstr>
      <vt:lpstr>Lifestyle Interventions</vt:lpstr>
      <vt:lpstr>PowerPoint Presentation</vt:lpstr>
      <vt:lpstr>Improvement in Negative Symptoms</vt:lpstr>
      <vt:lpstr>PowerPoint Presentation</vt:lpstr>
      <vt:lpstr>What is on the Horizon? </vt:lpstr>
      <vt:lpstr>Take 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Baffuto, Michelle</dc:creator>
  <cp:lastModifiedBy>Jones, Craig S</cp:lastModifiedBy>
  <cp:revision>404</cp:revision>
  <cp:lastPrinted>2024-09-25T04:08:03Z</cp:lastPrinted>
  <dcterms:created xsi:type="dcterms:W3CDTF">2019-12-17T16:40:03Z</dcterms:created>
  <dcterms:modified xsi:type="dcterms:W3CDTF">2024-09-27T02:39:30Z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0x010100B619943244C1614C85C482DF486B3E3C</vt:lpwstr>
  </property>
  <property fmtid="{D5CDD505-2E9C-101B-9397-08002B2CF9AE}" pid="3" name="MSIP_Label_8ca390d5-a4f3-448c-8368-24080179bc53_Enabled">
    <vt:lpwstr>true</vt:lpwstr>
  </property>
  <property fmtid="{D5CDD505-2E9C-101B-9397-08002B2CF9AE}" pid="4" name="MSIP_Label_8ca390d5-a4f3-448c-8368-24080179bc53_SetDate">
    <vt:lpwstr>2024-09-27T02:39:30Z</vt:lpwstr>
  </property>
  <property fmtid="{D5CDD505-2E9C-101B-9397-08002B2CF9AE}" pid="5" name="MSIP_Label_8ca390d5-a4f3-448c-8368-24080179bc53_Method">
    <vt:lpwstr>Standard</vt:lpwstr>
  </property>
  <property fmtid="{D5CDD505-2E9C-101B-9397-08002B2CF9AE}" pid="6" name="MSIP_Label_8ca390d5-a4f3-448c-8368-24080179bc53_Name">
    <vt:lpwstr>Low Risk</vt:lpwstr>
  </property>
  <property fmtid="{D5CDD505-2E9C-101B-9397-08002B2CF9AE}" pid="7" name="MSIP_Label_8ca390d5-a4f3-448c-8368-24080179bc53_SiteId">
    <vt:lpwstr>5b703aa0-061f-4ed9-beca-765a39ee1304</vt:lpwstr>
  </property>
  <property fmtid="{D5CDD505-2E9C-101B-9397-08002B2CF9AE}" pid="8" name="MSIP_Label_8ca390d5-a4f3-448c-8368-24080179bc53_ActionId">
    <vt:lpwstr>6a619e88-1904-40cb-bd47-b68438d772d8</vt:lpwstr>
  </property>
  <property fmtid="{D5CDD505-2E9C-101B-9397-08002B2CF9AE}" pid="9" name="MSIP_Label_8ca390d5-a4f3-448c-8368-24080179bc53_ContentBits">
    <vt:lpwstr>0</vt:lpwstr>
  </property>
</Properties>
</file>