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1" r:id="rId2"/>
    <p:sldMasterId id="2147483733" r:id="rId3"/>
    <p:sldMasterId id="2147483741" r:id="rId4"/>
    <p:sldMasterId id="2147483753" r:id="rId5"/>
  </p:sldMasterIdLst>
  <p:notesMasterIdLst>
    <p:notesMasterId r:id="rId56"/>
  </p:notesMasterIdLst>
  <p:handoutMasterIdLst>
    <p:handoutMasterId r:id="rId57"/>
  </p:handoutMasterIdLst>
  <p:sldIdLst>
    <p:sldId id="646" r:id="rId6"/>
    <p:sldId id="757" r:id="rId7"/>
    <p:sldId id="690" r:id="rId8"/>
    <p:sldId id="758" r:id="rId9"/>
    <p:sldId id="674" r:id="rId10"/>
    <p:sldId id="772" r:id="rId11"/>
    <p:sldId id="773" r:id="rId12"/>
    <p:sldId id="676" r:id="rId13"/>
    <p:sldId id="774" r:id="rId14"/>
    <p:sldId id="677" r:id="rId15"/>
    <p:sldId id="516" r:id="rId16"/>
    <p:sldId id="579" r:id="rId17"/>
    <p:sldId id="580" r:id="rId18"/>
    <p:sldId id="581" r:id="rId19"/>
    <p:sldId id="607" r:id="rId20"/>
    <p:sldId id="606" r:id="rId21"/>
    <p:sldId id="608" r:id="rId22"/>
    <p:sldId id="775" r:id="rId23"/>
    <p:sldId id="759" r:id="rId24"/>
    <p:sldId id="334" r:id="rId25"/>
    <p:sldId id="612" r:id="rId26"/>
    <p:sldId id="613" r:id="rId27"/>
    <p:sldId id="777" r:id="rId28"/>
    <p:sldId id="776" r:id="rId29"/>
    <p:sldId id="258" r:id="rId30"/>
    <p:sldId id="614" r:id="rId31"/>
    <p:sldId id="639" r:id="rId32"/>
    <p:sldId id="640" r:id="rId33"/>
    <p:sldId id="778" r:id="rId34"/>
    <p:sldId id="679" r:id="rId35"/>
    <p:sldId id="779" r:id="rId36"/>
    <p:sldId id="780" r:id="rId37"/>
    <p:sldId id="443" r:id="rId38"/>
    <p:sldId id="760" r:id="rId39"/>
    <p:sldId id="692" r:id="rId40"/>
    <p:sldId id="693" r:id="rId41"/>
    <p:sldId id="694" r:id="rId42"/>
    <p:sldId id="479" r:id="rId43"/>
    <p:sldId id="697" r:id="rId44"/>
    <p:sldId id="2276" r:id="rId45"/>
    <p:sldId id="2306" r:id="rId46"/>
    <p:sldId id="2952" r:id="rId47"/>
    <p:sldId id="682" r:id="rId48"/>
    <p:sldId id="649" r:id="rId49"/>
    <p:sldId id="655" r:id="rId50"/>
    <p:sldId id="656" r:id="rId51"/>
    <p:sldId id="517" r:id="rId52"/>
    <p:sldId id="683" r:id="rId53"/>
    <p:sldId id="2953" r:id="rId54"/>
    <p:sldId id="756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28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41E0CDB-8F7E-CF47-9355-4177AF321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6E8B21-50FA-0C4E-8514-BC71EC336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8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654772-173A-B83C-99C8-B0B7DFA94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6CDB-9022-FA4C-9710-A8060EB4274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81DE4625-CEB1-A04A-3A62-0FDADFF80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84213"/>
            <a:ext cx="4559300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2F549321-609B-1DAB-603E-E3BE3D015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B378B-2B6B-C84E-8C94-7E872C20DBB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Each of these principles is backed by a body of research (Bond, 1998). 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  <a:p>
            <a:pPr eaLnBrk="1" hangingPunct="1">
              <a:defRPr/>
            </a:pPr>
            <a:r>
              <a:rPr lang="en-US">
                <a:cs typeface="+mn-cs"/>
              </a:rPr>
              <a:t>Detailed case examples of these principles are given in </a:t>
            </a:r>
            <a:r>
              <a:rPr lang="en-US" i="1">
                <a:cs typeface="+mn-cs"/>
              </a:rPr>
              <a:t>A Working Life</a:t>
            </a:r>
            <a:r>
              <a:rPr lang="en-US">
                <a:cs typeface="+mn-cs"/>
              </a:rPr>
              <a:t> (Becker &amp; Drake, 1993) and in the EBP Supported Employment Workbook.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B378B-2B6B-C84E-8C94-7E872C20DBB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Each of these principles is backed by a body of research (Bond, 1998). 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  <a:p>
            <a:pPr eaLnBrk="1" hangingPunct="1">
              <a:defRPr/>
            </a:pPr>
            <a:r>
              <a:rPr lang="en-US">
                <a:cs typeface="+mn-cs"/>
              </a:rPr>
              <a:t>Detailed case examples of these principles are given in </a:t>
            </a:r>
            <a:r>
              <a:rPr lang="en-US" i="1">
                <a:cs typeface="+mn-cs"/>
              </a:rPr>
              <a:t>A Working Life</a:t>
            </a:r>
            <a:r>
              <a:rPr lang="en-US">
                <a:cs typeface="+mn-cs"/>
              </a:rPr>
              <a:t> (Becker &amp; Drake, 1993) and in the EBP Supported Employment Workbook.</a:t>
            </a:r>
          </a:p>
        </p:txBody>
      </p:sp>
    </p:spTree>
    <p:extLst>
      <p:ext uri="{BB962C8B-B14F-4D97-AF65-F5344CB8AC3E}">
        <p14:creationId xmlns:p14="http://schemas.microsoft.com/office/powerpoint/2010/main" val="93319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5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21440-7FD8-FD40-9CEC-6860ED0E2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8B47D2-F0E1-B645-C638-A419E7119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B4756-F8A3-2A47-B62D-D7F7B02B16A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64D37293-A035-C7C5-A994-4A64CA865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74" tIns="45637" rIns="91274" bIns="45637"/>
          <a:lstStyle/>
          <a:p>
            <a:r>
              <a:rPr lang="en-US" altLang="en-US"/>
              <a:t>NOTE;  THE INTRODUCTORY VIDEOTAPE WAS SHOWN JUST PRIOR TO THIS SLIDE.  </a:t>
            </a:r>
          </a:p>
          <a:p>
            <a:r>
              <a:rPr lang="en-US" altLang="en-US"/>
              <a:t>As you could see in the introductory video, the concept of recovery is critical to this intervention.   There are many definitions of recovery, including the one on this slide.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836B9A27-0A15-DA4F-BB3C-90E563352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A7DB5642-D4E4-3447-9666-FEEC00495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52167F84-D2D1-6B4C-BCB4-CA998B529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7F0B5-FDAC-9645-B95C-89149F83036F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72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FD8F3E45-5BFD-3344-BF36-AA2BE3CB8EB9}" type="slidenum">
              <a:rPr lang="en-US" sz="1000" smtClean="0"/>
              <a:pPr>
                <a:defRPr/>
              </a:pPr>
              <a:t>39</a:t>
            </a:fld>
            <a:endParaRPr lang="en-US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23AA624-5234-7B4C-88AB-3511F164C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01EE1FDD-4875-1A4E-A85E-208516190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08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56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561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1A03B17-6E0B-CD40-AA8F-3450819E7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3289-EFA5-934F-844A-9857E11E7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1EEEC-D199-9144-BB74-BBD8064B7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7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9F55-CFEF-E24F-9DF7-D5CE2E156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A4D8E-5BCB-B14B-8A72-18E511758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4786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9583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FF11E-0BCD-DE48-AB34-BE7D10B6DA0A}" type="datetimeFigureOut">
              <a:rPr lang="en-US" smtClean="0">
                <a:solidFill>
                  <a:srgbClr val="EFEDE3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EFEDE3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FEDE3"/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75904-C80E-6C4A-A8B7-EC9301A0C825}" type="slidenum">
              <a:rPr lang="en-US" smtClean="0">
                <a:solidFill>
                  <a:srgbClr val="EFEDE3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EFEDE3"/>
              </a:solidFill>
              <a:latin typeface="Franklin Gothic Book"/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9595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6211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4373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6089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DBC6-24B5-D849-B76E-BC3D4B78B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678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9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257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73830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191B0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59173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43000" y="1122363"/>
            <a:ext cx="6858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C199-4E36-BE45-B7F8-B023A9958C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09" y="6227398"/>
            <a:ext cx="1660783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914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50"/>
            <a:ext cx="1143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01000" y="1122364"/>
            <a:ext cx="1143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48932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06-DA65-654C-A674-D79804A9A22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81861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C35-CF17-CC42-A49F-F97F90BE41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9/25/2024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49320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F0C-DE15-4D4C-97B7-DF27638DB27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18794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EC05-CCD5-2141-A69D-C3D0F4E34D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4221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CAACE-A512-B541-955F-9C4DD5E9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03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D1D-1323-AC44-93A5-A2109A8F7F3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74049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066-F9FA-B242-9381-9597B4D42B5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25824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3AE8-2FB5-830D-1BC0-3EE752E72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06F15-BF52-442D-B87E-BF8CDBAE6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5FE8-08B9-8612-380A-145B2981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0B3D-DB40-2633-C38E-18A0BAEE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B3756-D6D6-AAE4-18F8-D16133EA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43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C089-12B0-EECE-DF3B-84E1433A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05FE-318E-FA6A-AC5F-8A500C57E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2842-DA1E-1768-C9E9-A193DDFD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319C4-53DE-E0CF-099D-A6940773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A2F5-A67B-8413-09A7-41DB40A3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1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A9F0-76AD-08D2-15F3-BC9FB946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8DB73-EB77-2D34-7C79-20FA1EBBF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1CC2D-94CB-8ED1-F742-44FD3943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4BCC0-7156-E2C3-D6F8-3D8F9C17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6BA6E-6C75-1D6F-77C0-967E1009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4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ED3B-C0C8-9088-F114-32793B71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CC81-71FE-FD9C-179B-EF7F0B10F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EEBDF-902D-A8CC-91D2-5554E40E1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96942-EC59-05C2-52FF-67278EBC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A19AD-1171-D77C-AEB6-0FD74B6B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EC7EE-DBF5-4ACE-BEAC-29814595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5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1883-86D9-CAA1-2B08-71AFB9C4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98FDF-E6E8-5B44-5325-DBC0398E4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C263-35B5-FC3A-A0A9-1629DB52E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ED819-705C-6EAB-7D6B-0430D8B75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E4341-1C48-6BD4-A1BA-FC9CDCB99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F5605C-01A8-D209-1A09-B552F5F9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07A6A-BC7B-9917-BACA-DBB2654D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2DB53-2CF5-6BCF-10D2-1396DCB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4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4C4C-519A-436D-1B18-A5F69573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9DC3D-E213-8732-E600-4F786D90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ADA8A-E2A9-B0A2-DF21-EDB02514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0189B-8DB1-EE57-D2C1-C279D0A3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9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9A7F7-5765-A3E5-BD3A-BBCF9C83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3DB5A-27CB-ED53-9768-A92952BB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DBF1C-DD8F-6052-7818-8A2E9B5A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18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AA42-957D-9651-C0D5-376FC4BB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6380-A922-F03A-313C-3755F0B44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91CDF-19C5-C501-33B1-D4F6FB3A0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D2EB4-EE08-7FB6-76D8-8B0856AE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FADA-D6C1-C70E-9D17-752F0D61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8F816-9088-75E9-8079-CA67F8A1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F0009-611C-1B4F-B62D-1631FF7FE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3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C9A8-13D0-033C-4D66-24E45E91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D77A3-46C6-499C-209C-DC753C785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06403-FE97-1655-2852-3892D9C90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B44E8-22E9-36A4-2E61-880DDC97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EAB44-DD60-C8C5-11B4-EB2DB559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6862B-D45E-116F-40DA-2597168B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1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88C4-5035-9476-8608-1DC6872F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DE1AD-831D-A886-274B-6990C79FB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EFC34-BAFC-EB12-F90B-4E3B5B64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BDDAD-B354-C1A9-590D-5DF1214D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C0CA4-3667-82BF-9573-BADEE64A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7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0FB3-FAE6-B5D2-E5BC-495F55458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8D5D0-C510-1B00-4181-0C563875C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C9E2-9FC5-0388-A686-571EF4CE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633ED-E5CF-F2E1-CDE8-CC5B6BCB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85726-EACA-3033-77B1-3D73299C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5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9A2734-D820-C14E-BF1B-04DFD00C7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A1E741-E363-A442-929D-5DDB030E9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7E459E-9AEC-3A46-94E9-3890C4385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9CDA-C55C-3F48-8178-DA36C1266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421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50A074-1430-3346-BE65-2659524FD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70251E-91C9-2A43-90ED-009A62283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CBCB14-1526-E643-8BB8-9845D550E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8373-4721-A943-B197-E65DB201A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86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EDC50D-F44D-6A42-B532-9AF4FAE50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011F3-9D2B-E04F-9A97-75435AA86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10E57-4BCB-BF41-AFC6-4276E00EA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4742-0C7F-8E47-8F93-3BD7332C1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97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E8C6A-4820-ED44-879F-DE605369C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95FAF-DDD6-5B42-98E2-5E712B28C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1E1AFE-DD1A-F44F-9D2E-682AA900D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67A7-5A74-E242-812C-128153E3F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516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19DEE7-C110-7349-AC40-7803E9D98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7A9E0A-ECB7-C44E-8EE9-9ABF549F9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B73658-F066-7B4E-97DF-65E13BF4C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E8AF-3378-A84D-99FE-9E235ED88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602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303962-B6E1-9240-AA1C-52D916728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520EEE-59FC-1646-8FEC-3B24ACB0D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04A55B-7BE8-3B45-B7BB-350C7AF43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23E0-BA9E-E84C-A2CD-93EAD481A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42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159F68-F549-0E45-B834-DB9499631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0719C1-3CF4-9249-8E28-620EB5037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3E1F6B-D802-F748-9725-90DF781D7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9124-920D-DF43-89F6-0D09A8FDB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37DD-3D41-6B40-A884-97200E305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8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EFD18-DC9F-9349-9C41-666A73E61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8CC5B-BC99-6A43-A0B4-B311BE903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9FBD4-54D6-9644-9CB1-03B1C518E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EF78D-E095-1D46-ABE5-B2F63D0E7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756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3953A-60BA-EE4C-AE51-3CE71555E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62B91-D2C5-B448-9F15-F80F81688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8C498-A812-6D4C-997E-FC512765F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D9A4-E845-8F4D-AD18-DF399B4A4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595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3890A-D228-2541-9FA2-ED89C44DB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6FFD23-C1DE-6F42-8BEA-6ABBB874A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AE2450-30CB-D34E-9CA2-B2640F067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5EF0-1F18-F348-9B00-CE750DD5E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46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335E5E-C8D4-0643-BBD7-FC074306B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EEFE4D-9CAE-5745-9D93-0842EE1A6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8D50C2-E58E-4A41-AA5D-6DFF07889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A19A1-9668-744F-BC8E-668917E41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84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48181-DAB1-0546-A346-840B83133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20B7B-B657-4644-8688-CD2E3EF31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FF7A4D-DA73-2949-AE9C-CF2B22D6E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CE1D-A97E-2343-9D67-92767E493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694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CA3BFE-CD38-DE41-9DA4-FF93B8EB7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53A2A8-4C01-1E4F-B3FD-E9CC462DE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56DE95-8C25-D54C-884E-1A336F9E3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FE29-3795-C74D-AE96-A7D040237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64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1514A-0551-2449-A64F-986AADB3D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4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E055-BBBC-F64E-9F42-F9B8B70D1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5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6BD9-5902-054F-8F7E-7179F7AA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0D61-D192-144F-AF6F-A3D5D43D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0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458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58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458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58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458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57DE6459-7CC3-9E46-A730-5D1A7E06C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DEFF11E-0BCD-DE48-AB34-BE7D10B6DA0A}" type="datetimeFigureOut">
              <a:rPr lang="en-US" smtClean="0">
                <a:solidFill>
                  <a:srgbClr val="191B0E"/>
                </a:solidFill>
                <a:latin typeface="Franklin Gothic Book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9/25/2024</a:t>
            </a:fld>
            <a:endParaRPr lang="en-US">
              <a:solidFill>
                <a:srgbClr val="191B0E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91B0E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7175904-C80E-6C4A-A8B7-EC9301A0C825}" type="slidenum">
              <a:rPr lang="en-US" smtClean="0">
                <a:solidFill>
                  <a:srgbClr val="191B0E"/>
                </a:solidFill>
                <a:latin typeface="Franklin Gothic Book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191B0E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869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9EFCA47-F40E-EB42-8B45-705D0E4C42F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9/25/2024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09" y="6227398"/>
            <a:ext cx="1660783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12717-72B2-733E-5C90-714BE2C6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C747C-99AA-1DF9-E0C4-5C986DD5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BFD8B-4BB3-2DE9-BC59-5974D1B0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33ABE3-F4FB-3749-B68B-56658306F4B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D3CA-4F96-89E2-3422-06C1CDBC0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64E86-A2C7-649C-CE71-6B0D1BEA5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59EE3D-C3BE-A948-9C64-AC564C9B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19E2BF-A688-BA4F-A97B-D523003BF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571A21-83B8-BD4B-BC4B-A02FE9D4D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9DE96F-15AF-1043-B988-1F0516221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2F15A8-D4E2-3A4C-824F-8476C61FBA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C3CE11-ECFD-C84C-8FE1-35A2D01937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1EA905D-95EA-3D4C-A577-7BE88BE9F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281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:(347)%20982-438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jmueser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400" dirty="0">
                <a:cs typeface="+mj-cs"/>
              </a:rPr>
              <a:t>Psychosocial Treatments for Schizophrenia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743200"/>
            <a:ext cx="44704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cs typeface="+mn-cs"/>
              </a:rPr>
              <a:t>Kim T. </a:t>
            </a:r>
            <a:r>
              <a:rPr lang="en-US" sz="3200" b="1" dirty="0" err="1">
                <a:cs typeface="+mn-cs"/>
              </a:rPr>
              <a:t>Mueser</a:t>
            </a:r>
            <a:endParaRPr lang="en-US" sz="3200" b="1" dirty="0">
              <a:cs typeface="+mn-cs"/>
            </a:endParaRPr>
          </a:p>
          <a:p>
            <a:pPr eaLnBrk="1" hangingPunct="1">
              <a:defRPr/>
            </a:pPr>
            <a:r>
              <a:rPr lang="en-US" sz="3200" b="1" dirty="0">
                <a:cs typeface="+mn-cs"/>
              </a:rPr>
              <a:t>Center for Psychiatric Rehabilitation</a:t>
            </a:r>
          </a:p>
          <a:p>
            <a:pPr eaLnBrk="1" hangingPunct="1">
              <a:defRPr/>
            </a:pPr>
            <a:endParaRPr lang="en-US" sz="3200" b="1" dirty="0">
              <a:cs typeface="+mn-cs"/>
            </a:endParaRPr>
          </a:p>
          <a:p>
            <a:pPr eaLnBrk="1" hangingPunct="1">
              <a:defRPr/>
            </a:pPr>
            <a:r>
              <a:rPr lang="en-US" sz="3200" b="1" dirty="0">
                <a:cs typeface="+mn-cs"/>
              </a:rPr>
              <a:t>Boston University</a:t>
            </a:r>
          </a:p>
          <a:p>
            <a:pPr eaLnBrk="1" hangingPunct="1">
              <a:defRPr/>
            </a:pPr>
            <a:endParaRPr lang="en-US" sz="3200" b="1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001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Effects of Family Psychoeducation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Numerous studies (over 100) of family psychoeducation conducted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Short-term programs increase family knowledge of mental illness and reduce caregiver stress and burden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Longer-term family programs also reduce relapses and rehospitalizations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Family involvement improves the course of co-occurring psychiatric and substance use disorders</a:t>
            </a:r>
          </a:p>
        </p:txBody>
      </p:sp>
    </p:spTree>
    <p:extLst>
      <p:ext uri="{BB962C8B-B14F-4D97-AF65-F5344CB8AC3E}">
        <p14:creationId xmlns:p14="http://schemas.microsoft.com/office/powerpoint/2010/main" val="414277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186" name="Object 2">
            <a:extLst>
              <a:ext uri="{FF2B5EF4-FFF2-40B4-BE49-F238E27FC236}">
                <a16:creationId xmlns:a16="http://schemas.microsoft.com/office/drawing/2014/main" id="{E0430B8B-6477-66DE-51CD-DD25C43ED4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52400"/>
          <a:ext cx="4535488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241550" imgH="3200400" progId="MSPhotoEd.3">
                  <p:embed/>
                </p:oleObj>
              </mc:Choice>
              <mc:Fallback>
                <p:oleObj name="Photo Editor Photo" r:id="rId3" imgW="2241550" imgH="3200400" progId="MSPhotoEd.3">
                  <p:embed/>
                  <p:pic>
                    <p:nvPicPr>
                      <p:cNvPr id="477186" name="Object 2">
                        <a:extLst>
                          <a:ext uri="{FF2B5EF4-FFF2-40B4-BE49-F238E27FC236}">
                            <a16:creationId xmlns:a16="http://schemas.microsoft.com/office/drawing/2014/main" id="{E0430B8B-6477-66DE-51CD-DD25C43ED4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"/>
                        <a:ext cx="4535488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Rationale for Assertive Community Treatment (ACT)</a:t>
            </a:r>
            <a:endParaRPr lang="en-US" dirty="0">
              <a:cs typeface="+mj-cs"/>
            </a:endParaRP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267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Many people with schizophrenia/SMI don’t access services at local mental health centers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Psychiatric crises due to lack of treatment result in frequent </a:t>
            </a:r>
            <a:r>
              <a:rPr lang="en-US" altLang="ja-JP" b="1" dirty="0">
                <a:latin typeface="Arial"/>
                <a:cs typeface="+mn-cs"/>
              </a:rPr>
              <a:t>relapses and rehospitalizations</a:t>
            </a:r>
            <a:endParaRPr lang="en-US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Core rationale for ACT: if clients don</a:t>
            </a:r>
            <a:r>
              <a:rPr lang="en-US" b="1" dirty="0">
                <a:latin typeface="Arial"/>
                <a:cs typeface="+mn-cs"/>
              </a:rPr>
              <a:t>’</a:t>
            </a:r>
            <a:r>
              <a:rPr lang="en-US" b="1" dirty="0">
                <a:cs typeface="+mn-cs"/>
              </a:rPr>
              <a:t>t come to clinic for services, bring the services to them in the community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ACT also used to facilitate transition from long-term hospitals to community and reduce homelessness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914400" y="7620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ACT Program Components</a:t>
            </a:r>
            <a:endParaRPr lang="en-US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685800" y="22860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Developed by Stein and Test in 1970s-1980s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Reserved for clients with numerous or extended hospitalizations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Low case manager: client ratio (1:10); e.g., team of 10 ACT members for 100 clients, vs. 1:30 or higher in usual services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Most services provided by ACT team (not brokered) in clients’ natural settings (home, park)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Services often involve practical supports (e.g., paying bills, providing medication, shopping)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Shared caseloads among clinicians who serve “generalist” roles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24-hour coverage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Time unlimited services (although clients do graduate)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/>
            </a:pPr>
            <a:r>
              <a:rPr lang="en-US" sz="2000" b="1" dirty="0">
                <a:cs typeface="+mn-cs"/>
              </a:rPr>
              <a:t>Similar to intensive case management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Effects of ACT</a:t>
            </a:r>
            <a:endParaRPr lang="en-US" sz="2400" dirty="0">
              <a:latin typeface="Chicago" charset="0"/>
              <a:cs typeface="+mj-cs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305800" cy="449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3200" b="1" dirty="0">
                <a:cs typeface="+mn-cs"/>
              </a:rPr>
              <a:t>Note: ACT is not a rehabilitation method, but a rather a different way of organizing mental health services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b="1" dirty="0">
                <a:cs typeface="+mn-cs"/>
              </a:rPr>
              <a:t>Over 30 controlled studies conducted, most in the U.S.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b="1" dirty="0">
                <a:cs typeface="+mn-cs"/>
              </a:rPr>
              <a:t>Primary effects of ACT are reducing hospitalizations and improving stability of housing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b="1" dirty="0">
                <a:cs typeface="+mn-cs"/>
              </a:rPr>
              <a:t>Few other effects on psychosocial functioning </a:t>
            </a:r>
            <a:r>
              <a:rPr lang="en-US" sz="3200" b="1" i="1" dirty="0">
                <a:cs typeface="+mn-cs"/>
              </a:rPr>
              <a:t>unless</a:t>
            </a:r>
            <a:r>
              <a:rPr lang="en-US" sz="3200" b="1" dirty="0">
                <a:cs typeface="+mn-cs"/>
              </a:rPr>
              <a:t> ACT team incorporates specific other EBPs (e.g., supported employment)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200" b="1" dirty="0"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849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382000" cy="167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Rationale for Supported Employment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2" y="2362200"/>
            <a:ext cx="7888287" cy="426720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Most people with SMI want to work: 55-70%</a:t>
            </a:r>
          </a:p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Competitive employment rates low: 10-25%</a:t>
            </a:r>
          </a:p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Benefits of work: 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better financial standing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improved sense of self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increased social contacts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facilitates coping with symptoms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personally meaningful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Reduces risk of rehospitalization</a:t>
            </a:r>
            <a:endParaRPr lang="en-US" sz="20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Traditional “train-place” and sheltered vocational rehabilitation programs don’t work—“place-train” approaches like supported employment more effective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69200" cy="18288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Individual Place and Support (IPS) Supported Employment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382000" cy="45720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Developed and validated in 1990s by Becker and Drake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Eligibility for IPS based only on client’s desire to work (no rule-out criteria)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Vocational services integrated with psychiatric treatment at level of treatment team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Competitive employment is the goal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Client preferences important regarding both type of work desired and disclosure of psychiatric disability</a:t>
            </a:r>
            <a:endParaRPr lang="en-US" sz="2400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Rapid job search begins within a month of client enrollment in program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69200" cy="18288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IPS Principles, cont’d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382000" cy="45720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Each client assigned an employment specialist who provides all aspects of IPS, including: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cs typeface="+mn-cs"/>
              </a:rPr>
              <a:t>Active job development with and for client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cs typeface="+mn-cs"/>
              </a:rPr>
              <a:t>Follow-along supports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Benefits counseling to educate clients about impact of working on their disability benefits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Time unlimited services (although clients do graduate)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IPS usually organized into teams of at least 2 full-time employment specialists and a supervisor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cs typeface="+mn-cs"/>
              </a:rPr>
              <a:t>Frequently provided at community mental health centers (with easy access to treatment teams)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cs typeface="+mn-cs"/>
              </a:rPr>
              <a:t>Sometimes provided by stand-alone vocational rehabilitation agencies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6820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143750" cy="1905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ea typeface="ＭＳ Ｐゴシック" charset="0"/>
                <a:cs typeface="Arial"/>
              </a:rPr>
              <a:t>Work Rates in 25 RCTs of IPS Supported Employment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34" y="1274807"/>
            <a:ext cx="7659317" cy="55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7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44624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193800"/>
            <a:ext cx="7200900" cy="548691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All my clothes were made by my son, J. </a:t>
            </a:r>
            <a:r>
              <a:rPr lang="en-US" sz="2400" dirty="0" err="1"/>
              <a:t>Mueser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Bespoke Hand Tailored Suits and Shirts, with stores in New York City:</a:t>
            </a:r>
            <a:br>
              <a:rPr lang="en-US" sz="4000" dirty="0"/>
            </a:br>
            <a:endParaRPr lang="en-US" sz="4000" dirty="0"/>
          </a:p>
          <a:p>
            <a:pPr marL="0" indent="0">
              <a:buNone/>
            </a:pPr>
            <a:endParaRPr lang="en-US" sz="7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2853665"/>
            <a:ext cx="4165983" cy="3704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2590800"/>
            <a:ext cx="25908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J. </a:t>
            </a:r>
            <a:r>
              <a:rPr lang="en-US" sz="2800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Mueser</a:t>
            </a:r>
            <a:endParaRPr lang="en-US" sz="28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19 Christopher St.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New York, NY 10014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Franklin Gothic Book"/>
                <a:ea typeface="+mn-ea"/>
                <a:cs typeface="+mn-cs"/>
                <a:hlinkClick r:id="rId3" action="ppaction://hlinkfile"/>
              </a:rPr>
              <a:t>(347) 982-4382</a:t>
            </a:r>
            <a:endParaRPr lang="en-US" sz="28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Franklin Gothic Book"/>
                <a:ea typeface="+mn-ea"/>
                <a:cs typeface="+mn-cs"/>
                <a:hlinkClick r:id="rId4"/>
              </a:rPr>
              <a:t>http://jmueser.com</a:t>
            </a:r>
            <a:endParaRPr lang="en-US" sz="28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63514" y="860229"/>
            <a:ext cx="690562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209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Overall Findings for 25 RCTs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Every study showed a significant advantage for IPS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Mean competitive employment rate: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56% for IPS</a:t>
            </a:r>
          </a:p>
          <a:p>
            <a:pPr lvl="2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23% for controls</a:t>
            </a:r>
          </a:p>
        </p:txBody>
      </p:sp>
    </p:spTree>
    <p:extLst>
      <p:ext uri="{BB962C8B-B14F-4D97-AF65-F5344CB8AC3E}">
        <p14:creationId xmlns:p14="http://schemas.microsoft.com/office/powerpoint/2010/main" val="181744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Rationale for Social Skills Training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Poor premorbid social functioning and following onset of schizophrenia common in many clients, and related to:</a:t>
            </a:r>
          </a:p>
          <a:p>
            <a:pPr lvl="1" eaLnBrk="1" hangingPunct="1">
              <a:defRPr/>
            </a:pPr>
            <a:r>
              <a:rPr lang="en-US" b="1" dirty="0">
                <a:cs typeface="+mn-cs"/>
              </a:rPr>
              <a:t>Negative symptoms</a:t>
            </a:r>
          </a:p>
          <a:p>
            <a:pPr lvl="1" eaLnBrk="1" hangingPunct="1">
              <a:defRPr/>
            </a:pPr>
            <a:r>
              <a:rPr lang="en-US" b="1" dirty="0">
                <a:cs typeface="+mn-cs"/>
              </a:rPr>
              <a:t>Cognitive difficulties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Having close and rewarding relationships are common recovery goal for clients, can reduce loneliness, and is important contributor to good quality of life (for everyone!)</a:t>
            </a:r>
            <a:endParaRPr lang="en-US" sz="3200" b="1" dirty="0"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Good social functioning (involved family, friends, intimate relationships, established leisure activities) improves course of illness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Social Skills Training (SST)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Long history: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Developed in the 1960s as “assertiveness training”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Applied to broader range of social skills for people with SMI in 1970s (by Liberman, </a:t>
            </a:r>
            <a:r>
              <a:rPr lang="en-US" b="1" dirty="0" err="1">
                <a:cs typeface="+mn-cs"/>
              </a:rPr>
              <a:t>Bellack</a:t>
            </a:r>
            <a:r>
              <a:rPr lang="en-US" b="1" dirty="0">
                <a:cs typeface="+mn-cs"/>
              </a:rPr>
              <a:t>, &amp; others)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Renamed “SST” and evaluated 1980s to present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Focuses on developing effective interpersonal skills through systematic application of learning principles and use of role plays, including: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Modeling (demonstration) of skill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Behavioral rehearsal (repeated practice) of skill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Shaping (positive and corrective feedback following each role play)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Generalization (home and in vivo practice of skill)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Skills broken down into smaller steps to facilitate gradual acquisition (shaping) of complex skills (example, next slide)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en-US" b="1" dirty="0">
              <a:cs typeface="+mn-cs"/>
            </a:endParaRPr>
          </a:p>
          <a:p>
            <a:pPr lvl="1" eaLnBrk="1" hangingPunct="1">
              <a:lnSpc>
                <a:spcPct val="120000"/>
              </a:lnSpc>
              <a:defRPr/>
            </a:pPr>
            <a:endParaRPr lang="en-US" b="1" dirty="0"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Steps of Expressing Negative Feelings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Look at the person; speak calmly and clearly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Say exactly what they did that upset you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Tell them how it made you feel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Suggest how person might prevent this from happening in the future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en-US" b="1" dirty="0">
              <a:cs typeface="+mn-cs"/>
            </a:endParaRPr>
          </a:p>
          <a:p>
            <a:pPr lvl="1" eaLnBrk="1" hangingPunct="1">
              <a:lnSpc>
                <a:spcPct val="120000"/>
              </a:lnSpc>
              <a:defRPr/>
            </a:pP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6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SST, cont’d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382000" cy="4572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Usually taught in groups of 6-8 clients based on pre-planned curricula of skills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Can be provided in any treatment setting (e.g., acute inpatient, long-stay hospital, local mental health centers, residential programs, ACT teams)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Groups last from 2 weeks to a year (or more), depending on setting and specific goals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Specific skills taught based on goals of participants and organized into SST “menu"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Skills drawn from curricula covering broad range of social situations (e.g., conversations, assertiveness, friendship &amp; dating, conflict resolution, work/school, substance use, healthcare, technology-based)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Groups are lively, positive, and fun with premium place on practicing (rather than talking about) skills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New resource available (next slide)</a:t>
            </a:r>
          </a:p>
        </p:txBody>
      </p:sp>
    </p:spTree>
    <p:extLst>
      <p:ext uri="{BB962C8B-B14F-4D97-AF65-F5344CB8AC3E}">
        <p14:creationId xmlns:p14="http://schemas.microsoft.com/office/powerpoint/2010/main" val="239857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ok cover of social skills training for schizophrenia&#10;&#10;Description automatically generated">
            <a:extLst>
              <a:ext uri="{FF2B5EF4-FFF2-40B4-BE49-F238E27FC236}">
                <a16:creationId xmlns:a16="http://schemas.microsoft.com/office/drawing/2014/main" id="{6DB822B2-7851-28BB-0F6C-B9C7C2FE3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41" y="989951"/>
            <a:ext cx="3781232" cy="483157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C10458-DA2F-74C4-91B1-354F97231E57}"/>
              </a:ext>
            </a:extLst>
          </p:cNvPr>
          <p:cNvSpPr txBox="1">
            <a:spLocks/>
          </p:cNvSpPr>
          <p:nvPr/>
        </p:nvSpPr>
        <p:spPr>
          <a:xfrm>
            <a:off x="4361125" y="1509496"/>
            <a:ext cx="4418135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u="sng" dirty="0">
                <a:solidFill>
                  <a:srgbClr val="111111"/>
                </a:solidFill>
                <a:latin typeface="verdana" panose="020B0604030504040204" pitchFamily="34" charset="0"/>
              </a:rPr>
              <a:t>Recently published</a:t>
            </a:r>
            <a:r>
              <a:rPr lang="en-US" sz="2100" dirty="0">
                <a:solidFill>
                  <a:srgbClr val="111111"/>
                </a:solidFill>
                <a:latin typeface="verdana" panose="020B0604030504040204" pitchFamily="34" charset="0"/>
              </a:rPr>
              <a:t>: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i="1" dirty="0">
                <a:solidFill>
                  <a:srgbClr val="111111"/>
                </a:solidFill>
                <a:latin typeface="verdana" panose="020B0604030504040204" pitchFamily="34" charset="0"/>
              </a:rPr>
              <a:t>Social Skills Training for Schizophrenia: A Step-By-Step Guide, 3</a:t>
            </a:r>
            <a:r>
              <a:rPr lang="en-US" sz="2100" i="1" baseline="30000" dirty="0">
                <a:solidFill>
                  <a:srgbClr val="111111"/>
                </a:solidFill>
                <a:latin typeface="verdana" panose="020B0604030504040204" pitchFamily="34" charset="0"/>
              </a:rPr>
              <a:t>rd</a:t>
            </a:r>
            <a:r>
              <a:rPr lang="en-US" sz="2100" i="1" dirty="0">
                <a:solidFill>
                  <a:srgbClr val="111111"/>
                </a:solidFill>
                <a:latin typeface="verdana" panose="020B0604030504040204" pitchFamily="34" charset="0"/>
              </a:rPr>
              <a:t> Edition</a:t>
            </a:r>
            <a:r>
              <a:rPr lang="en-US" sz="2100" dirty="0">
                <a:solidFill>
                  <a:srgbClr val="111111"/>
                </a:solidFill>
                <a:latin typeface="verdana" panose="020B0604030504040204" pitchFamily="34" charset="0"/>
              </a:rPr>
              <a:t>. New York: Guilford Press, 2024.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endParaRPr lang="en-US" sz="2100" dirty="0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11111"/>
                </a:solidFill>
                <a:latin typeface="verdana" panose="020B0604030504040204" pitchFamily="34" charset="0"/>
              </a:rPr>
              <a:t>Includes curricula for 84 skills across 12 different topic areas</a:t>
            </a:r>
            <a:endParaRPr lang="en-US" sz="210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11211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Effects of SST</a:t>
            </a:r>
            <a:endParaRPr lang="en-US" sz="3200" dirty="0">
              <a:cs typeface="+mj-cs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Numerous studies of SST, dating back 40+ years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Research shows SST is more effective than other interventions at: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Improving social functioning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Reducing negative symptoms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In addition, SST: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Improves self-efficacy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Has modest effect on reducing relapses and rehospitalizations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Rationale for Cognitive-Behavior Therapy for Psychosis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153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cs typeface="+mn-cs"/>
              </a:rPr>
              <a:t>Persistent psychotic symptoms (e.g., hallucinations, delusions) present in 25-40% of persons with schizophrenia</a:t>
            </a:r>
          </a:p>
          <a:p>
            <a:pPr eaLnBrk="1" hangingPunct="1">
              <a:defRPr/>
            </a:pPr>
            <a:r>
              <a:rPr lang="en-US" sz="3200" b="1" dirty="0">
                <a:cs typeface="+mn-cs"/>
              </a:rPr>
              <a:t>Psychotic symptoms increase chances of relapses and rehospitalizations</a:t>
            </a:r>
          </a:p>
          <a:p>
            <a:pPr eaLnBrk="1" hangingPunct="1">
              <a:defRPr/>
            </a:pPr>
            <a:r>
              <a:rPr lang="en-US" sz="3200" b="1" dirty="0">
                <a:cs typeface="+mn-cs"/>
              </a:rPr>
              <a:t>High distress associated with persistent psychotic symptoms</a:t>
            </a:r>
          </a:p>
        </p:txBody>
      </p:sp>
    </p:spTree>
    <p:extLst>
      <p:ext uri="{BB962C8B-B14F-4D97-AF65-F5344CB8AC3E}">
        <p14:creationId xmlns:p14="http://schemas.microsoft.com/office/powerpoint/2010/main" val="1086274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CBT for Psychosis (</a:t>
            </a:r>
            <a:r>
              <a:rPr lang="en-US" sz="4000" dirty="0" err="1">
                <a:cs typeface="+mj-cs"/>
              </a:rPr>
              <a:t>CBTp</a:t>
            </a:r>
            <a:r>
              <a:rPr lang="en-US" sz="4000" dirty="0">
                <a:cs typeface="+mj-cs"/>
              </a:rPr>
              <a:t>)</a:t>
            </a:r>
            <a:endParaRPr lang="en-US" dirty="0">
              <a:cs typeface="+mj-cs"/>
            </a:endParaRP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458200" cy="4495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Based on principles of CBT (as applied to depression):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Thoughts and beliefs influence how people feel and react in different situations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Not all thoughts and beliefs are accurate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Examining one’s thinking when feeling upset, and changing inaccurate thoughts to more accurate ones, can improve feelings and behavior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Adapted for people with psychotic symptoms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12-25 individual sessions most common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Collaborative partnership formed with client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Education about stress-vulnerability model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Coping strategies taught for distressing symptoms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Exploration with client about alternative interpretations for psychotic symptoms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Non-confrontational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Behavioral tests to check out accuracy of beliefs</a:t>
            </a:r>
          </a:p>
        </p:txBody>
      </p:sp>
    </p:spTree>
    <p:extLst>
      <p:ext uri="{BB962C8B-B14F-4D97-AF65-F5344CB8AC3E}">
        <p14:creationId xmlns:p14="http://schemas.microsoft.com/office/powerpoint/2010/main" val="3914111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Effects of </a:t>
            </a:r>
            <a:r>
              <a:rPr lang="en-US" dirty="0" err="1">
                <a:cs typeface="+mj-cs"/>
              </a:rPr>
              <a:t>CBTp</a:t>
            </a:r>
            <a:endParaRPr lang="en-US" dirty="0">
              <a:cs typeface="+mj-cs"/>
            </a:endParaRP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26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200" b="1" dirty="0">
                <a:cs typeface="+mn-cs"/>
              </a:rPr>
              <a:t>Numerous controlled studies conducted 1990s-2020</a:t>
            </a:r>
          </a:p>
          <a:p>
            <a:pPr eaLnBrk="1" hangingPunct="1">
              <a:defRPr/>
            </a:pPr>
            <a:r>
              <a:rPr lang="en-US" sz="3200" b="1" dirty="0">
                <a:cs typeface="+mn-cs"/>
              </a:rPr>
              <a:t>Most studies focus on clients with persistent psychotic symptoms</a:t>
            </a:r>
          </a:p>
          <a:p>
            <a:pPr eaLnBrk="1" hangingPunct="1">
              <a:defRPr/>
            </a:pPr>
            <a:r>
              <a:rPr lang="en-US" sz="3200" b="1" dirty="0" err="1">
                <a:cs typeface="+mn-cs"/>
              </a:rPr>
              <a:t>CBTp</a:t>
            </a:r>
            <a:r>
              <a:rPr lang="en-US" sz="3200" b="1" dirty="0">
                <a:cs typeface="+mn-cs"/>
              </a:rPr>
              <a:t> improves</a:t>
            </a:r>
          </a:p>
          <a:p>
            <a:pPr lvl="1" eaLnBrk="1" hangingPunct="1">
              <a:defRPr/>
            </a:pPr>
            <a:r>
              <a:rPr lang="en-US" sz="2800" b="1" dirty="0">
                <a:cs typeface="+mn-cs"/>
              </a:rPr>
              <a:t>Psychotic symptoms</a:t>
            </a:r>
          </a:p>
          <a:p>
            <a:pPr lvl="1" eaLnBrk="1" hangingPunct="1">
              <a:defRPr/>
            </a:pPr>
            <a:r>
              <a:rPr lang="en-US" sz="2800" b="1" dirty="0">
                <a:cs typeface="+mn-cs"/>
              </a:rPr>
              <a:t>Negative symptoms</a:t>
            </a:r>
          </a:p>
          <a:p>
            <a:pPr lvl="1" eaLnBrk="1" hangingPunct="1">
              <a:defRPr/>
            </a:pPr>
            <a:r>
              <a:rPr lang="en-US" sz="2800" b="1" dirty="0">
                <a:cs typeface="+mn-cs"/>
              </a:rPr>
              <a:t>Functioning </a:t>
            </a:r>
          </a:p>
          <a:p>
            <a:pPr eaLnBrk="1" hangingPunct="1">
              <a:defRPr/>
            </a:pPr>
            <a:r>
              <a:rPr lang="en-US" sz="3200" b="1" dirty="0">
                <a:cs typeface="+mn-cs"/>
              </a:rPr>
              <a:t>Is effective for people with medication-resistant psychotic symptoms</a:t>
            </a:r>
          </a:p>
        </p:txBody>
      </p:sp>
    </p:spTree>
    <p:extLst>
      <p:ext uri="{BB962C8B-B14F-4D97-AF65-F5344CB8AC3E}">
        <p14:creationId xmlns:p14="http://schemas.microsoft.com/office/powerpoint/2010/main" val="330235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Evidence-Based Practices (EBPs)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19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Services that have demonstrated their effectiveness in helping consumers to achieve important outcomes in multiple different rigorous research trials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Research trials conducted by different people and achieve similar outcomes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Programs are standardized (e.g., manuals)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Importance predicated on assumption that people with an illness have the right to the most effective scientifically validated treatments for their condition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Rationale for Illness Self-Management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1534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Medication non-adherence common problem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Relapses and hospitalizations frequent, disruptive, and costly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Even with optimal pharmacological treatment, persistent symptoms common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Historically, clients were viewed as passive recipients rather than active partners in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Need to fully engage clients in their own treatment to develop capacity for illness self-management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Illness Self-Management Programs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305800" cy="4267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Multiple programs developed to teach illness self-management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Common components of programs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Psychoeducation about mental illness and treatment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Medication adherence strategies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Building social support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Skills for coping with stress and symptoms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Relapse prevention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Most comprehensive program is Illness Management and Recovery (Gingerich &amp; </a:t>
            </a:r>
            <a:r>
              <a:rPr lang="en-US" b="1" dirty="0" err="1">
                <a:cs typeface="+mn-cs"/>
              </a:rPr>
              <a:t>Mueser</a:t>
            </a:r>
            <a:r>
              <a:rPr lang="en-US" b="1" dirty="0">
                <a:cs typeface="+mn-cs"/>
              </a:rPr>
              <a:t>, 2003, 2010, 2011)</a:t>
            </a:r>
          </a:p>
        </p:txBody>
      </p:sp>
    </p:spTree>
    <p:extLst>
      <p:ext uri="{BB962C8B-B14F-4D97-AF65-F5344CB8AC3E}">
        <p14:creationId xmlns:p14="http://schemas.microsoft.com/office/powerpoint/2010/main" val="1956439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Illness Management and Recovery (IMR)</a:t>
            </a:r>
            <a:r>
              <a:rPr lang="en-US" i="1" dirty="0">
                <a:cs typeface="+mj-cs"/>
              </a:rPr>
              <a:t> </a:t>
            </a:r>
            <a:r>
              <a:rPr lang="en-US" dirty="0">
                <a:cs typeface="+mj-cs"/>
              </a:rPr>
              <a:t>Program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458200" cy="4419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Developed</a:t>
            </a:r>
            <a:r>
              <a:rPr lang="en-US" sz="2800" b="1" dirty="0">
                <a:cs typeface="+mn-cs"/>
              </a:rPr>
              <a:t> based on comprehensive review of research on illness self-management training</a:t>
            </a:r>
            <a:endParaRPr lang="en-US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Incorporates specific illness self-management strategies supported by research in over 40 studies (psychoeducation, coping strategies, etc.)</a:t>
            </a:r>
            <a:endParaRPr lang="en-US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Can be taught in groups or individually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5-10 months of weekly or twice weekly sessions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11 educational handouts covering topics such as Recovery Strategies, Practical Facts About Mental Illness, Building Social Support, and Preventing Relapses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Practitioners </a:t>
            </a:r>
            <a:r>
              <a:rPr lang="en-US" sz="2800" b="1" dirty="0">
                <a:cs typeface="+mn-cs"/>
              </a:rPr>
              <a:t>use motivational, educational, and cognitive behavioral teaching techniques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Clients</a:t>
            </a:r>
            <a:r>
              <a:rPr lang="en-US" sz="2800" b="1" dirty="0">
                <a:cs typeface="+mn-cs"/>
              </a:rPr>
              <a:t> set and pursue personal recovery goals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Clients practice skills in IMR sessions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Home assignments to practice skills and pursue goals collaboratively 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Significant others involved</a:t>
            </a:r>
            <a:endParaRPr lang="en-US" sz="2800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33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>
            <a:extLst>
              <a:ext uri="{FF2B5EF4-FFF2-40B4-BE49-F238E27FC236}">
                <a16:creationId xmlns:a16="http://schemas.microsoft.com/office/drawing/2014/main" id="{1D715985-6468-700D-A75C-51E6018C8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371600"/>
          </a:xfrm>
        </p:spPr>
        <p:txBody>
          <a:bodyPr/>
          <a:lstStyle/>
          <a:p>
            <a:r>
              <a:rPr lang="en-US" altLang="en-US"/>
              <a:t>Personal Definition of Recovery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E5F40A35-7D77-B250-9D08-CFF4684A4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 b="1"/>
              <a:t>  “</a:t>
            </a:r>
            <a:r>
              <a:rPr lang="en-US" altLang="en-US" sz="3200" b="1"/>
              <a:t>Recovery involves the development of new meaning and purpose in one’s life as one grows beyond the catastrophic effects of mental illness.” (Anthony, 1993)</a:t>
            </a:r>
            <a:endParaRPr lang="en-US" altLang="en-US" sz="3200"/>
          </a:p>
        </p:txBody>
      </p:sp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80010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latin typeface="Calibri" charset="0"/>
                <a:ea typeface="ＭＳ Ｐゴシック" charset="0"/>
              </a:rPr>
              <a:t>IMR translated into 20+ languages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latin typeface="Calibri" charset="0"/>
                <a:ea typeface="ＭＳ Ｐゴシック" charset="0"/>
              </a:rPr>
              <a:t>Multiple variants of IMR developed to address comorbid disorders (e.g., physical health, substance use), common goals (e.g., work, stable housing), and special populations (e.g., intellectual disability)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Calibri" charset="0"/>
                <a:ea typeface="ＭＳ Ｐゴシック" charset="0"/>
              </a:rPr>
              <a:t>Numerous studies conducted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latin typeface="Calibri" charset="0"/>
                <a:ea typeface="ＭＳ Ｐゴシック" charset="0"/>
              </a:rPr>
              <a:t>IMR shown to: 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latin typeface="Calibri" charset="0"/>
                <a:ea typeface="ＭＳ Ｐゴシック" charset="0"/>
              </a:rPr>
              <a:t>Improve illness self-management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latin typeface="Calibri" charset="0"/>
                <a:ea typeface="ＭＳ Ｐゴシック" charset="0"/>
              </a:rPr>
              <a:t>Reduce symptoms severity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latin typeface="Calibri" charset="0"/>
                <a:ea typeface="ＭＳ Ｐゴシック" charset="0"/>
              </a:rPr>
              <a:t>Prevent relapses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Effects of IMR Program</a:t>
            </a:r>
          </a:p>
        </p:txBody>
      </p:sp>
    </p:spTree>
    <p:extLst>
      <p:ext uri="{BB962C8B-B14F-4D97-AF65-F5344CB8AC3E}">
        <p14:creationId xmlns:p14="http://schemas.microsoft.com/office/powerpoint/2010/main" val="3601206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05800" cy="1600200"/>
          </a:xfrm>
        </p:spPr>
        <p:txBody>
          <a:bodyPr/>
          <a:lstStyle/>
          <a:p>
            <a:pPr>
              <a:defRPr/>
            </a:pPr>
            <a:r>
              <a:rPr lang="en-US" dirty="0"/>
              <a:t>Rationale for Cognitive Remediation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343400"/>
          </a:xfrm>
        </p:spPr>
        <p:txBody>
          <a:bodyPr/>
          <a:lstStyle/>
          <a:p>
            <a:pPr marL="407988" indent="-407988">
              <a:lnSpc>
                <a:spcPct val="90000"/>
              </a:lnSpc>
              <a:defRPr/>
            </a:pPr>
            <a:r>
              <a:rPr lang="en-US" b="1" dirty="0"/>
              <a:t>Cognitive impairment common in persons with schizophrenia and other SMIs</a:t>
            </a:r>
          </a:p>
          <a:p>
            <a:pPr marL="407988" indent="-407988">
              <a:lnSpc>
                <a:spcPct val="90000"/>
              </a:lnSpc>
              <a:defRPr/>
            </a:pPr>
            <a:r>
              <a:rPr lang="en-US" b="1" dirty="0"/>
              <a:t>Related to worse psychosocial functioning, including: </a:t>
            </a:r>
          </a:p>
          <a:p>
            <a:pPr marL="808038" lvl="1" indent="-407988">
              <a:lnSpc>
                <a:spcPct val="90000"/>
              </a:lnSpc>
              <a:defRPr/>
            </a:pPr>
            <a:r>
              <a:rPr lang="en-US" b="1" dirty="0"/>
              <a:t>Self-care and independent living</a:t>
            </a:r>
          </a:p>
          <a:p>
            <a:pPr marL="808038" lvl="1" indent="-407988">
              <a:lnSpc>
                <a:spcPct val="90000"/>
              </a:lnSpc>
              <a:defRPr/>
            </a:pPr>
            <a:r>
              <a:rPr lang="en-US" b="1" dirty="0"/>
              <a:t>Social relationships</a:t>
            </a:r>
          </a:p>
          <a:p>
            <a:pPr marL="808038" lvl="1" indent="-407988">
              <a:lnSpc>
                <a:spcPct val="90000"/>
              </a:lnSpc>
              <a:defRPr/>
            </a:pPr>
            <a:r>
              <a:rPr lang="en-US" b="1" dirty="0"/>
              <a:t>Work</a:t>
            </a:r>
          </a:p>
          <a:p>
            <a:pPr marL="407988" indent="-407988">
              <a:lnSpc>
                <a:spcPct val="90000"/>
              </a:lnSpc>
              <a:defRPr/>
            </a:pPr>
            <a:r>
              <a:rPr lang="en-US" b="1" dirty="0"/>
              <a:t>Associated with reduced benefit from psychosocial rehabilitation (e.g., SST, supported employment)</a:t>
            </a:r>
          </a:p>
          <a:p>
            <a:pPr marL="738188" lvl="1" indent="-215900">
              <a:lnSpc>
                <a:spcPct val="90000"/>
              </a:lnSpc>
              <a:defRPr/>
            </a:pPr>
            <a:endParaRPr lang="en-US" dirty="0">
              <a:latin typeface="Times New Roman" charset="0"/>
            </a:endParaRPr>
          </a:p>
          <a:p>
            <a:pPr marL="738188" lvl="1" indent="-215900">
              <a:lnSpc>
                <a:spcPct val="90000"/>
              </a:lnSpc>
              <a:defRPr/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1905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What is Cognitive Remediation (Cog Rem)?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8001000" cy="4191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“Cognitive remediation is an intervention targeting cognitive deficit using scientific principles of learning with the ultimate goal of improving  functional outcome. Its effectiveness is enhanced when provided in a context (formal or informal) that provides support and opportunity for extending everyday functioning.”</a:t>
            </a:r>
            <a:r>
              <a:rPr lang="en-US" b="1" dirty="0">
                <a:solidFill>
                  <a:srgbClr val="FFFF00"/>
                </a:solidFill>
              </a:rPr>
              <a:t>.”</a:t>
            </a:r>
          </a:p>
          <a:p>
            <a:pPr marL="0" indent="0">
              <a:buFontTx/>
              <a:buNone/>
              <a:defRPr/>
            </a:pPr>
            <a:r>
              <a:rPr lang="en-GB" sz="2000" b="1" dirty="0"/>
              <a:t>(Cognitive Remediation Therapy Expert Working Group; SIRS meeting, 2012)</a:t>
            </a:r>
            <a:endParaRPr lang="en-US" sz="2000" b="1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620000" cy="14478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Cog Rem Programs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362200"/>
            <a:ext cx="8534400" cy="4495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/>
              <a:t>Early programs based on treatment of head injury patients</a:t>
            </a:r>
          </a:p>
          <a:p>
            <a:pPr>
              <a:defRPr/>
            </a:pPr>
            <a:r>
              <a:rPr lang="en-US" b="1" dirty="0"/>
              <a:t>Programs vary in intensity and length from several weeks to over 1 year</a:t>
            </a:r>
          </a:p>
          <a:p>
            <a:pPr>
              <a:defRPr/>
            </a:pPr>
            <a:r>
              <a:rPr lang="en-US" b="1" dirty="0"/>
              <a:t>Some programs integrated with other psychosocial treatments (e.g., SST, supported employment) but not others</a:t>
            </a:r>
          </a:p>
          <a:p>
            <a:pPr>
              <a:defRPr/>
            </a:pPr>
            <a:r>
              <a:rPr lang="en-US" b="1" dirty="0"/>
              <a:t>Cognitive specialist/clinician/facilitator needed to link Cog Rem to client goals</a:t>
            </a:r>
          </a:p>
          <a:p>
            <a:pPr>
              <a:defRPr/>
            </a:pPr>
            <a:r>
              <a:rPr lang="en-US" b="1" dirty="0"/>
              <a:t>Cognitive remediation methods include</a:t>
            </a:r>
            <a:r>
              <a:rPr lang="en-US" b="1" dirty="0">
                <a:solidFill>
                  <a:srgbClr val="003366"/>
                </a:solidFill>
              </a:rPr>
              <a:t>: </a:t>
            </a:r>
          </a:p>
          <a:p>
            <a:pPr lvl="1">
              <a:defRPr/>
            </a:pPr>
            <a:r>
              <a:rPr lang="en-US" b="1" dirty="0">
                <a:solidFill>
                  <a:srgbClr val="003366"/>
                </a:solidFill>
              </a:rPr>
              <a:t>Computer-based cognitive exercise practice</a:t>
            </a:r>
          </a:p>
          <a:p>
            <a:pPr lvl="1">
              <a:defRPr/>
            </a:pPr>
            <a:r>
              <a:rPr lang="en-US" b="1" dirty="0">
                <a:solidFill>
                  <a:srgbClr val="003366"/>
                </a:solidFill>
              </a:rPr>
              <a:t>Coaching in new cognitive strategies during practice of exercises to improve performance</a:t>
            </a:r>
          </a:p>
          <a:p>
            <a:pPr lvl="1">
              <a:defRPr/>
            </a:pPr>
            <a:r>
              <a:rPr lang="en-US" b="1" dirty="0">
                <a:solidFill>
                  <a:srgbClr val="003366"/>
                </a:solidFill>
              </a:rPr>
              <a:t>Teaching cognitive self-management strategies to improve everyday cognition</a:t>
            </a:r>
            <a:r>
              <a:rPr lang="en-US" b="1" dirty="0">
                <a:solidFill>
                  <a:srgbClr val="FFFFFF"/>
                </a:solidFill>
                <a:latin typeface="Times New Roman" charset="0"/>
              </a:rPr>
              <a:t>(</a:t>
            </a: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6E5C3F-66A4-E742-9FEA-1AE5190FAFB7}"/>
              </a:ext>
            </a:extLst>
          </p:cNvPr>
          <p:cNvSpPr/>
          <p:nvPr/>
        </p:nvSpPr>
        <p:spPr>
          <a:xfrm>
            <a:off x="0" y="857250"/>
            <a:ext cx="9144000" cy="3560763"/>
          </a:xfrm>
          <a:prstGeom prst="rect">
            <a:avLst/>
          </a:prstGeom>
          <a:solidFill>
            <a:srgbClr val="4A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69632-4A21-734B-83B6-CC60C0003862}"/>
              </a:ext>
            </a:extLst>
          </p:cNvPr>
          <p:cNvSpPr/>
          <p:nvPr/>
        </p:nvSpPr>
        <p:spPr>
          <a:xfrm>
            <a:off x="85725" y="168275"/>
            <a:ext cx="8918574" cy="678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Cognitive Self-Management Strategies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E8260-6FD4-4C4B-BDC7-3A1252C60B1B}"/>
              </a:ext>
            </a:extLst>
          </p:cNvPr>
          <p:cNvSpPr/>
          <p:nvPr/>
        </p:nvSpPr>
        <p:spPr>
          <a:xfrm>
            <a:off x="85725" y="847725"/>
            <a:ext cx="9058274" cy="14668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 to help people improve their cognitive performance in everyday situations, such as work, school, or home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30509-FA74-EC41-BE65-B23FE029745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349500"/>
            <a:ext cx="8535987" cy="3379788"/>
            <a:chOff x="641190" y="1988841"/>
            <a:chExt cx="10941206" cy="4507863"/>
          </a:xfrm>
        </p:grpSpPr>
        <p:pic>
          <p:nvPicPr>
            <p:cNvPr id="67591" name="Picture 5">
              <a:extLst>
                <a:ext uri="{FF2B5EF4-FFF2-40B4-BE49-F238E27FC236}">
                  <a16:creationId xmlns:a16="http://schemas.microsoft.com/office/drawing/2014/main" id="{74DB1B73-64C6-114F-AAAD-A93D6B1C697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5" y="1921934"/>
              <a:ext cx="4134108" cy="4995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592" name="Pentagon 6">
              <a:extLst>
                <a:ext uri="{FF2B5EF4-FFF2-40B4-BE49-F238E27FC236}">
                  <a16:creationId xmlns:a16="http://schemas.microsoft.com/office/drawing/2014/main" id="{ED172110-AC29-2446-B470-F27732297F66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892249" y="1955801"/>
              <a:ext cx="7226550" cy="4571999"/>
              <a:chOff x="3784600" y="2324100"/>
              <a:chExt cx="5638800" cy="3429000"/>
            </a:xfrm>
          </p:grpSpPr>
          <p:pic>
            <p:nvPicPr>
              <p:cNvPr id="67593" name="Pentagon 6">
                <a:extLst>
                  <a:ext uri="{FF2B5EF4-FFF2-40B4-BE49-F238E27FC236}">
                    <a16:creationId xmlns:a16="http://schemas.microsoft.com/office/drawing/2014/main" id="{98E38D1E-D476-5A4B-9E47-1AE870D55D3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600" y="2324100"/>
                <a:ext cx="5638800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94" name="Text Box 8">
                <a:extLst>
                  <a:ext uri="{FF2B5EF4-FFF2-40B4-BE49-F238E27FC236}">
                    <a16:creationId xmlns:a16="http://schemas.microsoft.com/office/drawing/2014/main" id="{56374423-6FFF-AA4E-AB7C-B534B7DAEA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6049" y="2348880"/>
                <a:ext cx="4428801" cy="3088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egoe UI Semibold" charset="0"/>
                    <a:ea typeface="ＭＳ Ｐゴシック" panose="020B0600070205080204" pitchFamily="34" charset="-128"/>
                    <a:cs typeface="+mn-cs"/>
                  </a:rPr>
                  <a:t>Example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charset="0"/>
                    <a:ea typeface="ＭＳ Ｐゴシック" panose="020B0600070205080204" pitchFamily="34" charset="-128"/>
                    <a:cs typeface="+mn-cs"/>
                  </a:rPr>
                  <a:t>A </a:t>
                </a: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charset="0"/>
                    <a:ea typeface="ＭＳ Ｐゴシック" panose="020B0600070205080204" pitchFamily="34" charset="-128"/>
                    <a:cs typeface="+mn-cs"/>
                  </a:rPr>
                  <a:t>Memory Spot </a:t>
                </a: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charset="0"/>
                    <a:ea typeface="ＭＳ Ｐゴシック" panose="020B0600070205080204" pitchFamily="34" charset="-128"/>
                    <a:cs typeface="+mn-cs"/>
                  </a:rPr>
                  <a:t>is a designated place to store frequently used items such as your KEYS, WATCH, OR WALLET so you don’t have to remember where you put them</a:t>
                </a:r>
              </a:p>
            </p:txBody>
          </p:sp>
        </p:grpSp>
      </p:grpSp>
      <p:sp>
        <p:nvSpPr>
          <p:cNvPr id="67589" name="Footer Placeholder 3">
            <a:extLst>
              <a:ext uri="{FF2B5EF4-FFF2-40B4-BE49-F238E27FC236}">
                <a16:creationId xmlns:a16="http://schemas.microsoft.com/office/drawing/2014/main" id="{12AA9C23-64F6-E049-A746-E28B44142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913188" y="5732463"/>
            <a:ext cx="1317625" cy="188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charset="0"/>
                <a:ea typeface="ＭＳ Ｐゴシック" panose="020B0600070205080204" pitchFamily="34" charset="-128"/>
              </a:rPr>
              <a:t>SRMcGurk&amp;KTMueser: Thinking Skills for Work Program. Guilford Press, in press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charset="0"/>
              <a:ea typeface="ＭＳ Ｐゴシック" panose="020B0600070205080204" pitchFamily="34" charset="-128"/>
            </a:endParaRPr>
          </a:p>
        </p:txBody>
      </p:sp>
      <p:sp>
        <p:nvSpPr>
          <p:cNvPr id="67590" name="TextBox 1">
            <a:extLst>
              <a:ext uri="{FF2B5EF4-FFF2-40B4-BE49-F238E27FC236}">
                <a16:creationId xmlns:a16="http://schemas.microsoft.com/office/drawing/2014/main" id="{177FECE5-2DEC-FA41-B6D8-3FBEDD237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06" y="6045200"/>
            <a:ext cx="86630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SR McGurk &amp; KT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Mueser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Cognitive Remediation for Successful Employment and Psychiatric Recovery: The Thinking Skills for Work Program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New York: Guilford Press, 2021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9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058150" cy="1600200"/>
          </a:xfrm>
        </p:spPr>
        <p:txBody>
          <a:bodyPr/>
          <a:lstStyle/>
          <a:p>
            <a:pPr>
              <a:defRPr/>
            </a:pPr>
            <a:r>
              <a:rPr lang="en-US" dirty="0"/>
              <a:t>Effects of Cog Rem Programs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86000"/>
            <a:ext cx="85344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Numerous studies conducted over past 40 years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Cog Rem programs improve: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Cognitive functioning (moderately)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Psychosocial functioning (moderately)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Symptoms (modestly)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However, programs that are integrated with other psychosocial treatments have a much stronger impact on functioning than stand-alone Cog Rem programs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Cog Rem improves ability of clients to benefit from other EBPs (example on next slides)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23906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Focus on 8 Established EBPs in the USA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Rationale for each EBP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Defining characteristics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Effects of practice on client outcomes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Due to time constraints, will NOT discuss coordinated specialty care (CSC) programs, an EBP for persons with first episode psychosis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BUT, comprehensive CSC programs include many of the elements of individual EBPs reviewed here</a:t>
            </a:r>
          </a:p>
        </p:txBody>
      </p:sp>
    </p:spTree>
    <p:extLst>
      <p:ext uri="{BB962C8B-B14F-4D97-AF65-F5344CB8AC3E}">
        <p14:creationId xmlns:p14="http://schemas.microsoft.com/office/powerpoint/2010/main" val="1425815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824A8855-B7B9-A443-B3F5-507E1796F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998" y="304800"/>
            <a:ext cx="8382001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Example of Integrate Cog Rem Program: Thinking Skills for Work (TSW)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E4219C4-0C1E-EA4B-8D64-4EB425E01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1999" y="2362200"/>
            <a:ext cx="8305801" cy="4495800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sz="4200" b="1" dirty="0">
                <a:latin typeface="Arial" panose="020B0604020202020204" pitchFamily="34" charset="0"/>
              </a:rPr>
              <a:t>Comprehensive cognitive enhancement program (McGurk &amp; </a:t>
            </a:r>
            <a:r>
              <a:rPr lang="en-US" altLang="en-US" sz="4200" b="1" dirty="0" err="1">
                <a:latin typeface="Arial" panose="020B0604020202020204" pitchFamily="34" charset="0"/>
              </a:rPr>
              <a:t>Mueser</a:t>
            </a:r>
            <a:r>
              <a:rPr lang="en-US" altLang="en-US" sz="4200" b="1" dirty="0">
                <a:latin typeface="Arial" panose="020B0604020202020204" pitchFamily="34" charset="0"/>
              </a:rPr>
              <a:t>)</a:t>
            </a:r>
          </a:p>
          <a:p>
            <a:r>
              <a:rPr lang="en-US" altLang="en-US" sz="4200" b="1" dirty="0">
                <a:latin typeface="Arial" panose="020B0604020202020204" pitchFamily="34" charset="0"/>
              </a:rPr>
              <a:t>Integrates cognitive enhancement with supported employment for clients who want to work</a:t>
            </a:r>
          </a:p>
          <a:p>
            <a:r>
              <a:rPr lang="en-US" altLang="en-US" sz="4200" b="1" dirty="0">
                <a:latin typeface="Arial" panose="020B0604020202020204" pitchFamily="34" charset="0"/>
              </a:rPr>
              <a:t>Provided by a cognitive specialist, who is member of the supported employment team</a:t>
            </a:r>
          </a:p>
          <a:p>
            <a:r>
              <a:rPr lang="en-US" altLang="en-US" sz="4200" b="1" dirty="0">
                <a:latin typeface="Arial" panose="020B0604020202020204" pitchFamily="34" charset="0"/>
              </a:rPr>
              <a:t>Includes computer cognitive training, strategy coaching, and teaching cognitive self-management strategies (self-management strategies only version available)</a:t>
            </a:r>
          </a:p>
          <a:p>
            <a:r>
              <a:rPr lang="en-US" altLang="en-US" sz="4200" b="1" dirty="0">
                <a:latin typeface="Arial" panose="020B0604020202020204" pitchFamily="34" charset="0"/>
              </a:rPr>
              <a:t>Requires 6-12 months to complete</a:t>
            </a:r>
          </a:p>
          <a:p>
            <a:r>
              <a:rPr lang="en-US" altLang="en-US" sz="4200" b="1" dirty="0">
                <a:latin typeface="Arial" panose="020B0604020202020204" pitchFamily="34" charset="0"/>
              </a:rPr>
              <a:t>Effective at improving cognitive and competitive work outcomes in 7 controlled studies </a:t>
            </a:r>
          </a:p>
          <a:p>
            <a:r>
              <a:rPr lang="en-US" altLang="en-US" sz="4200" b="1" dirty="0">
                <a:latin typeface="Arial" panose="020B0604020202020204" pitchFamily="34" charset="0"/>
              </a:rPr>
              <a:t>Example (next slide) of effects from study of IPS supported employment “non-responders” (</a:t>
            </a:r>
            <a:r>
              <a:rPr lang="en-US" altLang="en-US" sz="4200" b="1" i="1" dirty="0">
                <a:latin typeface="Arial" panose="020B0604020202020204" pitchFamily="34" charset="0"/>
              </a:rPr>
              <a:t>N</a:t>
            </a:r>
            <a:r>
              <a:rPr lang="en-US" altLang="en-US" sz="4200" b="1" dirty="0">
                <a:latin typeface="Arial" panose="020B0604020202020204" pitchFamily="34" charset="0"/>
              </a:rPr>
              <a:t> = 107) offered additional TSW program vs continued IPS services only (McGurk et al., 2015)</a:t>
            </a:r>
          </a:p>
          <a:p>
            <a:pPr lvl="1"/>
            <a:endParaRPr lang="en-US" altLang="en-US" sz="2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384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>
            <a:extLst>
              <a:ext uri="{FF2B5EF4-FFF2-40B4-BE49-F238E27FC236}">
                <a16:creationId xmlns:a16="http://schemas.microsoft.com/office/drawing/2014/main" id="{F965C41A-881D-624C-CDB9-872052503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9275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of Competitive Employment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6 month period)</a:t>
            </a:r>
          </a:p>
        </p:txBody>
      </p:sp>
      <p:pic>
        <p:nvPicPr>
          <p:cNvPr id="52226" name="Picture 7">
            <a:extLst>
              <a:ext uri="{FF2B5EF4-FFF2-40B4-BE49-F238E27FC236}">
                <a16:creationId xmlns:a16="http://schemas.microsoft.com/office/drawing/2014/main" id="{7DC25C5B-341A-A54A-DEA1-C0E74C0E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5999"/>
            <a:ext cx="6096000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11">
            <a:extLst>
              <a:ext uri="{FF2B5EF4-FFF2-40B4-BE49-F238E27FC236}">
                <a16:creationId xmlns:a16="http://schemas.microsoft.com/office/drawing/2014/main" id="{D88D5419-29EB-7D42-1A95-C9F8BCBC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732463"/>
            <a:ext cx="1851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5D46F9-0E01-F948-8DAA-A541ACB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48400"/>
            <a:ext cx="73174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CB79C87-14A0-6F49-B6F6-4A0DFF0684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0" imgH="0" progId="Word.Document.12">
                  <p:embed/>
                </p:oleObj>
              </mc:Choice>
              <mc:Fallback>
                <p:oleObj name="Document" r:id="rId2" imgW="0" imgH="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CB79C87-14A0-6F49-B6F6-4A0DFF068452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143000" y="1397000"/>
                        <a:ext cx="6858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E093260-7884-2441-AA3F-C376E8E56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71399"/>
            <a:ext cx="529358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92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AutoShape 2">
            <a:extLst>
              <a:ext uri="{FF2B5EF4-FFF2-40B4-BE49-F238E27FC236}">
                <a16:creationId xmlns:a16="http://schemas.microsoft.com/office/drawing/2014/main" id="{D1940171-C9C9-BBF9-24F8-E7F08BE9C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44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Rationale for Integrated Treatment for Co-Occurring Disorders</a:t>
            </a:r>
          </a:p>
        </p:txBody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7D6013B6-C576-1627-06E3-574957BE7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Substance use disorders common in SMI (next slide)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Substance use worsens course of illness, leads to premature mortality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Traditional approaches to treating mental illness and substance use separately are ineffective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Integrated treatment is solution to problem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2">
            <a:extLst>
              <a:ext uri="{FF2B5EF4-FFF2-40B4-BE49-F238E27FC236}">
                <a16:creationId xmlns:a16="http://schemas.microsoft.com/office/drawing/2014/main" id="{5386F08C-41E2-27E7-031A-1D697B48839A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381000"/>
          <a:ext cx="8305800" cy="636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400" imgH="4114800" progId="MSGraph.Chart.8">
                  <p:embed followColorScheme="full"/>
                </p:oleObj>
              </mc:Choice>
              <mc:Fallback>
                <p:oleObj name="Chart" r:id="rId2" imgW="7772400" imgH="4114800" progId="MSGraph.Chart.8">
                  <p:embed followColorScheme="full"/>
                  <p:pic>
                    <p:nvPicPr>
                      <p:cNvPr id="54273" name="Object 2">
                        <a:extLst>
                          <a:ext uri="{FF2B5EF4-FFF2-40B4-BE49-F238E27FC236}">
                            <a16:creationId xmlns:a16="http://schemas.microsoft.com/office/drawing/2014/main" id="{5386F08C-41E2-27E7-031A-1D697B488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305800" cy="636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AutoShape 2">
            <a:extLst>
              <a:ext uri="{FF2B5EF4-FFF2-40B4-BE49-F238E27FC236}">
                <a16:creationId xmlns:a16="http://schemas.microsoft.com/office/drawing/2014/main" id="{A1156444-C3EE-ACAF-1630-8C653C74B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Integrated Treatment for Co-Occurring Disorders</a:t>
            </a:r>
            <a:endParaRPr lang="en-US" dirty="0">
              <a:latin typeface="Garamond" charset="0"/>
              <a:cs typeface="+mj-cs"/>
            </a:endParaRPr>
          </a:p>
        </p:txBody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B509C89D-8E50-1C64-5C88-18D8B19E5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Treatment for mental health and substance use disorders:</a:t>
            </a:r>
          </a:p>
          <a:p>
            <a:pPr lvl="1" eaLnBrk="1" hangingPunct="1">
              <a:defRPr/>
            </a:pPr>
            <a:r>
              <a:rPr lang="en-US" b="1" dirty="0"/>
              <a:t>Delivered concurrently</a:t>
            </a:r>
          </a:p>
          <a:p>
            <a:pPr lvl="1" eaLnBrk="1" hangingPunct="1">
              <a:defRPr/>
            </a:pPr>
            <a:r>
              <a:rPr lang="en-US" b="1" dirty="0"/>
              <a:t>By the same team or group of clinicians</a:t>
            </a:r>
          </a:p>
          <a:p>
            <a:pPr lvl="1" eaLnBrk="1" hangingPunct="1">
              <a:defRPr/>
            </a:pPr>
            <a:r>
              <a:rPr lang="en-US" b="1" dirty="0"/>
              <a:t>Within the same program</a:t>
            </a:r>
          </a:p>
          <a:p>
            <a:pPr lvl="1" eaLnBrk="1" hangingPunct="1">
              <a:defRPr/>
            </a:pPr>
            <a:r>
              <a:rPr lang="en-US" b="1" dirty="0"/>
              <a:t>Burden of integration is on the treatment team</a:t>
            </a:r>
          </a:p>
        </p:txBody>
      </p:sp>
    </p:spTree>
  </p:cSld>
  <p:clrMapOvr>
    <a:masterClrMapping/>
  </p:clrMapOvr>
  <p:transition spd="med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AutoShape 1026">
            <a:extLst>
              <a:ext uri="{FF2B5EF4-FFF2-40B4-BE49-F238E27FC236}">
                <a16:creationId xmlns:a16="http://schemas.microsoft.com/office/drawing/2014/main" id="{50610861-4B31-5B2E-AAAB-6174A01CE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Other Features of Integrated Treatment Programs</a:t>
            </a:r>
            <a:endParaRPr lang="en-US" dirty="0">
              <a:latin typeface="Garamond" charset="0"/>
              <a:cs typeface="+mj-cs"/>
            </a:endParaRPr>
          </a:p>
        </p:txBody>
      </p:sp>
      <p:sp>
        <p:nvSpPr>
          <p:cNvPr id="489475" name="Rectangle 1027">
            <a:extLst>
              <a:ext uri="{FF2B5EF4-FFF2-40B4-BE49-F238E27FC236}">
                <a16:creationId xmlns:a16="http://schemas.microsoft.com/office/drawing/2014/main" id="{74196075-1BD1-7BC6-F263-D236D503F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00313"/>
            <a:ext cx="7693025" cy="3900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Motivational enhancement, based on stages of change/treatment (precontemplation, contemplation, etc.)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Group, individual, and family approaches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Comprehensive services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Minimization of treatment-related stress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Harm reduction philosophy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sz="2400" b="1" dirty="0">
              <a:latin typeface="Garamond" charset="0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8DC8143-54B2-CC49-92B8-C95D4632A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Principles of Integrated Treatment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3DD5234-1E48-F849-AE1B-21541D98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2954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34819" name="Picture 4" descr="7943302">
            <a:extLst>
              <a:ext uri="{FF2B5EF4-FFF2-40B4-BE49-F238E27FC236}">
                <a16:creationId xmlns:a16="http://schemas.microsoft.com/office/drawing/2014/main" id="{9CB19F96-DA41-D14B-AF0F-9F577921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37163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12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AutoShape 2">
            <a:extLst>
              <a:ext uri="{FF2B5EF4-FFF2-40B4-BE49-F238E27FC236}">
                <a16:creationId xmlns:a16="http://schemas.microsoft.com/office/drawing/2014/main" id="{DB059059-2956-AB22-6F7A-B0D29337E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Effects of Integrated Treatment Programs</a:t>
            </a:r>
            <a:endParaRPr lang="en-US" b="0" dirty="0">
              <a:latin typeface="Garamond" charset="0"/>
              <a:cs typeface="+mj-cs"/>
            </a:endParaRPr>
          </a:p>
        </p:txBody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E3C7FBA5-5D35-4661-24A8-2D206B795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1400" b="1" dirty="0">
              <a:latin typeface="Garamond" charset="0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Integrated treatment improves substance use problems and related outcomes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Strongest effects for group-based interventions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Subgroup of clients have persistent co-occurring substance use disorder despite integrated treatment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b="1" dirty="0">
                <a:cs typeface="+mn-cs"/>
              </a:rPr>
              <a:t>Need to focus broadly on improving psychosocial functioning and not only on substance use outcomes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1000" b="1" dirty="0">
              <a:latin typeface="Garamond" charset="0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sz="1400" b="1" dirty="0">
              <a:latin typeface="Garamond" charset="0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Other Psychosocial EBPs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Effective psychosocial EBPs (not reviewed here) have also been developed for persons with SMI to address other problem areas, including: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Self-management of co-occurring physical health conditions (e.g., diabetes)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Health promotion (exercise, diet, weight, smoking cessation)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Co-occurring trauma/posttraumatic stress disorder (PTSD)</a:t>
            </a:r>
          </a:p>
        </p:txBody>
      </p:sp>
    </p:spTree>
    <p:extLst>
      <p:ext uri="{BB962C8B-B14F-4D97-AF65-F5344CB8AC3E}">
        <p14:creationId xmlns:p14="http://schemas.microsoft.com/office/powerpoint/2010/main" val="218958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Rationale for Family </a:t>
            </a:r>
            <a:r>
              <a:rPr lang="en-US" dirty="0" err="1">
                <a:cs typeface="+mj-cs"/>
              </a:rPr>
              <a:t>Psychoeducation</a:t>
            </a:r>
            <a:endParaRPr lang="en-US" dirty="0">
              <a:cs typeface="+mj-cs"/>
            </a:endParaRP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Many clients live with or have close contact with relatives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Living with a relative with schizophrenia or another serious mental illness (SMI) is stressful for other family members AND family stress can precipitate relapses and rehospitalizations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Families have traditionally not been engaged by treatment teams of a loved one (or even blamed), leaving them in the dark about the illness and its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Families need information about the illness and its treatment to reduce burden of care and support their loved 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Most clients want their family involved in their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Families (including the client) can be “extended members” of the “treatment team”</a:t>
            </a:r>
          </a:p>
        </p:txBody>
      </p:sp>
    </p:spTree>
    <p:extLst>
      <p:ext uri="{BB962C8B-B14F-4D97-AF65-F5344CB8AC3E}">
        <p14:creationId xmlns:p14="http://schemas.microsoft.com/office/powerpoint/2010/main" val="2262299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Conclusions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1534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A growing number of EBPs exist for improving psychosocial functioning in people with schizophrenia and other SMIs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The major challenge to the field is to increase the access of people with SMI to EBPs, many of which have decades of research supporting them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Such effort requires involvement of stakeholders at all levels: clients, family members, clinicians, administrators, policy makers, and the community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Goals of Family Psychoeducation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Educate family members about nature of mental illness and principles of its treatment 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Reduce blame and stress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Support client’s involvement in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Facilitate ability of the family to monitor the client’s illness (e.g., early warning signs of relapse) and alert treatment team of changes (“Many hands make light work”)</a:t>
            </a:r>
            <a:endParaRPr lang="en-US" b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Promote acceptance of the illness and support for client’s recovery goals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Reduce stress in the family (on </a:t>
            </a:r>
            <a:r>
              <a:rPr lang="en-US" sz="3200" b="1" i="1" dirty="0">
                <a:cs typeface="+mn-cs"/>
              </a:rPr>
              <a:t>all</a:t>
            </a:r>
            <a:r>
              <a:rPr lang="en-US" sz="3200" b="1" dirty="0">
                <a:cs typeface="+mn-cs"/>
              </a:rPr>
              <a:t> members)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2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Family Psychoeducation Programs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382000" cy="4495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Developed in 1980s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“Psychoeducation” in context of family work includes both interactive education about mental illness and teaching skills to reduce stress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cs typeface="+mn-cs"/>
              </a:rPr>
              <a:t>Broad range of treatment models vary in terms of: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100" b="1" dirty="0">
                <a:cs typeface="+mn-cs"/>
              </a:rPr>
              <a:t>Duration</a:t>
            </a:r>
            <a:r>
              <a:rPr lang="en-US" b="1" dirty="0">
                <a:cs typeface="+mn-cs"/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600" b="1" dirty="0">
                <a:cs typeface="+mn-cs"/>
              </a:rPr>
              <a:t>Short-term (1-3 months) focus on education and support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600" b="1" dirty="0">
                <a:cs typeface="+mn-cs"/>
              </a:rPr>
              <a:t>Longer-term (6+ months) also address communication and problem solving)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100" b="1" dirty="0">
                <a:cs typeface="+mn-cs"/>
              </a:rPr>
              <a:t>Format (individual family or multi-family)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600" b="1" dirty="0">
                <a:cs typeface="+mn-cs"/>
              </a:rPr>
              <a:t>Easier to engage families in single family psychoeducation, especially when first episode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600" b="1" dirty="0">
                <a:cs typeface="+mn-cs"/>
              </a:rPr>
              <a:t>Multi-family groups offer advantage of support from other families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100" b="1" dirty="0">
                <a:cs typeface="+mn-cs"/>
              </a:rPr>
              <a:t>Primary focus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600" b="1" dirty="0">
                <a:cs typeface="+mn-cs"/>
              </a:rPr>
              <a:t>Broad-based education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600" b="1" dirty="0">
                <a:cs typeface="+mn-cs"/>
              </a:rPr>
              <a:t>Stress reduction and relapse prevention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1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Common Elements of Family Psychoeducation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Involve all members of the family (including client)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Are provided by mental health professionals who are members (or have access to) client’s treatment team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Approach family members in the spirit of mutual collaboration in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Provide practical information and handouts about mental illness and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Focus on the present and future, not the past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Demonstrate empathy for struggles family members have experienced and avoid blame and judgement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Provided by “family friendly agencies” (next slide)</a:t>
            </a:r>
          </a:p>
        </p:txBody>
      </p:sp>
    </p:spTree>
    <p:extLst>
      <p:ext uri="{BB962C8B-B14F-4D97-AF65-F5344CB8AC3E}">
        <p14:creationId xmlns:p14="http://schemas.microsoft.com/office/powerpoint/2010/main" val="358396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Characteristics of “Family-Friendly” Mental Health Agencies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Routinely explore family contact with all clients and use motivational strategies to help client consider involving relatives in their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Are inviting and welcoming to families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cs typeface="+mn-cs"/>
              </a:rPr>
              <a:t>Sufficiently large waiting rooms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cs typeface="+mn-cs"/>
              </a:rPr>
              <a:t>Family services available evening hours to accommodate working members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cs typeface="+mn-cs"/>
              </a:rPr>
              <a:t>Brochures available about classes and special topics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Have some capability of outreach to engage families in treatment by home visits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Are staffed with clinicians with special training and expertise in family psychoeducation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Have a family liaison from National Alliance on Mental illness (NAMI) or related organization to connect families with support groups and educational opportunities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891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1"/>
  <p:tag name="ARTICULATE_TOC_EXPANDED" val="True"/>
  <p:tag name="ARTICULATE_SLIDE_PRESENTER" val="Susan R. McGurk"/>
  <p:tag name="ARTICULATE_SLIDE_PRESENTER_GUID" val="d4884d4f-71e9-4339-a6cc-4b29451410f1"/>
  <p:tag name="ARTICULATE_SLIDE_PAUSE" val="1"/>
  <p:tag name="ARTICULATE_HIDE_SLIDE" val="0"/>
  <p:tag name="ARTICULATE_PLAYER_CONTROL_PREVIOUS" val="True"/>
  <p:tag name="ARTICULATE_PLAYER_CONTROL_NEXT" val="True"/>
  <p:tag name="ORIGINAL_AUDIO_FILEPATH" val="C:\Users\Chitra K\Desktop\TSW Modules\Module 1 Videos &amp; SM Audios\M1_Cog Self-management.m4a"/>
  <p:tag name="ELAPSEDTIME" val="0.00"/>
  <p:tag name="TIMELINE" val="9.23/18.13"/>
  <p:tag name="ARTICULATE_USED_LAYOUT" val="7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5a9dee0ce64cef8b98949f332ed2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71be62a08043e4bf69405d28660f7f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2_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colors-template.potx" id="{D8A332C8-1068-4A98-893C-F807D1842DEA}" vid="{D64E0C7B-67D1-47EF-AFC4-D98BB5EBE86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9662</TotalTime>
  <Words>3154</Words>
  <Application>Microsoft Office PowerPoint</Application>
  <PresentationFormat>On-screen Show (4:3)</PresentationFormat>
  <Paragraphs>327</Paragraphs>
  <Slides>50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72" baseType="lpstr">
      <vt:lpstr>MS PGothic</vt:lpstr>
      <vt:lpstr>Aptos</vt:lpstr>
      <vt:lpstr>Aptos Display</vt:lpstr>
      <vt:lpstr>Arial</vt:lpstr>
      <vt:lpstr>Calibri</vt:lpstr>
      <vt:lpstr>Chicago</vt:lpstr>
      <vt:lpstr>Franklin Gothic Book</vt:lpstr>
      <vt:lpstr>Franklin Gothic Medium</vt:lpstr>
      <vt:lpstr>Garamond</vt:lpstr>
      <vt:lpstr>Helvetica</vt:lpstr>
      <vt:lpstr>Segoe UI Semibold</vt:lpstr>
      <vt:lpstr>Times New Roman</vt:lpstr>
      <vt:lpstr>Verdana</vt:lpstr>
      <vt:lpstr>Wingdings</vt:lpstr>
      <vt:lpstr>Capsules</vt:lpstr>
      <vt:lpstr>Crop</vt:lpstr>
      <vt:lpstr>2_Office Theme</vt:lpstr>
      <vt:lpstr>Office Theme</vt:lpstr>
      <vt:lpstr>Blank Presentation</vt:lpstr>
      <vt:lpstr>Photo Editor Photo</vt:lpstr>
      <vt:lpstr>Document</vt:lpstr>
      <vt:lpstr>Chart</vt:lpstr>
      <vt:lpstr>Psychosocial Treatments for Schizophrenia</vt:lpstr>
      <vt:lpstr>Disclosure</vt:lpstr>
      <vt:lpstr>Evidence-Based Practices (EBPs)</vt:lpstr>
      <vt:lpstr>Focus on 8 Established EBPs in the USA</vt:lpstr>
      <vt:lpstr>Rationale for Family Psychoeducation</vt:lpstr>
      <vt:lpstr>Goals of Family Psychoeducation</vt:lpstr>
      <vt:lpstr>Family Psychoeducation Programs</vt:lpstr>
      <vt:lpstr>Common Elements of Family Psychoeducation</vt:lpstr>
      <vt:lpstr>Characteristics of “Family-Friendly” Mental Health Agencies</vt:lpstr>
      <vt:lpstr>Effects of Family Psychoeducation</vt:lpstr>
      <vt:lpstr>PowerPoint Presentation</vt:lpstr>
      <vt:lpstr>Rationale for Assertive Community Treatment (ACT)</vt:lpstr>
      <vt:lpstr>PowerPoint Presentation</vt:lpstr>
      <vt:lpstr>Effects of ACT</vt:lpstr>
      <vt:lpstr>PowerPoint Presentation</vt:lpstr>
      <vt:lpstr>Rationale for Supported Employment</vt:lpstr>
      <vt:lpstr>Individual Place and Support (IPS) Supported Employment</vt:lpstr>
      <vt:lpstr>IPS Principles, cont’d</vt:lpstr>
      <vt:lpstr>Work Rates in 25 RCTs of IPS Supported Employment</vt:lpstr>
      <vt:lpstr>Overall Findings for 25 RCTs</vt:lpstr>
      <vt:lpstr>Rationale for Social Skills Training</vt:lpstr>
      <vt:lpstr>Social Skills Training (SST)</vt:lpstr>
      <vt:lpstr>Steps of Expressing Negative Feelings</vt:lpstr>
      <vt:lpstr>SST, cont’d</vt:lpstr>
      <vt:lpstr>PowerPoint Presentation</vt:lpstr>
      <vt:lpstr>Effects of SST</vt:lpstr>
      <vt:lpstr>Rationale for Cognitive-Behavior Therapy for Psychosis</vt:lpstr>
      <vt:lpstr>CBT for Psychosis (CBTp)</vt:lpstr>
      <vt:lpstr>Effects of CBTp</vt:lpstr>
      <vt:lpstr>Rationale for Illness Self-Management</vt:lpstr>
      <vt:lpstr>Illness Self-Management Programs</vt:lpstr>
      <vt:lpstr>Illness Management and Recovery (IMR) Program</vt:lpstr>
      <vt:lpstr>Personal Definition of Recovery</vt:lpstr>
      <vt:lpstr>Effects of IMR Program</vt:lpstr>
      <vt:lpstr>Rationale for Cognitive Remediation</vt:lpstr>
      <vt:lpstr>What is Cognitive Remediation (Cog Rem)?</vt:lpstr>
      <vt:lpstr>Cog Rem Programs</vt:lpstr>
      <vt:lpstr>PowerPoint Presentation</vt:lpstr>
      <vt:lpstr>Effects of Cog Rem Programs</vt:lpstr>
      <vt:lpstr>Example of Integrate Cog Rem Program: Thinking Skills for Work (TSW)</vt:lpstr>
      <vt:lpstr>PowerPoint Presentation</vt:lpstr>
      <vt:lpstr>PowerPoint Presentation</vt:lpstr>
      <vt:lpstr>Rationale for Integrated Treatment for Co-Occurring Disorders</vt:lpstr>
      <vt:lpstr>PowerPoint Presentation</vt:lpstr>
      <vt:lpstr>Integrated Treatment for Co-Occurring Disorders</vt:lpstr>
      <vt:lpstr>Other Features of Integrated Treatment Programs</vt:lpstr>
      <vt:lpstr>The Principles of Integrated Treatment</vt:lpstr>
      <vt:lpstr>Effects of Integrated Treatment Programs</vt:lpstr>
      <vt:lpstr>Other Psychosocial EBPs</vt:lpstr>
      <vt:lpstr>Conclusions</vt:lpstr>
    </vt:vector>
  </TitlesOfParts>
  <Company>Case Western Reserve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Based Practices  in Ohio:</dc:title>
  <dc:creator>Ric Kruszynski</dc:creator>
  <cp:lastModifiedBy>Jones, Craig S</cp:lastModifiedBy>
  <cp:revision>272</cp:revision>
  <cp:lastPrinted>2005-02-07T02:40:35Z</cp:lastPrinted>
  <dcterms:created xsi:type="dcterms:W3CDTF">2003-09-12T15:36:50Z</dcterms:created>
  <dcterms:modified xsi:type="dcterms:W3CDTF">2024-09-25T21:04:56Z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-602495577</vt:i4>
  </property>
  <property fmtid="{D5CDD505-2E9C-101B-9397-08002B2CF9AE}" pid="3" name="_EmailSubject">
    <vt:lpwstr>National Council for Community Behavioral Healthcare Conference/New Orleans/ 2-28-04 through 3-2-04</vt:lpwstr>
  </property>
  <property fmtid="{D5CDD505-2E9C-101B-9397-08002B2CF9AE}" pid="4" name="_AuthorEmail">
    <vt:lpwstr>barbara@mcpphc.com</vt:lpwstr>
  </property>
  <property fmtid="{D5CDD505-2E9C-101B-9397-08002B2CF9AE}" pid="5" name="_AuthorEmailDisplayName">
    <vt:lpwstr>Barbara Mauer</vt:lpwstr>
  </property>
  <property fmtid="{D5CDD505-2E9C-101B-9397-08002B2CF9AE}" pid="6" name="MSIP_Label_8ca390d5-a4f3-448c-8368-24080179bc53_Enabled">
    <vt:lpwstr>true</vt:lpwstr>
  </property>
  <property fmtid="{D5CDD505-2E9C-101B-9397-08002B2CF9AE}" pid="7" name="MSIP_Label_8ca390d5-a4f3-448c-8368-24080179bc53_SetDate">
    <vt:lpwstr>2024-09-25T21:04:40Z</vt:lpwstr>
  </property>
  <property fmtid="{D5CDD505-2E9C-101B-9397-08002B2CF9AE}" pid="8" name="MSIP_Label_8ca390d5-a4f3-448c-8368-24080179bc53_Method">
    <vt:lpwstr>Standard</vt:lpwstr>
  </property>
  <property fmtid="{D5CDD505-2E9C-101B-9397-08002B2CF9AE}" pid="9" name="MSIP_Label_8ca390d5-a4f3-448c-8368-24080179bc53_Name">
    <vt:lpwstr>Low Risk</vt:lpwstr>
  </property>
  <property fmtid="{D5CDD505-2E9C-101B-9397-08002B2CF9AE}" pid="10" name="MSIP_Label_8ca390d5-a4f3-448c-8368-24080179bc53_SiteId">
    <vt:lpwstr>5b703aa0-061f-4ed9-beca-765a39ee1304</vt:lpwstr>
  </property>
  <property fmtid="{D5CDD505-2E9C-101B-9397-08002B2CF9AE}" pid="11" name="MSIP_Label_8ca390d5-a4f3-448c-8368-24080179bc53_ActionId">
    <vt:lpwstr>d12e0a1a-52b3-4f01-8a41-f1c2075ab162</vt:lpwstr>
  </property>
  <property fmtid="{D5CDD505-2E9C-101B-9397-08002B2CF9AE}" pid="12" name="MSIP_Label_8ca390d5-a4f3-448c-8368-24080179bc53_ContentBits">
    <vt:lpwstr>0</vt:lpwstr>
  </property>
</Properties>
</file>