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</p:sldMasterIdLst>
  <p:notesMasterIdLst>
    <p:notesMasterId r:id="rId75"/>
  </p:notesMasterIdLst>
  <p:sldIdLst>
    <p:sldId id="260" r:id="rId3"/>
    <p:sldId id="261" r:id="rId4"/>
    <p:sldId id="1266" r:id="rId5"/>
    <p:sldId id="695" r:id="rId6"/>
    <p:sldId id="573" r:id="rId7"/>
    <p:sldId id="683" r:id="rId8"/>
    <p:sldId id="522" r:id="rId9"/>
    <p:sldId id="613" r:id="rId10"/>
    <p:sldId id="526" r:id="rId11"/>
    <p:sldId id="684" r:id="rId12"/>
    <p:sldId id="524" r:id="rId13"/>
    <p:sldId id="619" r:id="rId14"/>
    <p:sldId id="598" r:id="rId15"/>
    <p:sldId id="599" r:id="rId16"/>
    <p:sldId id="693" r:id="rId17"/>
    <p:sldId id="1274" r:id="rId18"/>
    <p:sldId id="1267" r:id="rId19"/>
    <p:sldId id="697" r:id="rId20"/>
    <p:sldId id="528" r:id="rId21"/>
    <p:sldId id="1264" r:id="rId22"/>
    <p:sldId id="1263" r:id="rId23"/>
    <p:sldId id="698" r:id="rId24"/>
    <p:sldId id="699" r:id="rId25"/>
    <p:sldId id="701" r:id="rId26"/>
    <p:sldId id="702" r:id="rId27"/>
    <p:sldId id="1265" r:id="rId28"/>
    <p:sldId id="1241" r:id="rId29"/>
    <p:sldId id="1272" r:id="rId30"/>
    <p:sldId id="772" r:id="rId31"/>
    <p:sldId id="1240" r:id="rId32"/>
    <p:sldId id="1242" r:id="rId33"/>
    <p:sldId id="1237" r:id="rId34"/>
    <p:sldId id="353" r:id="rId35"/>
    <p:sldId id="1271" r:id="rId36"/>
    <p:sldId id="696" r:id="rId37"/>
    <p:sldId id="1262" r:id="rId38"/>
    <p:sldId id="1239" r:id="rId39"/>
    <p:sldId id="1261" r:id="rId40"/>
    <p:sldId id="1129" r:id="rId41"/>
    <p:sldId id="1099" r:id="rId42"/>
    <p:sldId id="1089" r:id="rId43"/>
    <p:sldId id="1090" r:id="rId44"/>
    <p:sldId id="457" r:id="rId45"/>
    <p:sldId id="458" r:id="rId46"/>
    <p:sldId id="694" r:id="rId47"/>
    <p:sldId id="1268" r:id="rId48"/>
    <p:sldId id="686" r:id="rId49"/>
    <p:sldId id="533" r:id="rId50"/>
    <p:sldId id="1118" r:id="rId51"/>
    <p:sldId id="934" r:id="rId52"/>
    <p:sldId id="997" r:id="rId53"/>
    <p:sldId id="999" r:id="rId54"/>
    <p:sldId id="648" r:id="rId55"/>
    <p:sldId id="649" r:id="rId56"/>
    <p:sldId id="773" r:id="rId57"/>
    <p:sldId id="899" r:id="rId58"/>
    <p:sldId id="776" r:id="rId59"/>
    <p:sldId id="1120" r:id="rId60"/>
    <p:sldId id="435" r:id="rId61"/>
    <p:sldId id="1273" r:id="rId62"/>
    <p:sldId id="321" r:id="rId63"/>
    <p:sldId id="489" r:id="rId64"/>
    <p:sldId id="487" r:id="rId65"/>
    <p:sldId id="507" r:id="rId66"/>
    <p:sldId id="492" r:id="rId67"/>
    <p:sldId id="493" r:id="rId68"/>
    <p:sldId id="495" r:id="rId69"/>
    <p:sldId id="508" r:id="rId70"/>
    <p:sldId id="1078" r:id="rId71"/>
    <p:sldId id="1235" r:id="rId72"/>
    <p:sldId id="1093" r:id="rId73"/>
    <p:sldId id="394" r:id="rId7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D4940DC-0351-4659-81FF-6490945F59F7}">
          <p14:sldIdLst>
            <p14:sldId id="260"/>
            <p14:sldId id="261"/>
            <p14:sldId id="1266"/>
            <p14:sldId id="695"/>
            <p14:sldId id="573"/>
            <p14:sldId id="683"/>
            <p14:sldId id="522"/>
            <p14:sldId id="613"/>
            <p14:sldId id="526"/>
            <p14:sldId id="684"/>
            <p14:sldId id="524"/>
            <p14:sldId id="619"/>
            <p14:sldId id="598"/>
            <p14:sldId id="599"/>
            <p14:sldId id="693"/>
            <p14:sldId id="1274"/>
            <p14:sldId id="1267"/>
            <p14:sldId id="697"/>
            <p14:sldId id="528"/>
            <p14:sldId id="1264"/>
            <p14:sldId id="1263"/>
            <p14:sldId id="698"/>
            <p14:sldId id="699"/>
            <p14:sldId id="701"/>
            <p14:sldId id="702"/>
            <p14:sldId id="1265"/>
            <p14:sldId id="1241"/>
            <p14:sldId id="1272"/>
            <p14:sldId id="772"/>
            <p14:sldId id="1240"/>
            <p14:sldId id="1242"/>
            <p14:sldId id="1237"/>
            <p14:sldId id="353"/>
            <p14:sldId id="1271"/>
            <p14:sldId id="696"/>
            <p14:sldId id="1262"/>
            <p14:sldId id="1239"/>
            <p14:sldId id="1261"/>
            <p14:sldId id="1129"/>
            <p14:sldId id="1099"/>
            <p14:sldId id="1089"/>
            <p14:sldId id="1090"/>
            <p14:sldId id="457"/>
            <p14:sldId id="458"/>
            <p14:sldId id="694"/>
            <p14:sldId id="1268"/>
            <p14:sldId id="686"/>
            <p14:sldId id="533"/>
            <p14:sldId id="1118"/>
            <p14:sldId id="934"/>
            <p14:sldId id="997"/>
            <p14:sldId id="999"/>
            <p14:sldId id="648"/>
            <p14:sldId id="649"/>
            <p14:sldId id="773"/>
            <p14:sldId id="899"/>
            <p14:sldId id="776"/>
            <p14:sldId id="1120"/>
            <p14:sldId id="435"/>
            <p14:sldId id="1273"/>
            <p14:sldId id="321"/>
            <p14:sldId id="489"/>
            <p14:sldId id="487"/>
            <p14:sldId id="507"/>
            <p14:sldId id="492"/>
            <p14:sldId id="493"/>
            <p14:sldId id="495"/>
            <p14:sldId id="508"/>
            <p14:sldId id="1078"/>
            <p14:sldId id="1235"/>
            <p14:sldId id="1093"/>
            <p14:sldId id="394"/>
          </p14:sldIdLst>
        </p14:section>
        <p14:section name="removed slides" id="{073DF53E-149E-4693-A933-E106164A2F99}">
          <p14:sldIdLst/>
        </p14:section>
      </p14:sectionLst>
    </p:ext>
    <p:ext uri="{EFAFB233-063F-42B5-8137-9DF3F51BA10A}">
      <p15:sldGuideLst xmlns:p15="http://schemas.microsoft.com/office/powerpoint/2012/main">
        <p15:guide id="1" pos="3816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0" autoAdjust="0"/>
    <p:restoredTop sz="94609" autoAdjust="0"/>
  </p:normalViewPr>
  <p:slideViewPr>
    <p:cSldViewPr snapToGrid="0">
      <p:cViewPr varScale="1">
        <p:scale>
          <a:sx n="151" d="100"/>
          <a:sy n="151" d="100"/>
        </p:scale>
        <p:origin x="944" y="200"/>
      </p:cViewPr>
      <p:guideLst>
        <p:guide pos="3816"/>
        <p:guide orient="horz" pos="2160"/>
      </p:guideLst>
    </p:cSldViewPr>
  </p:slideViewPr>
  <p:outlineViewPr>
    <p:cViewPr>
      <p:scale>
        <a:sx n="33" d="100"/>
        <a:sy n="33" d="100"/>
      </p:scale>
      <p:origin x="0" y="-944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69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641935698454302E-2"/>
          <c:y val="3.6472738968857443E-2"/>
          <c:w val="0.92124309012225647"/>
          <c:h val="0.78890576095878862"/>
        </c:manualLayout>
      </c:layout>
      <c:lineChart>
        <c:grouping val="standard"/>
        <c:varyColors val="0"/>
        <c:ser>
          <c:idx val="0"/>
          <c:order val="0"/>
          <c:tx>
            <c:strRef>
              <c:f>'F:\EDIP Prevention\Data files\EDIPPP-RWJF data\[Incidence counts, graphs, annual.xlsx]Sheet2'!$F$3</c:f>
              <c:strCache>
                <c:ptCount val="1"/>
                <c:pt idx="0">
                  <c:v>Control period</c:v>
                </c:pt>
              </c:strCache>
            </c:strRef>
          </c:tx>
          <c:spPr>
            <a:ln>
              <a:noFill/>
            </a:ln>
          </c:spP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31750">
                <a:solidFill>
                  <a:srgbClr val="92D050"/>
                </a:solidFill>
                <a:prstDash val="dash"/>
              </a:ln>
            </c:spPr>
            <c:trendlineType val="linear"/>
            <c:dispRSqr val="1"/>
            <c:dispEq val="0"/>
            <c:trendlineLbl>
              <c:layout>
                <c:manualLayout>
                  <c:x val="-5.720145839176987E-2"/>
                  <c:y val="1.890697254427154E-3"/>
                </c:manualLayout>
              </c:layout>
              <c:numFmt formatCode="General" sourceLinked="0"/>
            </c:trendlineLbl>
          </c:trendline>
          <c:cat>
            <c:numRef>
              <c:f>'F:\EDIP Prevention\Data files\EDIPPP-RWJF data\[Incidence counts, graphs, annual.xlsx]Sheet2'!$B$7:$B$14</c:f>
              <c:numCache>
                <c:formatCode>General</c:formatCode>
                <c:ptCount val="8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</c:numCache>
            </c:numRef>
          </c:cat>
          <c:val>
            <c:numRef>
              <c:f>'F:\EDIP Prevention\Data files\EDIPPP-RWJF data\[Incidence counts, graphs, annual.xlsx]Sheet2'!$F$7:$F$14</c:f>
              <c:numCache>
                <c:formatCode>General</c:formatCode>
                <c:ptCount val="8"/>
                <c:pt idx="0">
                  <c:v>0.9999091556082027</c:v>
                </c:pt>
                <c:pt idx="1">
                  <c:v>1.0635093705691077</c:v>
                </c:pt>
                <c:pt idx="2">
                  <c:v>1.1593254714832255</c:v>
                </c:pt>
                <c:pt idx="3">
                  <c:v>1.1978192909650818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186-4BE2-A073-DECB052EFF97}"/>
            </c:ext>
          </c:extLst>
        </c:ser>
        <c:ser>
          <c:idx val="2"/>
          <c:order val="1"/>
          <c:tx>
            <c:v>Forecast</c:v>
          </c:tx>
          <c:spPr>
            <a:ln>
              <a:noFill/>
            </a:ln>
          </c:spPr>
          <c:marker>
            <c:spPr>
              <a:solidFill>
                <a:srgbClr val="0070C0"/>
              </a:solidFill>
            </c:spPr>
          </c:marke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'F:\EDIP Prevention\Data files\EDIPPP-RWJF data\[Incidence counts, graphs, annual.xlsx]Sheet2'!$B$7:$B$14</c:f>
              <c:numCache>
                <c:formatCode>General</c:formatCode>
                <c:ptCount val="8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</c:numCache>
            </c:numRef>
          </c:cat>
          <c:val>
            <c:numRef>
              <c:f>'F:\EDIP Prevention\Data files\EDIPPP-RWJF data\[Incidence counts, graphs, annual.xlsx]Sheet2'!$G$7:$G$14</c:f>
              <c:numCache>
                <c:formatCode>General</c:formatCode>
                <c:ptCount val="8"/>
                <c:pt idx="4">
                  <c:v>1.277527448902589</c:v>
                </c:pt>
                <c:pt idx="5">
                  <c:v>1.3464820996010762</c:v>
                </c:pt>
                <c:pt idx="6">
                  <c:v>1.4154367502995622</c:v>
                </c:pt>
                <c:pt idx="7">
                  <c:v>1.484391400998021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186-4BE2-A073-DECB052EFF97}"/>
            </c:ext>
          </c:extLst>
        </c:ser>
        <c:ser>
          <c:idx val="1"/>
          <c:order val="2"/>
          <c:tx>
            <c:strRef>
              <c:f>'F:\EDIP Prevention\Data files\EDIPPP-RWJF data\[Incidence counts, graphs, annual.xlsx]Sheet2'!$G$3</c:f>
              <c:strCache>
                <c:ptCount val="1"/>
                <c:pt idx="0">
                  <c:v>Intervention period</c:v>
                </c:pt>
              </c:strCache>
            </c:strRef>
          </c:tx>
          <c:spPr>
            <a:ln>
              <a:noFill/>
            </a:ln>
          </c:spP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>
                <a:noFill/>
              </a:ln>
            </c:spPr>
            <c:trendlineType val="linear"/>
            <c:dispRSqr val="0"/>
            <c:dispEq val="0"/>
          </c:trendline>
          <c:trendline>
            <c:spPr>
              <a:ln>
                <a:noFill/>
              </a:ln>
            </c:spPr>
            <c:trendlineType val="linear"/>
            <c:dispRSqr val="0"/>
            <c:dispEq val="0"/>
          </c:trendline>
          <c:trendline>
            <c:spPr>
              <a:ln>
                <a:noFill/>
              </a:ln>
            </c:spPr>
            <c:trendlineType val="linear"/>
            <c:dispRSqr val="0"/>
            <c:dispEq val="0"/>
          </c:trendline>
          <c:trendline>
            <c:spPr>
              <a:ln>
                <a:noFill/>
              </a:ln>
            </c:spPr>
            <c:trendlineType val="linear"/>
            <c:dispRSqr val="0"/>
            <c:dispEq val="0"/>
          </c:trendline>
          <c:cat>
            <c:numRef>
              <c:f>'F:\EDIP Prevention\Data files\EDIPPP-RWJF data\[Incidence counts, graphs, annual.xlsx]Sheet2'!$B$7:$B$14</c:f>
              <c:numCache>
                <c:formatCode>General</c:formatCode>
                <c:ptCount val="8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</c:numCache>
            </c:numRef>
          </c:cat>
          <c:val>
            <c:numRef>
              <c:f>'F:\EDIP Prevention\Data files\EDIPPP-RWJF data\[Incidence counts, graphs, annual.xlsx]Sheet2'!$H$7:$H$14</c:f>
              <c:numCache>
                <c:formatCode>General</c:formatCode>
                <c:ptCount val="8"/>
                <c:pt idx="4">
                  <c:v>1.1661390983748021</c:v>
                </c:pt>
                <c:pt idx="5">
                  <c:v>1.0946639091017134</c:v>
                </c:pt>
                <c:pt idx="6">
                  <c:v>0.97971113583088865</c:v>
                </c:pt>
                <c:pt idx="7">
                  <c:v>0.99517319233515789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5186-4BE2-A073-DECB052EFF9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06027560"/>
        <c:axId val="406026776"/>
      </c:lineChart>
      <c:catAx>
        <c:axId val="406027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406026776"/>
        <c:crosses val="autoZero"/>
        <c:auto val="1"/>
        <c:lblAlgn val="ctr"/>
        <c:lblOffset val="100"/>
        <c:noMultiLvlLbl val="0"/>
      </c:catAx>
      <c:valAx>
        <c:axId val="406026776"/>
        <c:scaling>
          <c:orientation val="minMax"/>
          <c:max val="1.5"/>
          <c:min val="0.9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406027560"/>
        <c:crosses val="autoZero"/>
        <c:crossBetween val="between"/>
      </c:valAx>
    </c:plotArea>
    <c:legend>
      <c:legendPos val="b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ayout>
        <c:manualLayout>
          <c:xMode val="edge"/>
          <c:yMode val="edge"/>
          <c:x val="0.23277483950643468"/>
          <c:y val="0.92916384675610764"/>
          <c:w val="0.63245202064266837"/>
          <c:h val="5.0428672690098569E-2"/>
        </c:manualLayout>
      </c:layout>
      <c:overlay val="0"/>
      <c:txPr>
        <a:bodyPr/>
        <a:lstStyle/>
        <a:p>
          <a:pPr>
            <a:defRPr sz="1600" baseline="0">
              <a:solidFill>
                <a:schemeClr val="tx2">
                  <a:lumMod val="50000"/>
                </a:schemeClr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baseline="0">
          <a:solidFill>
            <a:sysClr val="windowText" lastClr="000000"/>
          </a:solidFill>
        </a:defRPr>
      </a:pPr>
      <a:endParaRPr lang="en-US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93054D-6010-4283-B03D-C0341DB8A10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1ADE6EE5-F633-493A-B1F4-48B4A3D76C1E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Times New Roman" panose="02020603050405020304" pitchFamily="18" charset="0"/>
            </a:rPr>
            <a:t>PIER </a:t>
          </a:r>
          <a:endParaRPr kumimoji="0" lang="en-US" altLang="en-US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endParaRPr>
        </a:p>
      </dgm:t>
    </dgm:pt>
    <dgm:pt modelId="{AFB9531E-5AB1-4B13-959A-2AC996543D18}" type="parTrans" cxnId="{A127D21A-B823-48E7-B57B-F950CBB9BA3B}">
      <dgm:prSet/>
      <dgm:spPr/>
    </dgm:pt>
    <dgm:pt modelId="{E79ED520-E2DA-4FD6-8AE9-02CA9EAD7479}" type="sibTrans" cxnId="{A127D21A-B823-48E7-B57B-F950CBB9BA3B}">
      <dgm:prSet/>
      <dgm:spPr/>
    </dgm:pt>
    <dgm:pt modelId="{387AA719-CC1E-4B43-ADD4-FF986DA00C2C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Times New Roman" panose="02020603050405020304" pitchFamily="18" charset="0"/>
            </a:rPr>
            <a:t>Education</a:t>
          </a:r>
          <a:endParaRPr kumimoji="0" lang="en-US" altLang="en-US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endParaRPr>
        </a:p>
      </dgm:t>
    </dgm:pt>
    <dgm:pt modelId="{5A0A1EE1-A653-4F6D-B84B-E853FA5AF6D4}" type="parTrans" cxnId="{AC815665-9357-427F-BDD5-081F2CF53D8B}">
      <dgm:prSet/>
      <dgm:spPr/>
    </dgm:pt>
    <dgm:pt modelId="{B2804EC7-9D99-4CBE-91F8-5979181DA64C}" type="sibTrans" cxnId="{AC815665-9357-427F-BDD5-081F2CF53D8B}">
      <dgm:prSet/>
      <dgm:spPr/>
    </dgm:pt>
    <dgm:pt modelId="{90D12B4A-D702-4F24-A3A9-9D17B6C28F78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Times New Roman" panose="02020603050405020304" pitchFamily="18" charset="0"/>
            </a:rPr>
            <a:t>Material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Times New Roman" panose="02020603050405020304" pitchFamily="18" charset="0"/>
            </a:rPr>
            <a:t>Development</a:t>
          </a:r>
          <a:endParaRPr kumimoji="0" lang="en-US" altLang="en-US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endParaRPr>
        </a:p>
      </dgm:t>
    </dgm:pt>
    <dgm:pt modelId="{715FEF74-5314-416C-8C66-7D11BB8E659F}" type="parTrans" cxnId="{E34987AE-D0DF-4809-A060-B081CB3AED52}">
      <dgm:prSet/>
      <dgm:spPr/>
    </dgm:pt>
    <dgm:pt modelId="{FEAB9458-B65B-417F-A864-8EA5F3565637}" type="sibTrans" cxnId="{E34987AE-D0DF-4809-A060-B081CB3AED52}">
      <dgm:prSet/>
      <dgm:spPr/>
    </dgm:pt>
    <dgm:pt modelId="{CABFDB7B-FD08-487C-BA0C-81B4B47A2347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Times New Roman" panose="02020603050405020304" pitchFamily="18" charset="0"/>
            </a:rPr>
            <a:t>Professionals</a:t>
          </a:r>
          <a:endParaRPr kumimoji="0" lang="en-US" altLang="en-US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endParaRPr>
        </a:p>
      </dgm:t>
    </dgm:pt>
    <dgm:pt modelId="{682089B2-17C1-4266-9B97-78194358E474}" type="parTrans" cxnId="{E657C84A-365F-4EF2-B0F4-C990AAB0E696}">
      <dgm:prSet/>
      <dgm:spPr/>
    </dgm:pt>
    <dgm:pt modelId="{0069DBCB-8D6F-44F2-929C-9FD983A97606}" type="sibTrans" cxnId="{E657C84A-365F-4EF2-B0F4-C990AAB0E696}">
      <dgm:prSet/>
      <dgm:spPr/>
    </dgm:pt>
    <dgm:pt modelId="{5AC7CAF2-78C6-49B0-8359-0FAB128B978F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Times New Roman" panose="02020603050405020304" pitchFamily="18" charset="0"/>
            </a:rPr>
            <a:t>General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Times New Roman" panose="02020603050405020304" pitchFamily="18" charset="0"/>
            </a:rPr>
            <a:t> Public</a:t>
          </a:r>
          <a:endParaRPr kumimoji="0" lang="en-US" altLang="en-US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endParaRPr>
        </a:p>
      </dgm:t>
    </dgm:pt>
    <dgm:pt modelId="{1823CFAF-310D-4693-B121-A444194ED5C6}" type="parTrans" cxnId="{6772EB6F-06C7-4CAF-B5F5-C39CEB78B907}">
      <dgm:prSet/>
      <dgm:spPr/>
    </dgm:pt>
    <dgm:pt modelId="{35B55A29-5E07-42FD-87F1-CB56DA4909A8}" type="sibTrans" cxnId="{6772EB6F-06C7-4CAF-B5F5-C39CEB78B907}">
      <dgm:prSet/>
      <dgm:spPr/>
    </dgm:pt>
    <dgm:pt modelId="{9D1F5FDF-722A-489D-A784-7B835567F376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Times New Roman" panose="02020603050405020304" pitchFamily="18" charset="0"/>
            </a:rPr>
            <a:t>Clinical Work </a:t>
          </a:r>
          <a:endParaRPr kumimoji="0" lang="en-US" altLang="en-US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endParaRPr>
        </a:p>
      </dgm:t>
    </dgm:pt>
    <dgm:pt modelId="{4828219F-B0C1-4530-AE87-916FF04E341E}" type="parTrans" cxnId="{2BDDD707-FAA8-4FD7-A7E3-4AA57523212A}">
      <dgm:prSet/>
      <dgm:spPr/>
    </dgm:pt>
    <dgm:pt modelId="{3CC39BCF-4D38-4326-9166-24EDFC83C58B}" type="sibTrans" cxnId="{2BDDD707-FAA8-4FD7-A7E3-4AA57523212A}">
      <dgm:prSet/>
      <dgm:spPr/>
    </dgm:pt>
    <dgm:pt modelId="{3125584F-EE0E-4A19-8B83-9044C9625B22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Times New Roman" panose="02020603050405020304" pitchFamily="18" charset="0"/>
            </a:rPr>
            <a:t>Assessment</a:t>
          </a:r>
          <a:endParaRPr kumimoji="0" lang="en-US" altLang="en-US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endParaRPr>
        </a:p>
      </dgm:t>
    </dgm:pt>
    <dgm:pt modelId="{E35BEC9C-BF74-4A3D-BCF4-4A7B742F2423}" type="parTrans" cxnId="{90741B95-AD0D-48B3-9CF2-A9AC684A76A9}">
      <dgm:prSet/>
      <dgm:spPr/>
    </dgm:pt>
    <dgm:pt modelId="{387B9DB7-AFA5-4887-B1AA-DA2D35767DF9}" type="sibTrans" cxnId="{90741B95-AD0D-48B3-9CF2-A9AC684A76A9}">
      <dgm:prSet/>
      <dgm:spPr/>
    </dgm:pt>
    <dgm:pt modelId="{D36F3312-D076-481A-B7E6-37690B3337FF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Times New Roman" panose="02020603050405020304" pitchFamily="18" charset="0"/>
            </a:rPr>
            <a:t>Psychosocial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Times New Roman" panose="02020603050405020304" pitchFamily="18" charset="0"/>
            </a:rPr>
            <a:t>Treatment</a:t>
          </a:r>
          <a:endParaRPr kumimoji="0" lang="en-US" altLang="en-US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endParaRPr>
        </a:p>
      </dgm:t>
    </dgm:pt>
    <dgm:pt modelId="{FAFAF747-B8F7-4D61-A2F7-E0A9AECB549F}" type="parTrans" cxnId="{90F65A42-95B9-4319-B0B6-3E2915F29B9C}">
      <dgm:prSet/>
      <dgm:spPr/>
    </dgm:pt>
    <dgm:pt modelId="{CE977A92-8B13-4E9B-B3CD-CA8F327FF012}" type="sibTrans" cxnId="{90F65A42-95B9-4319-B0B6-3E2915F29B9C}">
      <dgm:prSet/>
      <dgm:spPr/>
    </dgm:pt>
    <dgm:pt modelId="{AF08A903-012E-4C81-B973-CFC356EEE397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Times New Roman" panose="02020603050405020304" pitchFamily="18" charset="0"/>
            </a:rPr>
            <a:t>Pharmacological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Times New Roman" panose="02020603050405020304" pitchFamily="18" charset="0"/>
            </a:rPr>
            <a:t>Treatment</a:t>
          </a:r>
          <a:endParaRPr kumimoji="0" lang="en-US" altLang="en-US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endParaRPr>
        </a:p>
      </dgm:t>
    </dgm:pt>
    <dgm:pt modelId="{1F13A7D7-A2AF-4540-AD71-D509140FDEBC}" type="parTrans" cxnId="{08AF7299-937D-4500-A220-09E1E42C96F3}">
      <dgm:prSet/>
      <dgm:spPr/>
    </dgm:pt>
    <dgm:pt modelId="{7C311ACE-E404-467A-BB0D-C6D02F3ACD34}" type="sibTrans" cxnId="{08AF7299-937D-4500-A220-09E1E42C96F3}">
      <dgm:prSet/>
      <dgm:spPr/>
    </dgm:pt>
    <dgm:pt modelId="{49216CA2-847F-486E-BD71-A7539EA8C70A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Times New Roman" panose="02020603050405020304" pitchFamily="18" charset="0"/>
            </a:rPr>
            <a:t>Research</a:t>
          </a:r>
          <a:endParaRPr kumimoji="0" lang="en-US" altLang="en-US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endParaRPr>
        </a:p>
      </dgm:t>
    </dgm:pt>
    <dgm:pt modelId="{817173E4-7D11-4762-9409-76ECE7F2D050}" type="parTrans" cxnId="{55EC40B1-5795-4A90-8647-1177E3C5343B}">
      <dgm:prSet/>
      <dgm:spPr/>
    </dgm:pt>
    <dgm:pt modelId="{263EB988-978F-48FF-8F8B-98A09D1D595A}" type="sibTrans" cxnId="{55EC40B1-5795-4A90-8647-1177E3C5343B}">
      <dgm:prSet/>
      <dgm:spPr/>
    </dgm:pt>
    <dgm:pt modelId="{07E7DE8C-69BD-4BA9-BDD8-FAAF9460DAC2}" type="pres">
      <dgm:prSet presAssocID="{AF93054D-6010-4283-B03D-C0341DB8A10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DF72A26-E5FE-4EEC-9B11-5CEAAFE0B74A}" type="pres">
      <dgm:prSet presAssocID="{1ADE6EE5-F633-493A-B1F4-48B4A3D76C1E}" presName="hierRoot1" presStyleCnt="0">
        <dgm:presLayoutVars>
          <dgm:hierBranch/>
        </dgm:presLayoutVars>
      </dgm:prSet>
      <dgm:spPr/>
    </dgm:pt>
    <dgm:pt modelId="{FD7B735B-4A58-4726-958C-46C8DCEE2A08}" type="pres">
      <dgm:prSet presAssocID="{1ADE6EE5-F633-493A-B1F4-48B4A3D76C1E}" presName="rootComposite1" presStyleCnt="0"/>
      <dgm:spPr/>
    </dgm:pt>
    <dgm:pt modelId="{0207C06D-0F1C-47EC-95BD-2C55908EC0BE}" type="pres">
      <dgm:prSet presAssocID="{1ADE6EE5-F633-493A-B1F4-48B4A3D76C1E}" presName="rootText1" presStyleLbl="node0" presStyleIdx="0" presStyleCnt="1">
        <dgm:presLayoutVars>
          <dgm:chPref val="3"/>
        </dgm:presLayoutVars>
      </dgm:prSet>
      <dgm:spPr/>
    </dgm:pt>
    <dgm:pt modelId="{8C0B6D43-EE9C-4E7D-A19D-1625EE93A7B4}" type="pres">
      <dgm:prSet presAssocID="{1ADE6EE5-F633-493A-B1F4-48B4A3D76C1E}" presName="rootConnector1" presStyleLbl="node1" presStyleIdx="0" presStyleCnt="0"/>
      <dgm:spPr/>
    </dgm:pt>
    <dgm:pt modelId="{49476BB3-CA85-4AE3-9FBC-7F4BA273BF9A}" type="pres">
      <dgm:prSet presAssocID="{1ADE6EE5-F633-493A-B1F4-48B4A3D76C1E}" presName="hierChild2" presStyleCnt="0"/>
      <dgm:spPr/>
    </dgm:pt>
    <dgm:pt modelId="{07EE54D3-DD9E-46A3-98B2-006BC63A1CA7}" type="pres">
      <dgm:prSet presAssocID="{5A0A1EE1-A653-4F6D-B84B-E853FA5AF6D4}" presName="Name35" presStyleLbl="parChTrans1D2" presStyleIdx="0" presStyleCnt="3"/>
      <dgm:spPr/>
    </dgm:pt>
    <dgm:pt modelId="{129775E8-90AE-49E9-BCC2-45F3936DDAB6}" type="pres">
      <dgm:prSet presAssocID="{387AA719-CC1E-4B43-ADD4-FF986DA00C2C}" presName="hierRoot2" presStyleCnt="0">
        <dgm:presLayoutVars>
          <dgm:hierBranch val="r"/>
        </dgm:presLayoutVars>
      </dgm:prSet>
      <dgm:spPr/>
    </dgm:pt>
    <dgm:pt modelId="{992BB7C4-6FEF-41D8-B456-D11D11852140}" type="pres">
      <dgm:prSet presAssocID="{387AA719-CC1E-4B43-ADD4-FF986DA00C2C}" presName="rootComposite" presStyleCnt="0"/>
      <dgm:spPr/>
    </dgm:pt>
    <dgm:pt modelId="{B84CA950-0A30-44B2-9612-3B5EBBD2FFA9}" type="pres">
      <dgm:prSet presAssocID="{387AA719-CC1E-4B43-ADD4-FF986DA00C2C}" presName="rootText" presStyleLbl="node2" presStyleIdx="0" presStyleCnt="3">
        <dgm:presLayoutVars>
          <dgm:chPref val="3"/>
        </dgm:presLayoutVars>
      </dgm:prSet>
      <dgm:spPr/>
    </dgm:pt>
    <dgm:pt modelId="{A21EC318-51C6-4C86-95D2-83166C09126D}" type="pres">
      <dgm:prSet presAssocID="{387AA719-CC1E-4B43-ADD4-FF986DA00C2C}" presName="rootConnector" presStyleLbl="node2" presStyleIdx="0" presStyleCnt="3"/>
      <dgm:spPr/>
    </dgm:pt>
    <dgm:pt modelId="{976F88FB-9E0E-4AA1-BA46-A045D1570C1C}" type="pres">
      <dgm:prSet presAssocID="{387AA719-CC1E-4B43-ADD4-FF986DA00C2C}" presName="hierChild4" presStyleCnt="0"/>
      <dgm:spPr/>
    </dgm:pt>
    <dgm:pt modelId="{26D22F11-D654-43D8-8866-9CA8FBD763DD}" type="pres">
      <dgm:prSet presAssocID="{715FEF74-5314-416C-8C66-7D11BB8E659F}" presName="Name50" presStyleLbl="parChTrans1D3" presStyleIdx="0" presStyleCnt="6"/>
      <dgm:spPr/>
    </dgm:pt>
    <dgm:pt modelId="{5EEDE9D7-672B-4C7A-B953-1984D7B0BFFA}" type="pres">
      <dgm:prSet presAssocID="{90D12B4A-D702-4F24-A3A9-9D17B6C28F78}" presName="hierRoot2" presStyleCnt="0">
        <dgm:presLayoutVars>
          <dgm:hierBranch val="r"/>
        </dgm:presLayoutVars>
      </dgm:prSet>
      <dgm:spPr/>
    </dgm:pt>
    <dgm:pt modelId="{9039655E-4574-471A-8124-3E938299A5E9}" type="pres">
      <dgm:prSet presAssocID="{90D12B4A-D702-4F24-A3A9-9D17B6C28F78}" presName="rootComposite" presStyleCnt="0"/>
      <dgm:spPr/>
    </dgm:pt>
    <dgm:pt modelId="{D0F4131B-B743-4425-B2C2-2255FADCE82B}" type="pres">
      <dgm:prSet presAssocID="{90D12B4A-D702-4F24-A3A9-9D17B6C28F78}" presName="rootText" presStyleLbl="node3" presStyleIdx="0" presStyleCnt="6">
        <dgm:presLayoutVars>
          <dgm:chPref val="3"/>
        </dgm:presLayoutVars>
      </dgm:prSet>
      <dgm:spPr/>
    </dgm:pt>
    <dgm:pt modelId="{8A3CBF0D-6510-478E-B3E8-611A8A39C0A9}" type="pres">
      <dgm:prSet presAssocID="{90D12B4A-D702-4F24-A3A9-9D17B6C28F78}" presName="rootConnector" presStyleLbl="node3" presStyleIdx="0" presStyleCnt="6"/>
      <dgm:spPr/>
    </dgm:pt>
    <dgm:pt modelId="{E4719283-1907-44A2-BE79-7996C2D476C3}" type="pres">
      <dgm:prSet presAssocID="{90D12B4A-D702-4F24-A3A9-9D17B6C28F78}" presName="hierChild4" presStyleCnt="0"/>
      <dgm:spPr/>
    </dgm:pt>
    <dgm:pt modelId="{C383E8F5-3D88-4CCA-BD35-8D6689C5CFEC}" type="pres">
      <dgm:prSet presAssocID="{90D12B4A-D702-4F24-A3A9-9D17B6C28F78}" presName="hierChild5" presStyleCnt="0"/>
      <dgm:spPr/>
    </dgm:pt>
    <dgm:pt modelId="{4E0FF2F0-DF91-4B95-BCE9-1E3819B5707C}" type="pres">
      <dgm:prSet presAssocID="{682089B2-17C1-4266-9B97-78194358E474}" presName="Name50" presStyleLbl="parChTrans1D3" presStyleIdx="1" presStyleCnt="6"/>
      <dgm:spPr/>
    </dgm:pt>
    <dgm:pt modelId="{D8ECA1A2-670E-4DAA-9F40-8A5371023812}" type="pres">
      <dgm:prSet presAssocID="{CABFDB7B-FD08-487C-BA0C-81B4B47A2347}" presName="hierRoot2" presStyleCnt="0">
        <dgm:presLayoutVars>
          <dgm:hierBranch val="r"/>
        </dgm:presLayoutVars>
      </dgm:prSet>
      <dgm:spPr/>
    </dgm:pt>
    <dgm:pt modelId="{E316710B-B06F-4359-9378-F8D73D17D95B}" type="pres">
      <dgm:prSet presAssocID="{CABFDB7B-FD08-487C-BA0C-81B4B47A2347}" presName="rootComposite" presStyleCnt="0"/>
      <dgm:spPr/>
    </dgm:pt>
    <dgm:pt modelId="{C43E826E-3203-49BA-8E71-04BE53496D58}" type="pres">
      <dgm:prSet presAssocID="{CABFDB7B-FD08-487C-BA0C-81B4B47A2347}" presName="rootText" presStyleLbl="node3" presStyleIdx="1" presStyleCnt="6">
        <dgm:presLayoutVars>
          <dgm:chPref val="3"/>
        </dgm:presLayoutVars>
      </dgm:prSet>
      <dgm:spPr/>
    </dgm:pt>
    <dgm:pt modelId="{318DDECA-C7F5-401E-821E-B7C8A1D9A9AC}" type="pres">
      <dgm:prSet presAssocID="{CABFDB7B-FD08-487C-BA0C-81B4B47A2347}" presName="rootConnector" presStyleLbl="node3" presStyleIdx="1" presStyleCnt="6"/>
      <dgm:spPr/>
    </dgm:pt>
    <dgm:pt modelId="{5B3F00DF-BD70-4371-91E2-0C988A2761BB}" type="pres">
      <dgm:prSet presAssocID="{CABFDB7B-FD08-487C-BA0C-81B4B47A2347}" presName="hierChild4" presStyleCnt="0"/>
      <dgm:spPr/>
    </dgm:pt>
    <dgm:pt modelId="{5EFEFB2A-2F41-46B4-88EB-41618B7706F5}" type="pres">
      <dgm:prSet presAssocID="{CABFDB7B-FD08-487C-BA0C-81B4B47A2347}" presName="hierChild5" presStyleCnt="0"/>
      <dgm:spPr/>
    </dgm:pt>
    <dgm:pt modelId="{02EB7EDE-C52C-4F26-AD04-7D954129285C}" type="pres">
      <dgm:prSet presAssocID="{1823CFAF-310D-4693-B121-A444194ED5C6}" presName="Name50" presStyleLbl="parChTrans1D3" presStyleIdx="2" presStyleCnt="6"/>
      <dgm:spPr/>
    </dgm:pt>
    <dgm:pt modelId="{8FD70E6F-5B48-4CA3-8CCE-24C7ED27C65C}" type="pres">
      <dgm:prSet presAssocID="{5AC7CAF2-78C6-49B0-8359-0FAB128B978F}" presName="hierRoot2" presStyleCnt="0">
        <dgm:presLayoutVars>
          <dgm:hierBranch val="r"/>
        </dgm:presLayoutVars>
      </dgm:prSet>
      <dgm:spPr/>
    </dgm:pt>
    <dgm:pt modelId="{487C46D4-B9BC-4DC7-A1EE-3D72F503A435}" type="pres">
      <dgm:prSet presAssocID="{5AC7CAF2-78C6-49B0-8359-0FAB128B978F}" presName="rootComposite" presStyleCnt="0"/>
      <dgm:spPr/>
    </dgm:pt>
    <dgm:pt modelId="{650FB0E5-BFA4-4865-A89A-5712250E5D00}" type="pres">
      <dgm:prSet presAssocID="{5AC7CAF2-78C6-49B0-8359-0FAB128B978F}" presName="rootText" presStyleLbl="node3" presStyleIdx="2" presStyleCnt="6">
        <dgm:presLayoutVars>
          <dgm:chPref val="3"/>
        </dgm:presLayoutVars>
      </dgm:prSet>
      <dgm:spPr/>
    </dgm:pt>
    <dgm:pt modelId="{B26437DD-7AFB-4762-B9C4-7CCAEF672F60}" type="pres">
      <dgm:prSet presAssocID="{5AC7CAF2-78C6-49B0-8359-0FAB128B978F}" presName="rootConnector" presStyleLbl="node3" presStyleIdx="2" presStyleCnt="6"/>
      <dgm:spPr/>
    </dgm:pt>
    <dgm:pt modelId="{C1B61D35-13AF-45E2-B407-A64A45951E11}" type="pres">
      <dgm:prSet presAssocID="{5AC7CAF2-78C6-49B0-8359-0FAB128B978F}" presName="hierChild4" presStyleCnt="0"/>
      <dgm:spPr/>
    </dgm:pt>
    <dgm:pt modelId="{812ADF46-FDB9-4F18-AAE3-26D87657C79E}" type="pres">
      <dgm:prSet presAssocID="{5AC7CAF2-78C6-49B0-8359-0FAB128B978F}" presName="hierChild5" presStyleCnt="0"/>
      <dgm:spPr/>
    </dgm:pt>
    <dgm:pt modelId="{0B1D9B61-5A0A-46F7-84EE-9DD55149EA77}" type="pres">
      <dgm:prSet presAssocID="{387AA719-CC1E-4B43-ADD4-FF986DA00C2C}" presName="hierChild5" presStyleCnt="0"/>
      <dgm:spPr/>
    </dgm:pt>
    <dgm:pt modelId="{7418B0F0-B2DA-4014-BE85-3B2DDF89E623}" type="pres">
      <dgm:prSet presAssocID="{4828219F-B0C1-4530-AE87-916FF04E341E}" presName="Name35" presStyleLbl="parChTrans1D2" presStyleIdx="1" presStyleCnt="3"/>
      <dgm:spPr/>
    </dgm:pt>
    <dgm:pt modelId="{F205F509-BCED-40D0-9911-E789A85D7F4E}" type="pres">
      <dgm:prSet presAssocID="{9D1F5FDF-722A-489D-A784-7B835567F376}" presName="hierRoot2" presStyleCnt="0">
        <dgm:presLayoutVars>
          <dgm:hierBranch val="r"/>
        </dgm:presLayoutVars>
      </dgm:prSet>
      <dgm:spPr/>
    </dgm:pt>
    <dgm:pt modelId="{9830A78C-D53C-4362-8C1D-EF22859668A0}" type="pres">
      <dgm:prSet presAssocID="{9D1F5FDF-722A-489D-A784-7B835567F376}" presName="rootComposite" presStyleCnt="0"/>
      <dgm:spPr/>
    </dgm:pt>
    <dgm:pt modelId="{BEAC5E42-3EDF-4EF5-9C11-800734648796}" type="pres">
      <dgm:prSet presAssocID="{9D1F5FDF-722A-489D-A784-7B835567F376}" presName="rootText" presStyleLbl="node2" presStyleIdx="1" presStyleCnt="3">
        <dgm:presLayoutVars>
          <dgm:chPref val="3"/>
        </dgm:presLayoutVars>
      </dgm:prSet>
      <dgm:spPr/>
    </dgm:pt>
    <dgm:pt modelId="{3D19BEEC-AB2B-4153-8889-942B3CE8CDE2}" type="pres">
      <dgm:prSet presAssocID="{9D1F5FDF-722A-489D-A784-7B835567F376}" presName="rootConnector" presStyleLbl="node2" presStyleIdx="1" presStyleCnt="3"/>
      <dgm:spPr/>
    </dgm:pt>
    <dgm:pt modelId="{E07D3C4C-EEFC-49D5-BECB-1863DDC0B614}" type="pres">
      <dgm:prSet presAssocID="{9D1F5FDF-722A-489D-A784-7B835567F376}" presName="hierChild4" presStyleCnt="0"/>
      <dgm:spPr/>
    </dgm:pt>
    <dgm:pt modelId="{C7DE7392-F586-4E3E-8843-F9E1534252D6}" type="pres">
      <dgm:prSet presAssocID="{E35BEC9C-BF74-4A3D-BCF4-4A7B742F2423}" presName="Name50" presStyleLbl="parChTrans1D3" presStyleIdx="3" presStyleCnt="6"/>
      <dgm:spPr/>
    </dgm:pt>
    <dgm:pt modelId="{3FD7E38D-AC83-49D6-B289-AC18FB4F49AB}" type="pres">
      <dgm:prSet presAssocID="{3125584F-EE0E-4A19-8B83-9044C9625B22}" presName="hierRoot2" presStyleCnt="0">
        <dgm:presLayoutVars>
          <dgm:hierBranch val="r"/>
        </dgm:presLayoutVars>
      </dgm:prSet>
      <dgm:spPr/>
    </dgm:pt>
    <dgm:pt modelId="{8BE26182-23F0-42E1-A254-A74CF63A254D}" type="pres">
      <dgm:prSet presAssocID="{3125584F-EE0E-4A19-8B83-9044C9625B22}" presName="rootComposite" presStyleCnt="0"/>
      <dgm:spPr/>
    </dgm:pt>
    <dgm:pt modelId="{71411E70-082D-4790-A20D-969F9C6AB96C}" type="pres">
      <dgm:prSet presAssocID="{3125584F-EE0E-4A19-8B83-9044C9625B22}" presName="rootText" presStyleLbl="node3" presStyleIdx="3" presStyleCnt="6">
        <dgm:presLayoutVars>
          <dgm:chPref val="3"/>
        </dgm:presLayoutVars>
      </dgm:prSet>
      <dgm:spPr/>
    </dgm:pt>
    <dgm:pt modelId="{E81A0406-521C-4BE1-93DB-8F3FCA74C54C}" type="pres">
      <dgm:prSet presAssocID="{3125584F-EE0E-4A19-8B83-9044C9625B22}" presName="rootConnector" presStyleLbl="node3" presStyleIdx="3" presStyleCnt="6"/>
      <dgm:spPr/>
    </dgm:pt>
    <dgm:pt modelId="{3A340163-074F-4FBA-9DA1-5FFD8A43A26B}" type="pres">
      <dgm:prSet presAssocID="{3125584F-EE0E-4A19-8B83-9044C9625B22}" presName="hierChild4" presStyleCnt="0"/>
      <dgm:spPr/>
    </dgm:pt>
    <dgm:pt modelId="{97DE7DDE-9696-4ED0-8894-F028154D2FA2}" type="pres">
      <dgm:prSet presAssocID="{3125584F-EE0E-4A19-8B83-9044C9625B22}" presName="hierChild5" presStyleCnt="0"/>
      <dgm:spPr/>
    </dgm:pt>
    <dgm:pt modelId="{31AB8735-1B6A-4D02-92AB-3381142C3473}" type="pres">
      <dgm:prSet presAssocID="{FAFAF747-B8F7-4D61-A2F7-E0A9AECB549F}" presName="Name50" presStyleLbl="parChTrans1D3" presStyleIdx="4" presStyleCnt="6"/>
      <dgm:spPr/>
    </dgm:pt>
    <dgm:pt modelId="{88DB4BC5-DF50-428A-854E-03CFD3918899}" type="pres">
      <dgm:prSet presAssocID="{D36F3312-D076-481A-B7E6-37690B3337FF}" presName="hierRoot2" presStyleCnt="0">
        <dgm:presLayoutVars>
          <dgm:hierBranch val="r"/>
        </dgm:presLayoutVars>
      </dgm:prSet>
      <dgm:spPr/>
    </dgm:pt>
    <dgm:pt modelId="{E75FF71B-B66D-4BBC-A7FE-571B12092916}" type="pres">
      <dgm:prSet presAssocID="{D36F3312-D076-481A-B7E6-37690B3337FF}" presName="rootComposite" presStyleCnt="0"/>
      <dgm:spPr/>
    </dgm:pt>
    <dgm:pt modelId="{06B39CB3-A63F-4336-9D4D-5A61CB51728A}" type="pres">
      <dgm:prSet presAssocID="{D36F3312-D076-481A-B7E6-37690B3337FF}" presName="rootText" presStyleLbl="node3" presStyleIdx="4" presStyleCnt="6">
        <dgm:presLayoutVars>
          <dgm:chPref val="3"/>
        </dgm:presLayoutVars>
      </dgm:prSet>
      <dgm:spPr/>
    </dgm:pt>
    <dgm:pt modelId="{622A508D-4FA2-43ED-841A-C85FC2E0954F}" type="pres">
      <dgm:prSet presAssocID="{D36F3312-D076-481A-B7E6-37690B3337FF}" presName="rootConnector" presStyleLbl="node3" presStyleIdx="4" presStyleCnt="6"/>
      <dgm:spPr/>
    </dgm:pt>
    <dgm:pt modelId="{EDA8EB39-3005-4255-80A4-71A8A017BC08}" type="pres">
      <dgm:prSet presAssocID="{D36F3312-D076-481A-B7E6-37690B3337FF}" presName="hierChild4" presStyleCnt="0"/>
      <dgm:spPr/>
    </dgm:pt>
    <dgm:pt modelId="{EB51A963-B09C-4194-ABFF-6C487B1E76E0}" type="pres">
      <dgm:prSet presAssocID="{D36F3312-D076-481A-B7E6-37690B3337FF}" presName="hierChild5" presStyleCnt="0"/>
      <dgm:spPr/>
    </dgm:pt>
    <dgm:pt modelId="{F8079C2B-C3CA-47F8-9AF0-0D2983A86819}" type="pres">
      <dgm:prSet presAssocID="{1F13A7D7-A2AF-4540-AD71-D509140FDEBC}" presName="Name50" presStyleLbl="parChTrans1D3" presStyleIdx="5" presStyleCnt="6"/>
      <dgm:spPr/>
    </dgm:pt>
    <dgm:pt modelId="{F2A2A0D4-3E88-4EEE-94D3-8170BEB6DF65}" type="pres">
      <dgm:prSet presAssocID="{AF08A903-012E-4C81-B973-CFC356EEE397}" presName="hierRoot2" presStyleCnt="0">
        <dgm:presLayoutVars>
          <dgm:hierBranch val="r"/>
        </dgm:presLayoutVars>
      </dgm:prSet>
      <dgm:spPr/>
    </dgm:pt>
    <dgm:pt modelId="{CD418E99-81FA-4727-A8ED-4DCE07AB46C8}" type="pres">
      <dgm:prSet presAssocID="{AF08A903-012E-4C81-B973-CFC356EEE397}" presName="rootComposite" presStyleCnt="0"/>
      <dgm:spPr/>
    </dgm:pt>
    <dgm:pt modelId="{FF878AE9-E359-4C49-9CD0-88E6C2FD642E}" type="pres">
      <dgm:prSet presAssocID="{AF08A903-012E-4C81-B973-CFC356EEE397}" presName="rootText" presStyleLbl="node3" presStyleIdx="5" presStyleCnt="6">
        <dgm:presLayoutVars>
          <dgm:chPref val="3"/>
        </dgm:presLayoutVars>
      </dgm:prSet>
      <dgm:spPr/>
    </dgm:pt>
    <dgm:pt modelId="{B63B41A8-6FBC-41AB-9BE6-F43712C71348}" type="pres">
      <dgm:prSet presAssocID="{AF08A903-012E-4C81-B973-CFC356EEE397}" presName="rootConnector" presStyleLbl="node3" presStyleIdx="5" presStyleCnt="6"/>
      <dgm:spPr/>
    </dgm:pt>
    <dgm:pt modelId="{8725A1FE-618B-4AB5-90D5-623DCEE5A157}" type="pres">
      <dgm:prSet presAssocID="{AF08A903-012E-4C81-B973-CFC356EEE397}" presName="hierChild4" presStyleCnt="0"/>
      <dgm:spPr/>
    </dgm:pt>
    <dgm:pt modelId="{6FAA2D6E-9DDA-44AC-8054-64E743CB743A}" type="pres">
      <dgm:prSet presAssocID="{AF08A903-012E-4C81-B973-CFC356EEE397}" presName="hierChild5" presStyleCnt="0"/>
      <dgm:spPr/>
    </dgm:pt>
    <dgm:pt modelId="{031ECF2A-CB43-4B17-AC23-5905FA253B87}" type="pres">
      <dgm:prSet presAssocID="{9D1F5FDF-722A-489D-A784-7B835567F376}" presName="hierChild5" presStyleCnt="0"/>
      <dgm:spPr/>
    </dgm:pt>
    <dgm:pt modelId="{96931070-3A03-4746-BC4C-B0755F399F93}" type="pres">
      <dgm:prSet presAssocID="{817173E4-7D11-4762-9409-76ECE7F2D050}" presName="Name35" presStyleLbl="parChTrans1D2" presStyleIdx="2" presStyleCnt="3"/>
      <dgm:spPr/>
    </dgm:pt>
    <dgm:pt modelId="{48D85CCB-04CB-4D27-ACB6-D91804F01997}" type="pres">
      <dgm:prSet presAssocID="{49216CA2-847F-486E-BD71-A7539EA8C70A}" presName="hierRoot2" presStyleCnt="0">
        <dgm:presLayoutVars>
          <dgm:hierBranch/>
        </dgm:presLayoutVars>
      </dgm:prSet>
      <dgm:spPr/>
    </dgm:pt>
    <dgm:pt modelId="{49E1F885-1371-4C2C-9594-792473F5AED4}" type="pres">
      <dgm:prSet presAssocID="{49216CA2-847F-486E-BD71-A7539EA8C70A}" presName="rootComposite" presStyleCnt="0"/>
      <dgm:spPr/>
    </dgm:pt>
    <dgm:pt modelId="{93800DC8-D20B-46F3-8C90-7BE2CDD54B1E}" type="pres">
      <dgm:prSet presAssocID="{49216CA2-847F-486E-BD71-A7539EA8C70A}" presName="rootText" presStyleLbl="node2" presStyleIdx="2" presStyleCnt="3">
        <dgm:presLayoutVars>
          <dgm:chPref val="3"/>
        </dgm:presLayoutVars>
      </dgm:prSet>
      <dgm:spPr/>
    </dgm:pt>
    <dgm:pt modelId="{955AD526-49B7-45C6-BDB8-4E243008467E}" type="pres">
      <dgm:prSet presAssocID="{49216CA2-847F-486E-BD71-A7539EA8C70A}" presName="rootConnector" presStyleLbl="node2" presStyleIdx="2" presStyleCnt="3"/>
      <dgm:spPr/>
    </dgm:pt>
    <dgm:pt modelId="{8D89D3FA-39F9-4648-AE31-E06475AE8D35}" type="pres">
      <dgm:prSet presAssocID="{49216CA2-847F-486E-BD71-A7539EA8C70A}" presName="hierChild4" presStyleCnt="0"/>
      <dgm:spPr/>
    </dgm:pt>
    <dgm:pt modelId="{A3C31AE4-0E1F-4563-A0C2-1C9AE6FE79AF}" type="pres">
      <dgm:prSet presAssocID="{49216CA2-847F-486E-BD71-A7539EA8C70A}" presName="hierChild5" presStyleCnt="0"/>
      <dgm:spPr/>
    </dgm:pt>
    <dgm:pt modelId="{C8D0A6CE-6092-4CBD-9F45-B924166BF60A}" type="pres">
      <dgm:prSet presAssocID="{1ADE6EE5-F633-493A-B1F4-48B4A3D76C1E}" presName="hierChild3" presStyleCnt="0"/>
      <dgm:spPr/>
    </dgm:pt>
  </dgm:ptLst>
  <dgm:cxnLst>
    <dgm:cxn modelId="{2EFD1800-54A8-4781-90A9-F4E852D21E1F}" type="presOf" srcId="{E35BEC9C-BF74-4A3D-BCF4-4A7B742F2423}" destId="{C7DE7392-F586-4E3E-8843-F9E1534252D6}" srcOrd="0" destOrd="0" presId="urn:microsoft.com/office/officeart/2005/8/layout/orgChart1"/>
    <dgm:cxn modelId="{5FC15602-3EED-4F89-A625-E88A9B4F965D}" type="presOf" srcId="{90D12B4A-D702-4F24-A3A9-9D17B6C28F78}" destId="{8A3CBF0D-6510-478E-B3E8-611A8A39C0A9}" srcOrd="1" destOrd="0" presId="urn:microsoft.com/office/officeart/2005/8/layout/orgChart1"/>
    <dgm:cxn modelId="{2BDDD707-FAA8-4FD7-A7E3-4AA57523212A}" srcId="{1ADE6EE5-F633-493A-B1F4-48B4A3D76C1E}" destId="{9D1F5FDF-722A-489D-A784-7B835567F376}" srcOrd="1" destOrd="0" parTransId="{4828219F-B0C1-4530-AE87-916FF04E341E}" sibTransId="{3CC39BCF-4D38-4326-9166-24EDFC83C58B}"/>
    <dgm:cxn modelId="{2BC29013-3DAB-49A8-8C8B-B786D322BEDB}" type="presOf" srcId="{CABFDB7B-FD08-487C-BA0C-81B4B47A2347}" destId="{C43E826E-3203-49BA-8E71-04BE53496D58}" srcOrd="0" destOrd="0" presId="urn:microsoft.com/office/officeart/2005/8/layout/orgChart1"/>
    <dgm:cxn modelId="{A127D21A-B823-48E7-B57B-F950CBB9BA3B}" srcId="{AF93054D-6010-4283-B03D-C0341DB8A108}" destId="{1ADE6EE5-F633-493A-B1F4-48B4A3D76C1E}" srcOrd="0" destOrd="0" parTransId="{AFB9531E-5AB1-4B13-959A-2AC996543D18}" sibTransId="{E79ED520-E2DA-4FD6-8AE9-02CA9EAD7479}"/>
    <dgm:cxn modelId="{BD982A26-3349-4E50-9187-3ED3AA4A6E98}" type="presOf" srcId="{D36F3312-D076-481A-B7E6-37690B3337FF}" destId="{06B39CB3-A63F-4336-9D4D-5A61CB51728A}" srcOrd="0" destOrd="0" presId="urn:microsoft.com/office/officeart/2005/8/layout/orgChart1"/>
    <dgm:cxn modelId="{52B28228-86B7-48B3-A938-FCEA87BD0E7B}" type="presOf" srcId="{715FEF74-5314-416C-8C66-7D11BB8E659F}" destId="{26D22F11-D654-43D8-8866-9CA8FBD763DD}" srcOrd="0" destOrd="0" presId="urn:microsoft.com/office/officeart/2005/8/layout/orgChart1"/>
    <dgm:cxn modelId="{E1A52F32-D755-42A6-8700-9B9783CC84F8}" type="presOf" srcId="{5AC7CAF2-78C6-49B0-8359-0FAB128B978F}" destId="{650FB0E5-BFA4-4865-A89A-5712250E5D00}" srcOrd="0" destOrd="0" presId="urn:microsoft.com/office/officeart/2005/8/layout/orgChart1"/>
    <dgm:cxn modelId="{F70BDD3C-66F5-4125-A3DE-2420ED3F18BA}" type="presOf" srcId="{AF08A903-012E-4C81-B973-CFC356EEE397}" destId="{FF878AE9-E359-4C49-9CD0-88E6C2FD642E}" srcOrd="0" destOrd="0" presId="urn:microsoft.com/office/officeart/2005/8/layout/orgChart1"/>
    <dgm:cxn modelId="{90F65A42-95B9-4319-B0B6-3E2915F29B9C}" srcId="{9D1F5FDF-722A-489D-A784-7B835567F376}" destId="{D36F3312-D076-481A-B7E6-37690B3337FF}" srcOrd="1" destOrd="0" parTransId="{FAFAF747-B8F7-4D61-A2F7-E0A9AECB549F}" sibTransId="{CE977A92-8B13-4E9B-B3CD-CA8F327FF012}"/>
    <dgm:cxn modelId="{93A86747-1BA4-4F1F-AAB1-C34A88ED5BEE}" type="presOf" srcId="{CABFDB7B-FD08-487C-BA0C-81B4B47A2347}" destId="{318DDECA-C7F5-401E-821E-B7C8A1D9A9AC}" srcOrd="1" destOrd="0" presId="urn:microsoft.com/office/officeart/2005/8/layout/orgChart1"/>
    <dgm:cxn modelId="{3F866F48-80FE-4C6D-8080-7C245DC36CA6}" type="presOf" srcId="{AF93054D-6010-4283-B03D-C0341DB8A108}" destId="{07E7DE8C-69BD-4BA9-BDD8-FAAF9460DAC2}" srcOrd="0" destOrd="0" presId="urn:microsoft.com/office/officeart/2005/8/layout/orgChart1"/>
    <dgm:cxn modelId="{E657C84A-365F-4EF2-B0F4-C990AAB0E696}" srcId="{387AA719-CC1E-4B43-ADD4-FF986DA00C2C}" destId="{CABFDB7B-FD08-487C-BA0C-81B4B47A2347}" srcOrd="1" destOrd="0" parTransId="{682089B2-17C1-4266-9B97-78194358E474}" sibTransId="{0069DBCB-8D6F-44F2-929C-9FD983A97606}"/>
    <dgm:cxn modelId="{99895065-2026-408C-A405-2A7E77666323}" type="presOf" srcId="{1ADE6EE5-F633-493A-B1F4-48B4A3D76C1E}" destId="{0207C06D-0F1C-47EC-95BD-2C55908EC0BE}" srcOrd="0" destOrd="0" presId="urn:microsoft.com/office/officeart/2005/8/layout/orgChart1"/>
    <dgm:cxn modelId="{AC815665-9357-427F-BDD5-081F2CF53D8B}" srcId="{1ADE6EE5-F633-493A-B1F4-48B4A3D76C1E}" destId="{387AA719-CC1E-4B43-ADD4-FF986DA00C2C}" srcOrd="0" destOrd="0" parTransId="{5A0A1EE1-A653-4F6D-B84B-E853FA5AF6D4}" sibTransId="{B2804EC7-9D99-4CBE-91F8-5979181DA64C}"/>
    <dgm:cxn modelId="{28767B68-8232-4DCD-AA4E-56056977FDC0}" type="presOf" srcId="{AF08A903-012E-4C81-B973-CFC356EEE397}" destId="{B63B41A8-6FBC-41AB-9BE6-F43712C71348}" srcOrd="1" destOrd="0" presId="urn:microsoft.com/office/officeart/2005/8/layout/orgChart1"/>
    <dgm:cxn modelId="{7017906E-C44E-4107-8D47-C0334C9DEEE2}" type="presOf" srcId="{9D1F5FDF-722A-489D-A784-7B835567F376}" destId="{3D19BEEC-AB2B-4153-8889-942B3CE8CDE2}" srcOrd="1" destOrd="0" presId="urn:microsoft.com/office/officeart/2005/8/layout/orgChart1"/>
    <dgm:cxn modelId="{6772EB6F-06C7-4CAF-B5F5-C39CEB78B907}" srcId="{387AA719-CC1E-4B43-ADD4-FF986DA00C2C}" destId="{5AC7CAF2-78C6-49B0-8359-0FAB128B978F}" srcOrd="2" destOrd="0" parTransId="{1823CFAF-310D-4693-B121-A444194ED5C6}" sibTransId="{35B55A29-5E07-42FD-87F1-CB56DA4909A8}"/>
    <dgm:cxn modelId="{D5E78470-B580-43A8-B058-CF657C702A2C}" type="presOf" srcId="{49216CA2-847F-486E-BD71-A7539EA8C70A}" destId="{93800DC8-D20B-46F3-8C90-7BE2CDD54B1E}" srcOrd="0" destOrd="0" presId="urn:microsoft.com/office/officeart/2005/8/layout/orgChart1"/>
    <dgm:cxn modelId="{2835B771-AFDB-4D6F-BA48-DB788D8A748F}" type="presOf" srcId="{D36F3312-D076-481A-B7E6-37690B3337FF}" destId="{622A508D-4FA2-43ED-841A-C85FC2E0954F}" srcOrd="1" destOrd="0" presId="urn:microsoft.com/office/officeart/2005/8/layout/orgChart1"/>
    <dgm:cxn modelId="{44EDBD77-402F-4454-9F14-0855866E7CE9}" type="presOf" srcId="{9D1F5FDF-722A-489D-A784-7B835567F376}" destId="{BEAC5E42-3EDF-4EF5-9C11-800734648796}" srcOrd="0" destOrd="0" presId="urn:microsoft.com/office/officeart/2005/8/layout/orgChart1"/>
    <dgm:cxn modelId="{B2B9E877-B127-4946-AEB2-34F456501FBF}" type="presOf" srcId="{1ADE6EE5-F633-493A-B1F4-48B4A3D76C1E}" destId="{8C0B6D43-EE9C-4E7D-A19D-1625EE93A7B4}" srcOrd="1" destOrd="0" presId="urn:microsoft.com/office/officeart/2005/8/layout/orgChart1"/>
    <dgm:cxn modelId="{53FA3481-7AF1-4ED5-992F-423F74996472}" type="presOf" srcId="{1F13A7D7-A2AF-4540-AD71-D509140FDEBC}" destId="{F8079C2B-C3CA-47F8-9AF0-0D2983A86819}" srcOrd="0" destOrd="0" presId="urn:microsoft.com/office/officeart/2005/8/layout/orgChart1"/>
    <dgm:cxn modelId="{83D74D88-CA44-4158-B10D-08EEDFA46B04}" type="presOf" srcId="{817173E4-7D11-4762-9409-76ECE7F2D050}" destId="{96931070-3A03-4746-BC4C-B0755F399F93}" srcOrd="0" destOrd="0" presId="urn:microsoft.com/office/officeart/2005/8/layout/orgChart1"/>
    <dgm:cxn modelId="{90741B95-AD0D-48B3-9CF2-A9AC684A76A9}" srcId="{9D1F5FDF-722A-489D-A784-7B835567F376}" destId="{3125584F-EE0E-4A19-8B83-9044C9625B22}" srcOrd="0" destOrd="0" parTransId="{E35BEC9C-BF74-4A3D-BCF4-4A7B742F2423}" sibTransId="{387B9DB7-AFA5-4887-B1AA-DA2D35767DF9}"/>
    <dgm:cxn modelId="{AB645199-2B84-44AE-A79C-6A1A33F7E36A}" type="presOf" srcId="{4828219F-B0C1-4530-AE87-916FF04E341E}" destId="{7418B0F0-B2DA-4014-BE85-3B2DDF89E623}" srcOrd="0" destOrd="0" presId="urn:microsoft.com/office/officeart/2005/8/layout/orgChart1"/>
    <dgm:cxn modelId="{08AF7299-937D-4500-A220-09E1E42C96F3}" srcId="{9D1F5FDF-722A-489D-A784-7B835567F376}" destId="{AF08A903-012E-4C81-B973-CFC356EEE397}" srcOrd="2" destOrd="0" parTransId="{1F13A7D7-A2AF-4540-AD71-D509140FDEBC}" sibTransId="{7C311ACE-E404-467A-BB0D-C6D02F3ACD34}"/>
    <dgm:cxn modelId="{E34987AE-D0DF-4809-A060-B081CB3AED52}" srcId="{387AA719-CC1E-4B43-ADD4-FF986DA00C2C}" destId="{90D12B4A-D702-4F24-A3A9-9D17B6C28F78}" srcOrd="0" destOrd="0" parTransId="{715FEF74-5314-416C-8C66-7D11BB8E659F}" sibTransId="{FEAB9458-B65B-417F-A864-8EA5F3565637}"/>
    <dgm:cxn modelId="{55EC40B1-5795-4A90-8647-1177E3C5343B}" srcId="{1ADE6EE5-F633-493A-B1F4-48B4A3D76C1E}" destId="{49216CA2-847F-486E-BD71-A7539EA8C70A}" srcOrd="2" destOrd="0" parTransId="{817173E4-7D11-4762-9409-76ECE7F2D050}" sibTransId="{263EB988-978F-48FF-8F8B-98A09D1D595A}"/>
    <dgm:cxn modelId="{291484B1-0959-4284-B7CF-FA7980BFAB7D}" type="presOf" srcId="{387AA719-CC1E-4B43-ADD4-FF986DA00C2C}" destId="{B84CA950-0A30-44B2-9612-3B5EBBD2FFA9}" srcOrd="0" destOrd="0" presId="urn:microsoft.com/office/officeart/2005/8/layout/orgChart1"/>
    <dgm:cxn modelId="{83CA88B1-41C3-415F-BCB5-EA44E7CA9441}" type="presOf" srcId="{682089B2-17C1-4266-9B97-78194358E474}" destId="{4E0FF2F0-DF91-4B95-BCE9-1E3819B5707C}" srcOrd="0" destOrd="0" presId="urn:microsoft.com/office/officeart/2005/8/layout/orgChart1"/>
    <dgm:cxn modelId="{C64717B7-21C8-4027-9FB4-E3BFCD8505C7}" type="presOf" srcId="{90D12B4A-D702-4F24-A3A9-9D17B6C28F78}" destId="{D0F4131B-B743-4425-B2C2-2255FADCE82B}" srcOrd="0" destOrd="0" presId="urn:microsoft.com/office/officeart/2005/8/layout/orgChart1"/>
    <dgm:cxn modelId="{417257BB-BD9B-46A7-984F-723B8F4F97D1}" type="presOf" srcId="{5AC7CAF2-78C6-49B0-8359-0FAB128B978F}" destId="{B26437DD-7AFB-4762-B9C4-7CCAEF672F60}" srcOrd="1" destOrd="0" presId="urn:microsoft.com/office/officeart/2005/8/layout/orgChart1"/>
    <dgm:cxn modelId="{9E2AB1C1-3DC2-4539-B834-43E8D6560C13}" type="presOf" srcId="{5A0A1EE1-A653-4F6D-B84B-E853FA5AF6D4}" destId="{07EE54D3-DD9E-46A3-98B2-006BC63A1CA7}" srcOrd="0" destOrd="0" presId="urn:microsoft.com/office/officeart/2005/8/layout/orgChart1"/>
    <dgm:cxn modelId="{0CAE3FD7-0DBD-4B34-B834-CD10F0BC9151}" type="presOf" srcId="{387AA719-CC1E-4B43-ADD4-FF986DA00C2C}" destId="{A21EC318-51C6-4C86-95D2-83166C09126D}" srcOrd="1" destOrd="0" presId="urn:microsoft.com/office/officeart/2005/8/layout/orgChart1"/>
    <dgm:cxn modelId="{E5B07BDD-EFCF-4B91-B047-9318931C11FA}" type="presOf" srcId="{FAFAF747-B8F7-4D61-A2F7-E0A9AECB549F}" destId="{31AB8735-1B6A-4D02-92AB-3381142C3473}" srcOrd="0" destOrd="0" presId="urn:microsoft.com/office/officeart/2005/8/layout/orgChart1"/>
    <dgm:cxn modelId="{760395DD-F5D1-489E-B1FE-DF105A65859D}" type="presOf" srcId="{49216CA2-847F-486E-BD71-A7539EA8C70A}" destId="{955AD526-49B7-45C6-BDB8-4E243008467E}" srcOrd="1" destOrd="0" presId="urn:microsoft.com/office/officeart/2005/8/layout/orgChart1"/>
    <dgm:cxn modelId="{FF1202E2-014E-49EC-A021-1F6D048EE77E}" type="presOf" srcId="{1823CFAF-310D-4693-B121-A444194ED5C6}" destId="{02EB7EDE-C52C-4F26-AD04-7D954129285C}" srcOrd="0" destOrd="0" presId="urn:microsoft.com/office/officeart/2005/8/layout/orgChart1"/>
    <dgm:cxn modelId="{29F5B8FB-834B-41C5-A0EA-4817FA72BBD4}" type="presOf" srcId="{3125584F-EE0E-4A19-8B83-9044C9625B22}" destId="{71411E70-082D-4790-A20D-969F9C6AB96C}" srcOrd="0" destOrd="0" presId="urn:microsoft.com/office/officeart/2005/8/layout/orgChart1"/>
    <dgm:cxn modelId="{51F711FD-963F-4174-8E60-0706024DC393}" type="presOf" srcId="{3125584F-EE0E-4A19-8B83-9044C9625B22}" destId="{E81A0406-521C-4BE1-93DB-8F3FCA74C54C}" srcOrd="1" destOrd="0" presId="urn:microsoft.com/office/officeart/2005/8/layout/orgChart1"/>
    <dgm:cxn modelId="{0E968F96-2CF9-4769-8E33-86801A06D4DC}" type="presParOf" srcId="{07E7DE8C-69BD-4BA9-BDD8-FAAF9460DAC2}" destId="{8DF72A26-E5FE-4EEC-9B11-5CEAAFE0B74A}" srcOrd="0" destOrd="0" presId="urn:microsoft.com/office/officeart/2005/8/layout/orgChart1"/>
    <dgm:cxn modelId="{B5972252-C2D3-4901-A493-B32897FB1554}" type="presParOf" srcId="{8DF72A26-E5FE-4EEC-9B11-5CEAAFE0B74A}" destId="{FD7B735B-4A58-4726-958C-46C8DCEE2A08}" srcOrd="0" destOrd="0" presId="urn:microsoft.com/office/officeart/2005/8/layout/orgChart1"/>
    <dgm:cxn modelId="{33EF241D-F36D-4833-B5EF-9B5C8CDA337D}" type="presParOf" srcId="{FD7B735B-4A58-4726-958C-46C8DCEE2A08}" destId="{0207C06D-0F1C-47EC-95BD-2C55908EC0BE}" srcOrd="0" destOrd="0" presId="urn:microsoft.com/office/officeart/2005/8/layout/orgChart1"/>
    <dgm:cxn modelId="{073C2D0B-C474-4315-91DE-7EE3763CA76C}" type="presParOf" srcId="{FD7B735B-4A58-4726-958C-46C8DCEE2A08}" destId="{8C0B6D43-EE9C-4E7D-A19D-1625EE93A7B4}" srcOrd="1" destOrd="0" presId="urn:microsoft.com/office/officeart/2005/8/layout/orgChart1"/>
    <dgm:cxn modelId="{158AFA2A-C145-4D13-BF5B-DF252A723495}" type="presParOf" srcId="{8DF72A26-E5FE-4EEC-9B11-5CEAAFE0B74A}" destId="{49476BB3-CA85-4AE3-9FBC-7F4BA273BF9A}" srcOrd="1" destOrd="0" presId="urn:microsoft.com/office/officeart/2005/8/layout/orgChart1"/>
    <dgm:cxn modelId="{77D3E556-6168-44FE-A73B-9F103479A65B}" type="presParOf" srcId="{49476BB3-CA85-4AE3-9FBC-7F4BA273BF9A}" destId="{07EE54D3-DD9E-46A3-98B2-006BC63A1CA7}" srcOrd="0" destOrd="0" presId="urn:microsoft.com/office/officeart/2005/8/layout/orgChart1"/>
    <dgm:cxn modelId="{45CAE423-8810-489D-94D5-1376A2C11163}" type="presParOf" srcId="{49476BB3-CA85-4AE3-9FBC-7F4BA273BF9A}" destId="{129775E8-90AE-49E9-BCC2-45F3936DDAB6}" srcOrd="1" destOrd="0" presId="urn:microsoft.com/office/officeart/2005/8/layout/orgChart1"/>
    <dgm:cxn modelId="{6333B8FE-2936-4A4D-9EF5-B7EF99148BD7}" type="presParOf" srcId="{129775E8-90AE-49E9-BCC2-45F3936DDAB6}" destId="{992BB7C4-6FEF-41D8-B456-D11D11852140}" srcOrd="0" destOrd="0" presId="urn:microsoft.com/office/officeart/2005/8/layout/orgChart1"/>
    <dgm:cxn modelId="{C6FF6602-411E-4D3D-B784-BD2E13381DA4}" type="presParOf" srcId="{992BB7C4-6FEF-41D8-B456-D11D11852140}" destId="{B84CA950-0A30-44B2-9612-3B5EBBD2FFA9}" srcOrd="0" destOrd="0" presId="urn:microsoft.com/office/officeart/2005/8/layout/orgChart1"/>
    <dgm:cxn modelId="{54B3959B-BFD8-4CB5-9A9B-95EA56662FAA}" type="presParOf" srcId="{992BB7C4-6FEF-41D8-B456-D11D11852140}" destId="{A21EC318-51C6-4C86-95D2-83166C09126D}" srcOrd="1" destOrd="0" presId="urn:microsoft.com/office/officeart/2005/8/layout/orgChart1"/>
    <dgm:cxn modelId="{FE786A79-1ABC-46B1-B60B-DBFC36C97344}" type="presParOf" srcId="{129775E8-90AE-49E9-BCC2-45F3936DDAB6}" destId="{976F88FB-9E0E-4AA1-BA46-A045D1570C1C}" srcOrd="1" destOrd="0" presId="urn:microsoft.com/office/officeart/2005/8/layout/orgChart1"/>
    <dgm:cxn modelId="{C65C422A-66E4-450C-A874-1AFCAF7BCB6C}" type="presParOf" srcId="{976F88FB-9E0E-4AA1-BA46-A045D1570C1C}" destId="{26D22F11-D654-43D8-8866-9CA8FBD763DD}" srcOrd="0" destOrd="0" presId="urn:microsoft.com/office/officeart/2005/8/layout/orgChart1"/>
    <dgm:cxn modelId="{DB399271-02FC-4CDE-A961-62DE89C8A7F8}" type="presParOf" srcId="{976F88FB-9E0E-4AA1-BA46-A045D1570C1C}" destId="{5EEDE9D7-672B-4C7A-B953-1984D7B0BFFA}" srcOrd="1" destOrd="0" presId="urn:microsoft.com/office/officeart/2005/8/layout/orgChart1"/>
    <dgm:cxn modelId="{93FE19C8-6F59-4387-813B-306B2CD5DAF2}" type="presParOf" srcId="{5EEDE9D7-672B-4C7A-B953-1984D7B0BFFA}" destId="{9039655E-4574-471A-8124-3E938299A5E9}" srcOrd="0" destOrd="0" presId="urn:microsoft.com/office/officeart/2005/8/layout/orgChart1"/>
    <dgm:cxn modelId="{F549E217-FDB5-42C1-825A-744E92B8165B}" type="presParOf" srcId="{9039655E-4574-471A-8124-3E938299A5E9}" destId="{D0F4131B-B743-4425-B2C2-2255FADCE82B}" srcOrd="0" destOrd="0" presId="urn:microsoft.com/office/officeart/2005/8/layout/orgChart1"/>
    <dgm:cxn modelId="{C2BC6876-C1DE-43E8-B804-32F72AD12EEC}" type="presParOf" srcId="{9039655E-4574-471A-8124-3E938299A5E9}" destId="{8A3CBF0D-6510-478E-B3E8-611A8A39C0A9}" srcOrd="1" destOrd="0" presId="urn:microsoft.com/office/officeart/2005/8/layout/orgChart1"/>
    <dgm:cxn modelId="{821ADF85-76DB-463A-AFCF-2E3751D76845}" type="presParOf" srcId="{5EEDE9D7-672B-4C7A-B953-1984D7B0BFFA}" destId="{E4719283-1907-44A2-BE79-7996C2D476C3}" srcOrd="1" destOrd="0" presId="urn:microsoft.com/office/officeart/2005/8/layout/orgChart1"/>
    <dgm:cxn modelId="{E1854EB3-233C-409E-A97B-AEB0C38D5264}" type="presParOf" srcId="{5EEDE9D7-672B-4C7A-B953-1984D7B0BFFA}" destId="{C383E8F5-3D88-4CCA-BD35-8D6689C5CFEC}" srcOrd="2" destOrd="0" presId="urn:microsoft.com/office/officeart/2005/8/layout/orgChart1"/>
    <dgm:cxn modelId="{B292FDE6-2621-4028-8621-EB077A5E0391}" type="presParOf" srcId="{976F88FB-9E0E-4AA1-BA46-A045D1570C1C}" destId="{4E0FF2F0-DF91-4B95-BCE9-1E3819B5707C}" srcOrd="2" destOrd="0" presId="urn:microsoft.com/office/officeart/2005/8/layout/orgChart1"/>
    <dgm:cxn modelId="{45150DD7-CED3-4A9D-90C4-4E6071AB3781}" type="presParOf" srcId="{976F88FB-9E0E-4AA1-BA46-A045D1570C1C}" destId="{D8ECA1A2-670E-4DAA-9F40-8A5371023812}" srcOrd="3" destOrd="0" presId="urn:microsoft.com/office/officeart/2005/8/layout/orgChart1"/>
    <dgm:cxn modelId="{18455FAB-710A-4A0C-8058-7B4A0F055B1A}" type="presParOf" srcId="{D8ECA1A2-670E-4DAA-9F40-8A5371023812}" destId="{E316710B-B06F-4359-9378-F8D73D17D95B}" srcOrd="0" destOrd="0" presId="urn:microsoft.com/office/officeart/2005/8/layout/orgChart1"/>
    <dgm:cxn modelId="{B9B7EFD3-EA71-4253-B518-8F8ACFEE6325}" type="presParOf" srcId="{E316710B-B06F-4359-9378-F8D73D17D95B}" destId="{C43E826E-3203-49BA-8E71-04BE53496D58}" srcOrd="0" destOrd="0" presId="urn:microsoft.com/office/officeart/2005/8/layout/orgChart1"/>
    <dgm:cxn modelId="{16CA6394-935C-47F4-840F-B09F42386710}" type="presParOf" srcId="{E316710B-B06F-4359-9378-F8D73D17D95B}" destId="{318DDECA-C7F5-401E-821E-B7C8A1D9A9AC}" srcOrd="1" destOrd="0" presId="urn:microsoft.com/office/officeart/2005/8/layout/orgChart1"/>
    <dgm:cxn modelId="{48D50BB5-5469-4103-9383-64444CB5FD77}" type="presParOf" srcId="{D8ECA1A2-670E-4DAA-9F40-8A5371023812}" destId="{5B3F00DF-BD70-4371-91E2-0C988A2761BB}" srcOrd="1" destOrd="0" presId="urn:microsoft.com/office/officeart/2005/8/layout/orgChart1"/>
    <dgm:cxn modelId="{2F8F34A2-1AC8-4A18-AF35-AD027AB29D29}" type="presParOf" srcId="{D8ECA1A2-670E-4DAA-9F40-8A5371023812}" destId="{5EFEFB2A-2F41-46B4-88EB-41618B7706F5}" srcOrd="2" destOrd="0" presId="urn:microsoft.com/office/officeart/2005/8/layout/orgChart1"/>
    <dgm:cxn modelId="{8EAADA49-8DA5-45D2-B5D8-AE21962BF1F2}" type="presParOf" srcId="{976F88FB-9E0E-4AA1-BA46-A045D1570C1C}" destId="{02EB7EDE-C52C-4F26-AD04-7D954129285C}" srcOrd="4" destOrd="0" presId="urn:microsoft.com/office/officeart/2005/8/layout/orgChart1"/>
    <dgm:cxn modelId="{E52EB28F-FC70-4859-8AF6-526E63CACD49}" type="presParOf" srcId="{976F88FB-9E0E-4AA1-BA46-A045D1570C1C}" destId="{8FD70E6F-5B48-4CA3-8CCE-24C7ED27C65C}" srcOrd="5" destOrd="0" presId="urn:microsoft.com/office/officeart/2005/8/layout/orgChart1"/>
    <dgm:cxn modelId="{6A5B0E70-97C6-4FDE-8DFF-E6C6F0625F15}" type="presParOf" srcId="{8FD70E6F-5B48-4CA3-8CCE-24C7ED27C65C}" destId="{487C46D4-B9BC-4DC7-A1EE-3D72F503A435}" srcOrd="0" destOrd="0" presId="urn:microsoft.com/office/officeart/2005/8/layout/orgChart1"/>
    <dgm:cxn modelId="{325AC51C-D74A-42DA-B04D-AC9F825340EF}" type="presParOf" srcId="{487C46D4-B9BC-4DC7-A1EE-3D72F503A435}" destId="{650FB0E5-BFA4-4865-A89A-5712250E5D00}" srcOrd="0" destOrd="0" presId="urn:microsoft.com/office/officeart/2005/8/layout/orgChart1"/>
    <dgm:cxn modelId="{FD8DB72D-FB0E-4B75-A111-FCE2408898AD}" type="presParOf" srcId="{487C46D4-B9BC-4DC7-A1EE-3D72F503A435}" destId="{B26437DD-7AFB-4762-B9C4-7CCAEF672F60}" srcOrd="1" destOrd="0" presId="urn:microsoft.com/office/officeart/2005/8/layout/orgChart1"/>
    <dgm:cxn modelId="{E223F317-70A5-4796-B62A-3309059647D0}" type="presParOf" srcId="{8FD70E6F-5B48-4CA3-8CCE-24C7ED27C65C}" destId="{C1B61D35-13AF-45E2-B407-A64A45951E11}" srcOrd="1" destOrd="0" presId="urn:microsoft.com/office/officeart/2005/8/layout/orgChart1"/>
    <dgm:cxn modelId="{37BADBD8-431C-4375-9ACD-1899A782270C}" type="presParOf" srcId="{8FD70E6F-5B48-4CA3-8CCE-24C7ED27C65C}" destId="{812ADF46-FDB9-4F18-AAE3-26D87657C79E}" srcOrd="2" destOrd="0" presId="urn:microsoft.com/office/officeart/2005/8/layout/orgChart1"/>
    <dgm:cxn modelId="{0B15B1F0-C08B-4DFC-A525-0DC248119DCC}" type="presParOf" srcId="{129775E8-90AE-49E9-BCC2-45F3936DDAB6}" destId="{0B1D9B61-5A0A-46F7-84EE-9DD55149EA77}" srcOrd="2" destOrd="0" presId="urn:microsoft.com/office/officeart/2005/8/layout/orgChart1"/>
    <dgm:cxn modelId="{0D106974-9098-47A8-9BEC-DAA9D9AB277A}" type="presParOf" srcId="{49476BB3-CA85-4AE3-9FBC-7F4BA273BF9A}" destId="{7418B0F0-B2DA-4014-BE85-3B2DDF89E623}" srcOrd="2" destOrd="0" presId="urn:microsoft.com/office/officeart/2005/8/layout/orgChart1"/>
    <dgm:cxn modelId="{2A160662-67CA-4030-B199-64DDCDA890C3}" type="presParOf" srcId="{49476BB3-CA85-4AE3-9FBC-7F4BA273BF9A}" destId="{F205F509-BCED-40D0-9911-E789A85D7F4E}" srcOrd="3" destOrd="0" presId="urn:microsoft.com/office/officeart/2005/8/layout/orgChart1"/>
    <dgm:cxn modelId="{8EE31032-9EA9-4578-8750-773E64A2816A}" type="presParOf" srcId="{F205F509-BCED-40D0-9911-E789A85D7F4E}" destId="{9830A78C-D53C-4362-8C1D-EF22859668A0}" srcOrd="0" destOrd="0" presId="urn:microsoft.com/office/officeart/2005/8/layout/orgChart1"/>
    <dgm:cxn modelId="{55333605-2008-41D0-8C5F-CA676A5F9A1D}" type="presParOf" srcId="{9830A78C-D53C-4362-8C1D-EF22859668A0}" destId="{BEAC5E42-3EDF-4EF5-9C11-800734648796}" srcOrd="0" destOrd="0" presId="urn:microsoft.com/office/officeart/2005/8/layout/orgChart1"/>
    <dgm:cxn modelId="{847F1969-3D28-48F8-8A55-81C710D72050}" type="presParOf" srcId="{9830A78C-D53C-4362-8C1D-EF22859668A0}" destId="{3D19BEEC-AB2B-4153-8889-942B3CE8CDE2}" srcOrd="1" destOrd="0" presId="urn:microsoft.com/office/officeart/2005/8/layout/orgChart1"/>
    <dgm:cxn modelId="{94E6AC8B-3A3E-4DE8-B726-C0499633553E}" type="presParOf" srcId="{F205F509-BCED-40D0-9911-E789A85D7F4E}" destId="{E07D3C4C-EEFC-49D5-BECB-1863DDC0B614}" srcOrd="1" destOrd="0" presId="urn:microsoft.com/office/officeart/2005/8/layout/orgChart1"/>
    <dgm:cxn modelId="{5878E822-002B-455F-B068-99B041C0D865}" type="presParOf" srcId="{E07D3C4C-EEFC-49D5-BECB-1863DDC0B614}" destId="{C7DE7392-F586-4E3E-8843-F9E1534252D6}" srcOrd="0" destOrd="0" presId="urn:microsoft.com/office/officeart/2005/8/layout/orgChart1"/>
    <dgm:cxn modelId="{87D62C7D-8275-47AD-87DB-4D4694220600}" type="presParOf" srcId="{E07D3C4C-EEFC-49D5-BECB-1863DDC0B614}" destId="{3FD7E38D-AC83-49D6-B289-AC18FB4F49AB}" srcOrd="1" destOrd="0" presId="urn:microsoft.com/office/officeart/2005/8/layout/orgChart1"/>
    <dgm:cxn modelId="{5C41414C-A455-4328-85EC-9645FA7A884C}" type="presParOf" srcId="{3FD7E38D-AC83-49D6-B289-AC18FB4F49AB}" destId="{8BE26182-23F0-42E1-A254-A74CF63A254D}" srcOrd="0" destOrd="0" presId="urn:microsoft.com/office/officeart/2005/8/layout/orgChart1"/>
    <dgm:cxn modelId="{6DEE335A-64DD-4DAF-A5B5-959F0E4A3D4A}" type="presParOf" srcId="{8BE26182-23F0-42E1-A254-A74CF63A254D}" destId="{71411E70-082D-4790-A20D-969F9C6AB96C}" srcOrd="0" destOrd="0" presId="urn:microsoft.com/office/officeart/2005/8/layout/orgChart1"/>
    <dgm:cxn modelId="{74435922-F33C-4BF3-883C-21BEAADAF1A2}" type="presParOf" srcId="{8BE26182-23F0-42E1-A254-A74CF63A254D}" destId="{E81A0406-521C-4BE1-93DB-8F3FCA74C54C}" srcOrd="1" destOrd="0" presId="urn:microsoft.com/office/officeart/2005/8/layout/orgChart1"/>
    <dgm:cxn modelId="{15D74BD0-F015-4405-8909-E9FEF1EA1DCF}" type="presParOf" srcId="{3FD7E38D-AC83-49D6-B289-AC18FB4F49AB}" destId="{3A340163-074F-4FBA-9DA1-5FFD8A43A26B}" srcOrd="1" destOrd="0" presId="urn:microsoft.com/office/officeart/2005/8/layout/orgChart1"/>
    <dgm:cxn modelId="{4B3EF90D-8452-4013-AB88-F64FE7DAF371}" type="presParOf" srcId="{3FD7E38D-AC83-49D6-B289-AC18FB4F49AB}" destId="{97DE7DDE-9696-4ED0-8894-F028154D2FA2}" srcOrd="2" destOrd="0" presId="urn:microsoft.com/office/officeart/2005/8/layout/orgChart1"/>
    <dgm:cxn modelId="{EE020FA7-017E-45A7-B65F-B5370E3B8939}" type="presParOf" srcId="{E07D3C4C-EEFC-49D5-BECB-1863DDC0B614}" destId="{31AB8735-1B6A-4D02-92AB-3381142C3473}" srcOrd="2" destOrd="0" presId="urn:microsoft.com/office/officeart/2005/8/layout/orgChart1"/>
    <dgm:cxn modelId="{EE737997-D066-4B33-B5B6-6E491D2A3A5A}" type="presParOf" srcId="{E07D3C4C-EEFC-49D5-BECB-1863DDC0B614}" destId="{88DB4BC5-DF50-428A-854E-03CFD3918899}" srcOrd="3" destOrd="0" presId="urn:microsoft.com/office/officeart/2005/8/layout/orgChart1"/>
    <dgm:cxn modelId="{1F1DE114-E4AE-4E01-9957-14D39E0593BC}" type="presParOf" srcId="{88DB4BC5-DF50-428A-854E-03CFD3918899}" destId="{E75FF71B-B66D-4BBC-A7FE-571B12092916}" srcOrd="0" destOrd="0" presId="urn:microsoft.com/office/officeart/2005/8/layout/orgChart1"/>
    <dgm:cxn modelId="{CA0B0A3E-9186-49F4-8257-F9A4605C27F3}" type="presParOf" srcId="{E75FF71B-B66D-4BBC-A7FE-571B12092916}" destId="{06B39CB3-A63F-4336-9D4D-5A61CB51728A}" srcOrd="0" destOrd="0" presId="urn:microsoft.com/office/officeart/2005/8/layout/orgChart1"/>
    <dgm:cxn modelId="{B1466AF3-5448-4719-B880-B30D1C593071}" type="presParOf" srcId="{E75FF71B-B66D-4BBC-A7FE-571B12092916}" destId="{622A508D-4FA2-43ED-841A-C85FC2E0954F}" srcOrd="1" destOrd="0" presId="urn:microsoft.com/office/officeart/2005/8/layout/orgChart1"/>
    <dgm:cxn modelId="{31456289-4403-49FF-B4EE-B1DF6BF49F30}" type="presParOf" srcId="{88DB4BC5-DF50-428A-854E-03CFD3918899}" destId="{EDA8EB39-3005-4255-80A4-71A8A017BC08}" srcOrd="1" destOrd="0" presId="urn:microsoft.com/office/officeart/2005/8/layout/orgChart1"/>
    <dgm:cxn modelId="{026A8AC5-D58F-423C-A1EE-F3D8E6DB4A00}" type="presParOf" srcId="{88DB4BC5-DF50-428A-854E-03CFD3918899}" destId="{EB51A963-B09C-4194-ABFF-6C487B1E76E0}" srcOrd="2" destOrd="0" presId="urn:microsoft.com/office/officeart/2005/8/layout/orgChart1"/>
    <dgm:cxn modelId="{83C98C23-1D41-4E8D-8014-3339FD67F9B0}" type="presParOf" srcId="{E07D3C4C-EEFC-49D5-BECB-1863DDC0B614}" destId="{F8079C2B-C3CA-47F8-9AF0-0D2983A86819}" srcOrd="4" destOrd="0" presId="urn:microsoft.com/office/officeart/2005/8/layout/orgChart1"/>
    <dgm:cxn modelId="{5002E433-8544-4DA8-92A7-3794FF3440B4}" type="presParOf" srcId="{E07D3C4C-EEFC-49D5-BECB-1863DDC0B614}" destId="{F2A2A0D4-3E88-4EEE-94D3-8170BEB6DF65}" srcOrd="5" destOrd="0" presId="urn:microsoft.com/office/officeart/2005/8/layout/orgChart1"/>
    <dgm:cxn modelId="{6587B25E-713E-45B8-A024-9611447B296C}" type="presParOf" srcId="{F2A2A0D4-3E88-4EEE-94D3-8170BEB6DF65}" destId="{CD418E99-81FA-4727-A8ED-4DCE07AB46C8}" srcOrd="0" destOrd="0" presId="urn:microsoft.com/office/officeart/2005/8/layout/orgChart1"/>
    <dgm:cxn modelId="{02F5BC6E-7D87-4C1C-AB0C-86E0C49AEF5E}" type="presParOf" srcId="{CD418E99-81FA-4727-A8ED-4DCE07AB46C8}" destId="{FF878AE9-E359-4C49-9CD0-88E6C2FD642E}" srcOrd="0" destOrd="0" presId="urn:microsoft.com/office/officeart/2005/8/layout/orgChart1"/>
    <dgm:cxn modelId="{6ECB6EE3-3A59-4C2C-8598-F2808A0F6C01}" type="presParOf" srcId="{CD418E99-81FA-4727-A8ED-4DCE07AB46C8}" destId="{B63B41A8-6FBC-41AB-9BE6-F43712C71348}" srcOrd="1" destOrd="0" presId="urn:microsoft.com/office/officeart/2005/8/layout/orgChart1"/>
    <dgm:cxn modelId="{22E1E262-FDFD-4C5D-84CE-1794976D67FB}" type="presParOf" srcId="{F2A2A0D4-3E88-4EEE-94D3-8170BEB6DF65}" destId="{8725A1FE-618B-4AB5-90D5-623DCEE5A157}" srcOrd="1" destOrd="0" presId="urn:microsoft.com/office/officeart/2005/8/layout/orgChart1"/>
    <dgm:cxn modelId="{B4DAB6DA-54F4-454E-82F2-B3035F479B43}" type="presParOf" srcId="{F2A2A0D4-3E88-4EEE-94D3-8170BEB6DF65}" destId="{6FAA2D6E-9DDA-44AC-8054-64E743CB743A}" srcOrd="2" destOrd="0" presId="urn:microsoft.com/office/officeart/2005/8/layout/orgChart1"/>
    <dgm:cxn modelId="{CACFF01E-9672-4E52-9755-33B5154F9E98}" type="presParOf" srcId="{F205F509-BCED-40D0-9911-E789A85D7F4E}" destId="{031ECF2A-CB43-4B17-AC23-5905FA253B87}" srcOrd="2" destOrd="0" presId="urn:microsoft.com/office/officeart/2005/8/layout/orgChart1"/>
    <dgm:cxn modelId="{D62129CF-426C-4E62-8227-8EFC3F0390FC}" type="presParOf" srcId="{49476BB3-CA85-4AE3-9FBC-7F4BA273BF9A}" destId="{96931070-3A03-4746-BC4C-B0755F399F93}" srcOrd="4" destOrd="0" presId="urn:microsoft.com/office/officeart/2005/8/layout/orgChart1"/>
    <dgm:cxn modelId="{9577636A-BF8C-46DE-96A0-BB5CF8A1F23B}" type="presParOf" srcId="{49476BB3-CA85-4AE3-9FBC-7F4BA273BF9A}" destId="{48D85CCB-04CB-4D27-ACB6-D91804F01997}" srcOrd="5" destOrd="0" presId="urn:microsoft.com/office/officeart/2005/8/layout/orgChart1"/>
    <dgm:cxn modelId="{25E9433C-8C94-4A2B-8F0E-3D9794F4CB97}" type="presParOf" srcId="{48D85CCB-04CB-4D27-ACB6-D91804F01997}" destId="{49E1F885-1371-4C2C-9594-792473F5AED4}" srcOrd="0" destOrd="0" presId="urn:microsoft.com/office/officeart/2005/8/layout/orgChart1"/>
    <dgm:cxn modelId="{4FF9B54F-50A0-4D3E-875F-2E7208ABC9FA}" type="presParOf" srcId="{49E1F885-1371-4C2C-9594-792473F5AED4}" destId="{93800DC8-D20B-46F3-8C90-7BE2CDD54B1E}" srcOrd="0" destOrd="0" presId="urn:microsoft.com/office/officeart/2005/8/layout/orgChart1"/>
    <dgm:cxn modelId="{D038E1EF-09B6-4B3D-AE5B-FAD3F6938374}" type="presParOf" srcId="{49E1F885-1371-4C2C-9594-792473F5AED4}" destId="{955AD526-49B7-45C6-BDB8-4E243008467E}" srcOrd="1" destOrd="0" presId="urn:microsoft.com/office/officeart/2005/8/layout/orgChart1"/>
    <dgm:cxn modelId="{9E20F4D1-2E38-4A2A-BDA8-97EFCE1CE25F}" type="presParOf" srcId="{48D85CCB-04CB-4D27-ACB6-D91804F01997}" destId="{8D89D3FA-39F9-4648-AE31-E06475AE8D35}" srcOrd="1" destOrd="0" presId="urn:microsoft.com/office/officeart/2005/8/layout/orgChart1"/>
    <dgm:cxn modelId="{B8AACF0F-BE29-4FAE-AD6F-046AEEA4CE70}" type="presParOf" srcId="{48D85CCB-04CB-4D27-ACB6-D91804F01997}" destId="{A3C31AE4-0E1F-4563-A0C2-1C9AE6FE79AF}" srcOrd="2" destOrd="0" presId="urn:microsoft.com/office/officeart/2005/8/layout/orgChart1"/>
    <dgm:cxn modelId="{8AB200E3-4BAA-40D8-AD70-A7CAF1C374CE}" type="presParOf" srcId="{8DF72A26-E5FE-4EEC-9B11-5CEAAFE0B74A}" destId="{C8D0A6CE-6092-4CBD-9F45-B924166BF6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931070-3A03-4746-BC4C-B0755F399F93}">
      <dsp:nvSpPr>
        <dsp:cNvPr id="0" name=""/>
        <dsp:cNvSpPr/>
      </dsp:nvSpPr>
      <dsp:spPr>
        <a:xfrm>
          <a:off x="4381500" y="633819"/>
          <a:ext cx="1532174" cy="2659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957"/>
              </a:lnTo>
              <a:lnTo>
                <a:pt x="1532174" y="132957"/>
              </a:lnTo>
              <a:lnTo>
                <a:pt x="1532174" y="2659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079C2B-C3CA-47F8-9AF0-0D2983A86819}">
      <dsp:nvSpPr>
        <dsp:cNvPr id="0" name=""/>
        <dsp:cNvSpPr/>
      </dsp:nvSpPr>
      <dsp:spPr>
        <a:xfrm>
          <a:off x="3874996" y="1532863"/>
          <a:ext cx="189938" cy="23805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0568"/>
              </a:lnTo>
              <a:lnTo>
                <a:pt x="189938" y="238056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AB8735-1B6A-4D02-92AB-3381142C3473}">
      <dsp:nvSpPr>
        <dsp:cNvPr id="0" name=""/>
        <dsp:cNvSpPr/>
      </dsp:nvSpPr>
      <dsp:spPr>
        <a:xfrm>
          <a:off x="3874996" y="1532863"/>
          <a:ext cx="189938" cy="14815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1524"/>
              </a:lnTo>
              <a:lnTo>
                <a:pt x="189938" y="148152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DE7392-F586-4E3E-8843-F9E1534252D6}">
      <dsp:nvSpPr>
        <dsp:cNvPr id="0" name=""/>
        <dsp:cNvSpPr/>
      </dsp:nvSpPr>
      <dsp:spPr>
        <a:xfrm>
          <a:off x="3874996" y="1532863"/>
          <a:ext cx="189938" cy="5824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2479"/>
              </a:lnTo>
              <a:lnTo>
                <a:pt x="189938" y="58247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18B0F0-B2DA-4014-BE85-3B2DDF89E623}">
      <dsp:nvSpPr>
        <dsp:cNvPr id="0" name=""/>
        <dsp:cNvSpPr/>
      </dsp:nvSpPr>
      <dsp:spPr>
        <a:xfrm>
          <a:off x="4335779" y="633819"/>
          <a:ext cx="91440" cy="2659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59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EB7EDE-C52C-4F26-AD04-7D954129285C}">
      <dsp:nvSpPr>
        <dsp:cNvPr id="0" name=""/>
        <dsp:cNvSpPr/>
      </dsp:nvSpPr>
      <dsp:spPr>
        <a:xfrm>
          <a:off x="2342821" y="1532863"/>
          <a:ext cx="189938" cy="23805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0568"/>
              </a:lnTo>
              <a:lnTo>
                <a:pt x="189938" y="238056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0FF2F0-DF91-4B95-BCE9-1E3819B5707C}">
      <dsp:nvSpPr>
        <dsp:cNvPr id="0" name=""/>
        <dsp:cNvSpPr/>
      </dsp:nvSpPr>
      <dsp:spPr>
        <a:xfrm>
          <a:off x="2342821" y="1532863"/>
          <a:ext cx="189938" cy="14815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1524"/>
              </a:lnTo>
              <a:lnTo>
                <a:pt x="189938" y="148152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D22F11-D654-43D8-8866-9CA8FBD763DD}">
      <dsp:nvSpPr>
        <dsp:cNvPr id="0" name=""/>
        <dsp:cNvSpPr/>
      </dsp:nvSpPr>
      <dsp:spPr>
        <a:xfrm>
          <a:off x="2342821" y="1532863"/>
          <a:ext cx="189938" cy="5824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2479"/>
              </a:lnTo>
              <a:lnTo>
                <a:pt x="189938" y="58247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EE54D3-DD9E-46A3-98B2-006BC63A1CA7}">
      <dsp:nvSpPr>
        <dsp:cNvPr id="0" name=""/>
        <dsp:cNvSpPr/>
      </dsp:nvSpPr>
      <dsp:spPr>
        <a:xfrm>
          <a:off x="2849325" y="633819"/>
          <a:ext cx="1532174" cy="265914"/>
        </a:xfrm>
        <a:custGeom>
          <a:avLst/>
          <a:gdLst/>
          <a:ahLst/>
          <a:cxnLst/>
          <a:rect l="0" t="0" r="0" b="0"/>
          <a:pathLst>
            <a:path>
              <a:moveTo>
                <a:pt x="1532174" y="0"/>
              </a:moveTo>
              <a:lnTo>
                <a:pt x="1532174" y="132957"/>
              </a:lnTo>
              <a:lnTo>
                <a:pt x="0" y="132957"/>
              </a:lnTo>
              <a:lnTo>
                <a:pt x="0" y="2659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07C06D-0F1C-47EC-95BD-2C55908EC0BE}">
      <dsp:nvSpPr>
        <dsp:cNvPr id="0" name=""/>
        <dsp:cNvSpPr/>
      </dsp:nvSpPr>
      <dsp:spPr>
        <a:xfrm>
          <a:off x="3748370" y="689"/>
          <a:ext cx="1266259" cy="6331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400" b="0" i="0" u="none" strike="noStrike" kern="1200" cap="none" normalizeH="0" baseline="0">
              <a:ln>
                <a:noFill/>
              </a:ln>
              <a:solidFill>
                <a:srgbClr val="FFFFFF"/>
              </a:solidFill>
              <a:effectLst/>
              <a:latin typeface="Times New Roman" panose="02020603050405020304" pitchFamily="18" charset="0"/>
            </a:rPr>
            <a:t>PIER </a:t>
          </a:r>
          <a:endParaRPr kumimoji="0" lang="en-US" altLang="en-US" sz="14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endParaRPr>
        </a:p>
      </dsp:txBody>
      <dsp:txXfrm>
        <a:off x="3748370" y="689"/>
        <a:ext cx="1266259" cy="633129"/>
      </dsp:txXfrm>
    </dsp:sp>
    <dsp:sp modelId="{B84CA950-0A30-44B2-9612-3B5EBBD2FFA9}">
      <dsp:nvSpPr>
        <dsp:cNvPr id="0" name=""/>
        <dsp:cNvSpPr/>
      </dsp:nvSpPr>
      <dsp:spPr>
        <a:xfrm>
          <a:off x="2216195" y="899733"/>
          <a:ext cx="1266259" cy="6331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400" b="0" i="0" u="none" strike="noStrike" kern="1200" cap="none" normalizeH="0" baseline="0">
              <a:ln>
                <a:noFill/>
              </a:ln>
              <a:solidFill>
                <a:srgbClr val="FFFFFF"/>
              </a:solidFill>
              <a:effectLst/>
              <a:latin typeface="Times New Roman" panose="02020603050405020304" pitchFamily="18" charset="0"/>
            </a:rPr>
            <a:t>Education</a:t>
          </a:r>
          <a:endParaRPr kumimoji="0" lang="en-US" altLang="en-US" sz="14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endParaRPr>
        </a:p>
      </dsp:txBody>
      <dsp:txXfrm>
        <a:off x="2216195" y="899733"/>
        <a:ext cx="1266259" cy="633129"/>
      </dsp:txXfrm>
    </dsp:sp>
    <dsp:sp modelId="{D0F4131B-B743-4425-B2C2-2255FADCE82B}">
      <dsp:nvSpPr>
        <dsp:cNvPr id="0" name=""/>
        <dsp:cNvSpPr/>
      </dsp:nvSpPr>
      <dsp:spPr>
        <a:xfrm>
          <a:off x="2532760" y="1798778"/>
          <a:ext cx="1266259" cy="6331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400" b="0" i="0" u="none" strike="noStrike" kern="1200" cap="none" normalizeH="0" baseline="0">
              <a:ln>
                <a:noFill/>
              </a:ln>
              <a:solidFill>
                <a:srgbClr val="FFFFFF"/>
              </a:solidFill>
              <a:effectLst/>
              <a:latin typeface="Times New Roman" panose="02020603050405020304" pitchFamily="18" charset="0"/>
            </a:rPr>
            <a:t>Material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400" b="0" i="0" u="none" strike="noStrike" kern="1200" cap="none" normalizeH="0" baseline="0">
              <a:ln>
                <a:noFill/>
              </a:ln>
              <a:solidFill>
                <a:srgbClr val="FFFFFF"/>
              </a:solidFill>
              <a:effectLst/>
              <a:latin typeface="Times New Roman" panose="02020603050405020304" pitchFamily="18" charset="0"/>
            </a:rPr>
            <a:t>Development</a:t>
          </a:r>
          <a:endParaRPr kumimoji="0" lang="en-US" altLang="en-US" sz="14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endParaRPr>
        </a:p>
      </dsp:txBody>
      <dsp:txXfrm>
        <a:off x="2532760" y="1798778"/>
        <a:ext cx="1266259" cy="633129"/>
      </dsp:txXfrm>
    </dsp:sp>
    <dsp:sp modelId="{C43E826E-3203-49BA-8E71-04BE53496D58}">
      <dsp:nvSpPr>
        <dsp:cNvPr id="0" name=""/>
        <dsp:cNvSpPr/>
      </dsp:nvSpPr>
      <dsp:spPr>
        <a:xfrm>
          <a:off x="2532760" y="2697823"/>
          <a:ext cx="1266259" cy="6331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400" b="0" i="0" u="none" strike="noStrike" kern="1200" cap="none" normalizeH="0" baseline="0">
              <a:ln>
                <a:noFill/>
              </a:ln>
              <a:solidFill>
                <a:srgbClr val="FFFFFF"/>
              </a:solidFill>
              <a:effectLst/>
              <a:latin typeface="Times New Roman" panose="02020603050405020304" pitchFamily="18" charset="0"/>
            </a:rPr>
            <a:t>Professionals</a:t>
          </a:r>
          <a:endParaRPr kumimoji="0" lang="en-US" altLang="en-US" sz="14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endParaRPr>
        </a:p>
      </dsp:txBody>
      <dsp:txXfrm>
        <a:off x="2532760" y="2697823"/>
        <a:ext cx="1266259" cy="633129"/>
      </dsp:txXfrm>
    </dsp:sp>
    <dsp:sp modelId="{650FB0E5-BFA4-4865-A89A-5712250E5D00}">
      <dsp:nvSpPr>
        <dsp:cNvPr id="0" name=""/>
        <dsp:cNvSpPr/>
      </dsp:nvSpPr>
      <dsp:spPr>
        <a:xfrm>
          <a:off x="2532760" y="3596867"/>
          <a:ext cx="1266259" cy="6331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400" b="0" i="0" u="none" strike="noStrike" kern="1200" cap="none" normalizeH="0" baseline="0">
              <a:ln>
                <a:noFill/>
              </a:ln>
              <a:solidFill>
                <a:srgbClr val="FFFFFF"/>
              </a:solidFill>
              <a:effectLst/>
              <a:latin typeface="Times New Roman" panose="02020603050405020304" pitchFamily="18" charset="0"/>
            </a:rPr>
            <a:t>General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400" b="0" i="0" u="none" strike="noStrike" kern="1200" cap="none" normalizeH="0" baseline="0">
              <a:ln>
                <a:noFill/>
              </a:ln>
              <a:solidFill>
                <a:srgbClr val="FFFFFF"/>
              </a:solidFill>
              <a:effectLst/>
              <a:latin typeface="Times New Roman" panose="02020603050405020304" pitchFamily="18" charset="0"/>
            </a:rPr>
            <a:t> Public</a:t>
          </a:r>
          <a:endParaRPr kumimoji="0" lang="en-US" altLang="en-US" sz="14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endParaRPr>
        </a:p>
      </dsp:txBody>
      <dsp:txXfrm>
        <a:off x="2532760" y="3596867"/>
        <a:ext cx="1266259" cy="633129"/>
      </dsp:txXfrm>
    </dsp:sp>
    <dsp:sp modelId="{BEAC5E42-3EDF-4EF5-9C11-800734648796}">
      <dsp:nvSpPr>
        <dsp:cNvPr id="0" name=""/>
        <dsp:cNvSpPr/>
      </dsp:nvSpPr>
      <dsp:spPr>
        <a:xfrm>
          <a:off x="3748370" y="899733"/>
          <a:ext cx="1266259" cy="6331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400" b="0" i="0" u="none" strike="noStrike" kern="1200" cap="none" normalizeH="0" baseline="0">
              <a:ln>
                <a:noFill/>
              </a:ln>
              <a:solidFill>
                <a:srgbClr val="FFFFFF"/>
              </a:solidFill>
              <a:effectLst/>
              <a:latin typeface="Times New Roman" panose="02020603050405020304" pitchFamily="18" charset="0"/>
            </a:rPr>
            <a:t>Clinical Work </a:t>
          </a:r>
          <a:endParaRPr kumimoji="0" lang="en-US" altLang="en-US" sz="14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endParaRPr>
        </a:p>
      </dsp:txBody>
      <dsp:txXfrm>
        <a:off x="3748370" y="899733"/>
        <a:ext cx="1266259" cy="633129"/>
      </dsp:txXfrm>
    </dsp:sp>
    <dsp:sp modelId="{71411E70-082D-4790-A20D-969F9C6AB96C}">
      <dsp:nvSpPr>
        <dsp:cNvPr id="0" name=""/>
        <dsp:cNvSpPr/>
      </dsp:nvSpPr>
      <dsp:spPr>
        <a:xfrm>
          <a:off x="4064935" y="1798778"/>
          <a:ext cx="1266259" cy="6331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400" b="0" i="0" u="none" strike="noStrike" kern="1200" cap="none" normalizeH="0" baseline="0">
              <a:ln>
                <a:noFill/>
              </a:ln>
              <a:solidFill>
                <a:srgbClr val="FFFFFF"/>
              </a:solidFill>
              <a:effectLst/>
              <a:latin typeface="Times New Roman" panose="02020603050405020304" pitchFamily="18" charset="0"/>
            </a:rPr>
            <a:t>Assessment</a:t>
          </a:r>
          <a:endParaRPr kumimoji="0" lang="en-US" altLang="en-US" sz="14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endParaRPr>
        </a:p>
      </dsp:txBody>
      <dsp:txXfrm>
        <a:off x="4064935" y="1798778"/>
        <a:ext cx="1266259" cy="633129"/>
      </dsp:txXfrm>
    </dsp:sp>
    <dsp:sp modelId="{06B39CB3-A63F-4336-9D4D-5A61CB51728A}">
      <dsp:nvSpPr>
        <dsp:cNvPr id="0" name=""/>
        <dsp:cNvSpPr/>
      </dsp:nvSpPr>
      <dsp:spPr>
        <a:xfrm>
          <a:off x="4064935" y="2697823"/>
          <a:ext cx="1266259" cy="6331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400" b="0" i="0" u="none" strike="noStrike" kern="1200" cap="none" normalizeH="0" baseline="0">
              <a:ln>
                <a:noFill/>
              </a:ln>
              <a:solidFill>
                <a:srgbClr val="FFFFFF"/>
              </a:solidFill>
              <a:effectLst/>
              <a:latin typeface="Times New Roman" panose="02020603050405020304" pitchFamily="18" charset="0"/>
            </a:rPr>
            <a:t>Psychosocial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400" b="0" i="0" u="none" strike="noStrike" kern="1200" cap="none" normalizeH="0" baseline="0">
              <a:ln>
                <a:noFill/>
              </a:ln>
              <a:solidFill>
                <a:srgbClr val="FFFFFF"/>
              </a:solidFill>
              <a:effectLst/>
              <a:latin typeface="Times New Roman" panose="02020603050405020304" pitchFamily="18" charset="0"/>
            </a:rPr>
            <a:t>Treatment</a:t>
          </a:r>
          <a:endParaRPr kumimoji="0" lang="en-US" altLang="en-US" sz="14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endParaRPr>
        </a:p>
      </dsp:txBody>
      <dsp:txXfrm>
        <a:off x="4064935" y="2697823"/>
        <a:ext cx="1266259" cy="633129"/>
      </dsp:txXfrm>
    </dsp:sp>
    <dsp:sp modelId="{FF878AE9-E359-4C49-9CD0-88E6C2FD642E}">
      <dsp:nvSpPr>
        <dsp:cNvPr id="0" name=""/>
        <dsp:cNvSpPr/>
      </dsp:nvSpPr>
      <dsp:spPr>
        <a:xfrm>
          <a:off x="4064935" y="3596867"/>
          <a:ext cx="1266259" cy="6331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400" b="0" i="0" u="none" strike="noStrike" kern="1200" cap="none" normalizeH="0" baseline="0">
              <a:ln>
                <a:noFill/>
              </a:ln>
              <a:solidFill>
                <a:srgbClr val="FFFFFF"/>
              </a:solidFill>
              <a:effectLst/>
              <a:latin typeface="Times New Roman" panose="02020603050405020304" pitchFamily="18" charset="0"/>
            </a:rPr>
            <a:t>Pharmacological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400" b="0" i="0" u="none" strike="noStrike" kern="1200" cap="none" normalizeH="0" baseline="0">
              <a:ln>
                <a:noFill/>
              </a:ln>
              <a:solidFill>
                <a:srgbClr val="FFFFFF"/>
              </a:solidFill>
              <a:effectLst/>
              <a:latin typeface="Times New Roman" panose="02020603050405020304" pitchFamily="18" charset="0"/>
            </a:rPr>
            <a:t>Treatment</a:t>
          </a:r>
          <a:endParaRPr kumimoji="0" lang="en-US" altLang="en-US" sz="14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endParaRPr>
        </a:p>
      </dsp:txBody>
      <dsp:txXfrm>
        <a:off x="4064935" y="3596867"/>
        <a:ext cx="1266259" cy="633129"/>
      </dsp:txXfrm>
    </dsp:sp>
    <dsp:sp modelId="{93800DC8-D20B-46F3-8C90-7BE2CDD54B1E}">
      <dsp:nvSpPr>
        <dsp:cNvPr id="0" name=""/>
        <dsp:cNvSpPr/>
      </dsp:nvSpPr>
      <dsp:spPr>
        <a:xfrm>
          <a:off x="5280544" y="899733"/>
          <a:ext cx="1266259" cy="6331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400" b="0" i="0" u="none" strike="noStrike" kern="1200" cap="none" normalizeH="0" baseline="0">
              <a:ln>
                <a:noFill/>
              </a:ln>
              <a:solidFill>
                <a:srgbClr val="FFFFFF"/>
              </a:solidFill>
              <a:effectLst/>
              <a:latin typeface="Times New Roman" panose="02020603050405020304" pitchFamily="18" charset="0"/>
            </a:rPr>
            <a:t>Research</a:t>
          </a:r>
          <a:endParaRPr kumimoji="0" lang="en-US" altLang="en-US" sz="1400" b="0" i="0" u="none" strike="noStrike" kern="1200" cap="none" normalizeH="0" baseline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endParaRPr>
        </a:p>
      </dsp:txBody>
      <dsp:txXfrm>
        <a:off x="5280544" y="899733"/>
        <a:ext cx="1266259" cy="6331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0.54849</cdr:x>
      <cdr:y>0.03703</cdr:y>
    </cdr:from>
    <cdr:to>
      <cdr:x>0.54963</cdr:x>
      <cdr:y>0.81998</cdr:y>
    </cdr:to>
    <cdr:cxnSp macro="">
      <cdr:nvCxnSpPr>
        <cdr:cNvPr id="2" name="Straight Connector 1">
          <a:extLst xmlns:a="http://schemas.openxmlformats.org/drawingml/2006/main">
            <a:ext uri="{FF2B5EF4-FFF2-40B4-BE49-F238E27FC236}">
              <a16:creationId xmlns:a16="http://schemas.microsoft.com/office/drawing/2014/main" id="{A9782B90-402E-47F6-8DA0-017C2FA23A19}"/>
            </a:ext>
          </a:extLst>
        </cdr:cNvPr>
        <cdr:cNvCxnSpPr/>
      </cdr:nvCxnSpPr>
      <cdr:spPr>
        <a:xfrm xmlns:a="http://schemas.openxmlformats.org/drawingml/2006/main" flipV="1">
          <a:off x="4551412" y="175791"/>
          <a:ext cx="9525" cy="3717037"/>
        </a:xfrm>
        <a:prstGeom xmlns:a="http://schemas.openxmlformats.org/drawingml/2006/main" prst="line">
          <a:avLst/>
        </a:prstGeom>
        <a:ln xmlns:a="http://schemas.openxmlformats.org/drawingml/2006/main" w="44450">
          <a:solidFill>
            <a:srgbClr val="00B05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0.57943</cdr:x>
      <cdr:y>0.50614</cdr:y>
    </cdr:from>
    <cdr:to>
      <cdr:x>0.9232</cdr:x>
      <cdr:y>0.74903</cdr:y>
    </cdr:to>
    <cdr:cxnSp macro="">
      <cdr:nvCxnSpPr>
        <cdr:cNvPr id="6" name="Straight Connector 5">
          <a:extLst xmlns:a="http://schemas.openxmlformats.org/drawingml/2006/main">
            <a:ext uri="{FF2B5EF4-FFF2-40B4-BE49-F238E27FC236}">
              <a16:creationId xmlns:a16="http://schemas.microsoft.com/office/drawing/2014/main" id="{63C6B36A-97FE-4982-8CE2-D7F19681E8EC}"/>
            </a:ext>
          </a:extLst>
        </cdr:cNvPr>
        <cdr:cNvCxnSpPr/>
      </cdr:nvCxnSpPr>
      <cdr:spPr>
        <a:xfrm xmlns:a="http://schemas.openxmlformats.org/drawingml/2006/main">
          <a:off x="4808186" y="2402894"/>
          <a:ext cx="2852657" cy="1153106"/>
        </a:xfrm>
        <a:prstGeom xmlns:a="http://schemas.openxmlformats.org/drawingml/2006/main" prst="line">
          <a:avLst/>
        </a:prstGeom>
        <a:ln xmlns:a="http://schemas.openxmlformats.org/drawingml/2006/main" w="4445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0.92344</cdr:x>
      <cdr:y>0.07198</cdr:y>
    </cdr:from>
    <cdr:to>
      <cdr:x>0.9395</cdr:x>
      <cdr:y>0.34047</cdr:y>
    </cdr:to>
    <cdr:sp macro="" textlink="">
      <cdr:nvSpPr>
        <cdr:cNvPr id="8" name="Up Arrow 7"/>
        <cdr:cNvSpPr/>
      </cdr:nvSpPr>
      <cdr:spPr>
        <a:xfrm xmlns:a="http://schemas.openxmlformats.org/drawingml/2006/main" flipH="1">
          <a:off x="7662871" y="341746"/>
          <a:ext cx="133268" cy="1274619"/>
        </a:xfrm>
        <a:prstGeom xmlns:a="http://schemas.openxmlformats.org/drawingml/2006/main" prst="up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0.92327</cdr:x>
      <cdr:y>0.4285</cdr:y>
    </cdr:from>
    <cdr:to>
      <cdr:x>0.93968</cdr:x>
      <cdr:y>0.68483</cdr:y>
    </cdr:to>
    <cdr:sp macro="" textlink="">
      <cdr:nvSpPr>
        <cdr:cNvPr id="9" name="Down Arrow 8"/>
        <cdr:cNvSpPr/>
      </cdr:nvSpPr>
      <cdr:spPr>
        <a:xfrm xmlns:a="http://schemas.openxmlformats.org/drawingml/2006/main">
          <a:off x="7661420" y="2034311"/>
          <a:ext cx="136171" cy="1216890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0.88904</cdr:x>
      <cdr:y>0.35581</cdr:y>
    </cdr:from>
    <cdr:to>
      <cdr:x>0.9739</cdr:x>
      <cdr:y>0.41425</cdr:y>
    </cdr:to>
    <cdr:sp macro="" textlink="">
      <cdr:nvSpPr>
        <cdr:cNvPr id="10" name="TextBox 3"/>
        <cdr:cNvSpPr txBox="1"/>
      </cdr:nvSpPr>
      <cdr:spPr>
        <a:xfrm xmlns:a="http://schemas.openxmlformats.org/drawingml/2006/main">
          <a:off x="7377415" y="1689183"/>
          <a:ext cx="704181" cy="277443"/>
        </a:xfrm>
        <a:prstGeom xmlns:a="http://schemas.openxmlformats.org/drawingml/2006/main" prst="rect">
          <a:avLst/>
        </a:prstGeom>
        <a:solidFill xmlns:a="http://schemas.openxmlformats.org/drawingml/2006/main">
          <a:schemeClr val="tx2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>
              <a:solidFill>
                <a:schemeClr val="bg2"/>
              </a:solidFill>
            </a:rPr>
            <a:t>-33%</a:t>
          </a:r>
        </a:p>
      </cdr:txBody>
    </cdr:sp>
  </cdr:relSizeAnchor>
  <cdr:relSizeAnchor xmlns:cdr="http://schemas.openxmlformats.org/drawingml/2006/chartDrawing">
    <cdr:from>
      <cdr:x>0.87831</cdr:x>
      <cdr:y>0.43368</cdr:y>
    </cdr:from>
    <cdr:to>
      <cdr:x>0.89162</cdr:x>
      <cdr:y>0.53602</cdr:y>
    </cdr:to>
    <cdr:sp macro="" textlink="">
      <cdr:nvSpPr>
        <cdr:cNvPr id="22" name="Up Arrow 21"/>
        <cdr:cNvSpPr/>
      </cdr:nvSpPr>
      <cdr:spPr>
        <a:xfrm xmlns:a="http://schemas.openxmlformats.org/drawingml/2006/main" flipH="1">
          <a:off x="7288319" y="2058912"/>
          <a:ext cx="110448" cy="485859"/>
        </a:xfrm>
        <a:prstGeom xmlns:a="http://schemas.openxmlformats.org/drawingml/2006/main" prst="up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0.87986</cdr:x>
      <cdr:y>0.60203</cdr:y>
    </cdr:from>
    <cdr:to>
      <cdr:x>0.89006</cdr:x>
      <cdr:y>0.68677</cdr:y>
    </cdr:to>
    <cdr:sp macro="" textlink="">
      <cdr:nvSpPr>
        <cdr:cNvPr id="23" name="Down Arrow 22"/>
        <cdr:cNvSpPr/>
      </cdr:nvSpPr>
      <cdr:spPr>
        <a:xfrm xmlns:a="http://schemas.openxmlformats.org/drawingml/2006/main">
          <a:off x="7301208" y="2858138"/>
          <a:ext cx="84671" cy="402297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0.84253</cdr:x>
      <cdr:y>0.53452</cdr:y>
    </cdr:from>
    <cdr:to>
      <cdr:x>0.9274</cdr:x>
      <cdr:y>0.59296</cdr:y>
    </cdr:to>
    <cdr:sp macro="" textlink="">
      <cdr:nvSpPr>
        <cdr:cNvPr id="24" name="TextBox 3"/>
        <cdr:cNvSpPr txBox="1"/>
      </cdr:nvSpPr>
      <cdr:spPr>
        <a:xfrm xmlns:a="http://schemas.openxmlformats.org/drawingml/2006/main">
          <a:off x="6991411" y="2537608"/>
          <a:ext cx="704264" cy="27744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>
              <a:solidFill>
                <a:schemeClr val="bg2"/>
              </a:solidFill>
            </a:rPr>
            <a:t>-20%</a:t>
          </a:r>
        </a:p>
      </cdr:txBody>
    </cdr:sp>
  </cdr:relSizeAnchor>
  <cdr:relSizeAnchor xmlns:cdr="http://schemas.openxmlformats.org/drawingml/2006/chartDrawing">
    <cdr:from>
      <cdr:x>0.11711</cdr:x>
      <cdr:y>0.4144</cdr:y>
    </cdr:from>
    <cdr:to>
      <cdr:x>0.46438</cdr:x>
      <cdr:y>0.69261</cdr:y>
    </cdr:to>
    <cdr:cxnSp macro="">
      <cdr:nvCxnSpPr>
        <cdr:cNvPr id="26" name="Straight Connector 25">
          <a:extLst xmlns:a="http://schemas.openxmlformats.org/drawingml/2006/main">
            <a:ext uri="{FF2B5EF4-FFF2-40B4-BE49-F238E27FC236}">
              <a16:creationId xmlns:a16="http://schemas.microsoft.com/office/drawing/2014/main" id="{609A008B-A25F-401A-B888-43BE3274D3ED}"/>
            </a:ext>
          </a:extLst>
        </cdr:cNvPr>
        <cdr:cNvCxnSpPr/>
      </cdr:nvCxnSpPr>
      <cdr:spPr>
        <a:xfrm xmlns:a="http://schemas.openxmlformats.org/drawingml/2006/main" flipV="1">
          <a:off x="971767" y="1967346"/>
          <a:ext cx="2881745" cy="1320801"/>
        </a:xfrm>
        <a:prstGeom xmlns:a="http://schemas.openxmlformats.org/drawingml/2006/main" prst="line">
          <a:avLst/>
        </a:prstGeom>
        <a:ln xmlns:a="http://schemas.openxmlformats.org/drawingml/2006/main" w="44450">
          <a:solidFill>
            <a:srgbClr val="92D05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690A3-BAED-4580-9756-E088F52BB2CC}" type="datetimeFigureOut">
              <a:rPr lang="en-US" smtClean="0"/>
              <a:t>1/27/25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D8E24-25EC-4604-95D2-4E7C58C34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302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9DB321-50AB-4B78-A9E3-F0AC788AD08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92797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BBB1431-305E-3703-6F1B-6377434DBC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CC249B-02DE-4C56-B88B-9C50C1CE0386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552962" name="Rectangle 2">
            <a:extLst>
              <a:ext uri="{FF2B5EF4-FFF2-40B4-BE49-F238E27FC236}">
                <a16:creationId xmlns:a16="http://schemas.microsoft.com/office/drawing/2014/main" id="{766DD5A8-8856-DA6F-F9CC-6D94288793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63" name="Rectangle 3">
            <a:extLst>
              <a:ext uri="{FF2B5EF4-FFF2-40B4-BE49-F238E27FC236}">
                <a16:creationId xmlns:a16="http://schemas.microsoft.com/office/drawing/2014/main" id="{233B66FF-786B-6597-01AB-891A0CE33F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FFE2462-8BF3-0274-C40E-7B889DA620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51E0C2-B676-4D1C-92CC-7EDFF2467BF6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553986" name="Rectangle 2">
            <a:extLst>
              <a:ext uri="{FF2B5EF4-FFF2-40B4-BE49-F238E27FC236}">
                <a16:creationId xmlns:a16="http://schemas.microsoft.com/office/drawing/2014/main" id="{71CD1A6A-FA6C-4766-163A-3A85134423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>
            <a:extLst>
              <a:ext uri="{FF2B5EF4-FFF2-40B4-BE49-F238E27FC236}">
                <a16:creationId xmlns:a16="http://schemas.microsoft.com/office/drawing/2014/main" id="{2754198B-ADC0-F1F4-D834-41C3109345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F7EDBFD-239F-2F15-4B4E-0B9F7C0169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1C63FE-5FD7-4156-98E5-C7D533B183CD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555010" name="Rectangle 2">
            <a:extLst>
              <a:ext uri="{FF2B5EF4-FFF2-40B4-BE49-F238E27FC236}">
                <a16:creationId xmlns:a16="http://schemas.microsoft.com/office/drawing/2014/main" id="{6923A6B3-19F4-3326-376D-C7C96692B9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5011" name="Rectangle 3">
            <a:extLst>
              <a:ext uri="{FF2B5EF4-FFF2-40B4-BE49-F238E27FC236}">
                <a16:creationId xmlns:a16="http://schemas.microsoft.com/office/drawing/2014/main" id="{EBABD327-995B-707D-BAF8-B58B6360E6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>
            <a:extLst>
              <a:ext uri="{FF2B5EF4-FFF2-40B4-BE49-F238E27FC236}">
                <a16:creationId xmlns:a16="http://schemas.microsoft.com/office/drawing/2014/main" id="{A54A0F8D-524C-481F-B7FA-35561653DB4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>
            <a:extLst>
              <a:ext uri="{FF2B5EF4-FFF2-40B4-BE49-F238E27FC236}">
                <a16:creationId xmlns:a16="http://schemas.microsoft.com/office/drawing/2014/main" id="{3AD52ED2-ED2D-4B02-93E0-746A5A19E5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Graphic representation from our data at EDIPPP/ PRIME – baseline GAF ratings</a:t>
            </a:r>
          </a:p>
        </p:txBody>
      </p:sp>
      <p:sp>
        <p:nvSpPr>
          <p:cNvPr id="97284" name="Slide Number Placeholder 3">
            <a:extLst>
              <a:ext uri="{FF2B5EF4-FFF2-40B4-BE49-F238E27FC236}">
                <a16:creationId xmlns:a16="http://schemas.microsoft.com/office/drawing/2014/main" id="{CA8B2863-1F6F-4110-A23A-AD4159984A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DCFA7C-7903-4AC4-AD1C-8F78ABB5453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76902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9DB321-50AB-4B78-A9E3-F0AC788AD08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52579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C03EBCC-1583-48C1-F609-4F67D0FF2E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65932C-95A8-4081-8DD2-169B8B3577AE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576514" name="Rectangle 2">
            <a:extLst>
              <a:ext uri="{FF2B5EF4-FFF2-40B4-BE49-F238E27FC236}">
                <a16:creationId xmlns:a16="http://schemas.microsoft.com/office/drawing/2014/main" id="{76D2BF9D-E044-42E8-4ECD-F2ACB363C5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6515" name="Rectangle 3">
            <a:extLst>
              <a:ext uri="{FF2B5EF4-FFF2-40B4-BE49-F238E27FC236}">
                <a16:creationId xmlns:a16="http://schemas.microsoft.com/office/drawing/2014/main" id="{FACAD71C-209E-136E-71CA-7ACA1BDE02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19123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15C4B6-C14D-4024-8534-2F090D9C31CB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114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0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800" y="3360738"/>
            <a:ext cx="7513638" cy="3186112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72144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FABB3F-BF3E-4993-B91C-66618B3D9FAB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1138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23259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9DB321-50AB-4B78-A9E3-F0AC788AD08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95958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9DB321-50AB-4B78-A9E3-F0AC788AD08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724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9DB321-50AB-4B78-A9E3-F0AC788AD08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69728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9DB321-50AB-4B78-A9E3-F0AC788AD08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63425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B883B7-493B-4DCF-834F-A55557261B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90491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B883B7-493B-4DCF-834F-A55557261B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109" charset="0"/>
                <a:ea typeface="ＭＳ Ｐゴシック" pitchFamily="-109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109" charset="0"/>
              <a:ea typeface="ＭＳ Ｐゴシック" pitchFamily="-10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50444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CAB2A0C-2038-1A5F-C002-0B4E5605FF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99AF4F-C556-4351-9CB6-4359D510297F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660482" name="Rectangle 2">
            <a:extLst>
              <a:ext uri="{FF2B5EF4-FFF2-40B4-BE49-F238E27FC236}">
                <a16:creationId xmlns:a16="http://schemas.microsoft.com/office/drawing/2014/main" id="{50419518-3FA3-DAB5-2594-C2ACBC63A3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0483" name="Rectangle 3">
            <a:extLst>
              <a:ext uri="{FF2B5EF4-FFF2-40B4-BE49-F238E27FC236}">
                <a16:creationId xmlns:a16="http://schemas.microsoft.com/office/drawing/2014/main" id="{6E6261EE-E25E-85B6-5D5C-2C14BF943A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0AC264A-60B7-6223-2A6A-240838F62D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83F78D-0E77-434C-9CBB-EECE83DB1906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812034" name="Rectangle 2">
            <a:extLst>
              <a:ext uri="{FF2B5EF4-FFF2-40B4-BE49-F238E27FC236}">
                <a16:creationId xmlns:a16="http://schemas.microsoft.com/office/drawing/2014/main" id="{5C0C2854-30CD-5643-1B76-34EC8C63A8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2035" name="Rectangle 3">
            <a:extLst>
              <a:ext uri="{FF2B5EF4-FFF2-40B4-BE49-F238E27FC236}">
                <a16:creationId xmlns:a16="http://schemas.microsoft.com/office/drawing/2014/main" id="{0B76003A-6C28-418C-A439-0DC08A4BEC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B883B7-493B-4DCF-834F-A55557261B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109" charset="0"/>
                <a:ea typeface="ＭＳ Ｐゴシック" pitchFamily="-109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109" charset="0"/>
              <a:ea typeface="ＭＳ Ｐゴシック" pitchFamily="-10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05064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B883B7-493B-4DCF-834F-A55557261B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109" charset="0"/>
                <a:ea typeface="ＭＳ Ｐゴシック" pitchFamily="-109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109" charset="0"/>
              <a:ea typeface="ＭＳ Ｐゴシック" pitchFamily="-10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87687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B883B7-493B-4DCF-834F-A55557261B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109" charset="0"/>
                <a:ea typeface="ＭＳ Ｐゴシック" pitchFamily="-109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109" charset="0"/>
              <a:ea typeface="ＭＳ Ｐゴシック" pitchFamily="-10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4802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B883B7-493B-4DCF-834F-A55557261B40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176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433881F-52B4-03D6-6413-230C42B219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287403-B1A9-4644-8C1F-1AE93D5D32A4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606210" name="Rectangle 2">
            <a:extLst>
              <a:ext uri="{FF2B5EF4-FFF2-40B4-BE49-F238E27FC236}">
                <a16:creationId xmlns:a16="http://schemas.microsoft.com/office/drawing/2014/main" id="{573C9816-8778-50ED-C016-65A255C12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6211" name="Rectangle 3">
            <a:extLst>
              <a:ext uri="{FF2B5EF4-FFF2-40B4-BE49-F238E27FC236}">
                <a16:creationId xmlns:a16="http://schemas.microsoft.com/office/drawing/2014/main" id="{6FF5425F-15F7-5F81-F3A6-C29DD2EF6A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B746758-AA26-2FD6-84C4-3B460CA7B7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C6F61A-90CE-4043-A9E5-9BFF06434F6B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548866" name="Rectangle 2">
            <a:extLst>
              <a:ext uri="{FF2B5EF4-FFF2-40B4-BE49-F238E27FC236}">
                <a16:creationId xmlns:a16="http://schemas.microsoft.com/office/drawing/2014/main" id="{A0E51C4E-0D50-4ACC-AE02-81A5124DB4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8867" name="Rectangle 3">
            <a:extLst>
              <a:ext uri="{FF2B5EF4-FFF2-40B4-BE49-F238E27FC236}">
                <a16:creationId xmlns:a16="http://schemas.microsoft.com/office/drawing/2014/main" id="{7E6AE46F-4152-798B-BE68-8620908A5A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A9C89AA-5DBF-EAC2-2E19-D3C23D1A6F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BC928E-BD4B-45C0-8EC9-9C372473F901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609282" name="Rectangle 2">
            <a:extLst>
              <a:ext uri="{FF2B5EF4-FFF2-40B4-BE49-F238E27FC236}">
                <a16:creationId xmlns:a16="http://schemas.microsoft.com/office/drawing/2014/main" id="{E207F775-1BF4-F5D4-09EB-4811D24E34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9283" name="Rectangle 3">
            <a:extLst>
              <a:ext uri="{FF2B5EF4-FFF2-40B4-BE49-F238E27FC236}">
                <a16:creationId xmlns:a16="http://schemas.microsoft.com/office/drawing/2014/main" id="{11507E1A-E6FE-D526-5741-D8DB8665FA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B883B7-493B-4DCF-834F-A55557261B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109" charset="0"/>
                <a:ea typeface="ＭＳ Ｐゴシック" pitchFamily="-109" charset="-128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109" charset="0"/>
              <a:ea typeface="ＭＳ Ｐゴシック" pitchFamily="-10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004554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31">
            <a:extLst>
              <a:ext uri="{FF2B5EF4-FFF2-40B4-BE49-F238E27FC236}">
                <a16:creationId xmlns:a16="http://schemas.microsoft.com/office/drawing/2014/main" id="{0A3E523E-5B19-15B3-4210-A32C9E1900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FDEC4B-DB45-4882-9E67-A37924B73B15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1913858" name="Rectangle 2">
            <a:extLst>
              <a:ext uri="{FF2B5EF4-FFF2-40B4-BE49-F238E27FC236}">
                <a16:creationId xmlns:a16="http://schemas.microsoft.com/office/drawing/2014/main" id="{93C6AD21-D4F9-7312-9E8F-24A80A0106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3859" name="Rectangle 3">
            <a:extLst>
              <a:ext uri="{FF2B5EF4-FFF2-40B4-BE49-F238E27FC236}">
                <a16:creationId xmlns:a16="http://schemas.microsoft.com/office/drawing/2014/main" id="{54B49E18-9AB0-B226-214A-F478F1792E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9800" y="3362325"/>
            <a:ext cx="7513638" cy="3184525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9DB321-50AB-4B78-A9E3-F0AC788AD08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356967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>
            <a:extLst>
              <a:ext uri="{FF2B5EF4-FFF2-40B4-BE49-F238E27FC236}">
                <a16:creationId xmlns:a16="http://schemas.microsoft.com/office/drawing/2014/main" id="{8C704F50-8372-4E5E-95BA-4C832A58BA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Notes Placeholder 2">
            <a:extLst>
              <a:ext uri="{FF2B5EF4-FFF2-40B4-BE49-F238E27FC236}">
                <a16:creationId xmlns:a16="http://schemas.microsoft.com/office/drawing/2014/main" id="{E2B9B10F-1F70-4FBF-AABE-692A08F068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31076" name="Slide Number Placeholder 3">
            <a:extLst>
              <a:ext uri="{FF2B5EF4-FFF2-40B4-BE49-F238E27FC236}">
                <a16:creationId xmlns:a16="http://schemas.microsoft.com/office/drawing/2014/main" id="{8D181DC1-EEFD-4D9C-8B3C-27E10A029A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673948-A646-4BBD-B086-D86C8D9D504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636986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9DB321-50AB-4B78-A9E3-F0AC788AD08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716306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9DB321-50AB-4B78-A9E3-F0AC788AD083}" type="slidenum">
              <a:rPr lang="en-US" altLang="en-US" smtClean="0"/>
              <a:pPr>
                <a:defRPr/>
              </a:pPr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419993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9DB321-50AB-4B78-A9E3-F0AC788AD083}" type="slidenum">
              <a:rPr lang="en-US" altLang="en-US" smtClean="0"/>
              <a:pPr>
                <a:defRPr/>
              </a:pPr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350607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>
            <a:extLst>
              <a:ext uri="{FF2B5EF4-FFF2-40B4-BE49-F238E27FC236}">
                <a16:creationId xmlns:a16="http://schemas.microsoft.com/office/drawing/2014/main" id="{3076A429-78A8-4DA9-B439-94193D69B40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>
            <a:extLst>
              <a:ext uri="{FF2B5EF4-FFF2-40B4-BE49-F238E27FC236}">
                <a16:creationId xmlns:a16="http://schemas.microsoft.com/office/drawing/2014/main" id="{F9ED66B1-7BEA-41B1-B68E-44D197C605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5476" name="Slide Number Placeholder 3">
            <a:extLst>
              <a:ext uri="{FF2B5EF4-FFF2-40B4-BE49-F238E27FC236}">
                <a16:creationId xmlns:a16="http://schemas.microsoft.com/office/drawing/2014/main" id="{28B89328-06CF-4B4A-B7A0-2ED7EB3210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E0FC57-7A6D-4D66-B395-A218D1E1A47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159174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>
            <a:extLst>
              <a:ext uri="{FF2B5EF4-FFF2-40B4-BE49-F238E27FC236}">
                <a16:creationId xmlns:a16="http://schemas.microsoft.com/office/drawing/2014/main" id="{2401E0FB-4DE4-460B-85D8-BAA41D71A92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>
            <a:extLst>
              <a:ext uri="{FF2B5EF4-FFF2-40B4-BE49-F238E27FC236}">
                <a16:creationId xmlns:a16="http://schemas.microsoft.com/office/drawing/2014/main" id="{79AEA124-68FC-4EC0-BCFC-EF938A92229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8852" name="Slide Number Placeholder 3">
            <a:extLst>
              <a:ext uri="{FF2B5EF4-FFF2-40B4-BE49-F238E27FC236}">
                <a16:creationId xmlns:a16="http://schemas.microsoft.com/office/drawing/2014/main" id="{EC0A637D-09AD-4A79-AE5B-C4E104FB50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62286B-6002-44B7-A2EF-9BD4EE5BCE6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1255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06F76E9-9EE4-D25C-D277-33B5D5D9CB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9DC929-E60C-4427-B28F-5311BF3FCB63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558082" name="Rectangle 2">
            <a:extLst>
              <a:ext uri="{FF2B5EF4-FFF2-40B4-BE49-F238E27FC236}">
                <a16:creationId xmlns:a16="http://schemas.microsoft.com/office/drawing/2014/main" id="{18041A56-BB5E-53AB-9621-BAB7453F13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8083" name="Rectangle 3">
            <a:extLst>
              <a:ext uri="{FF2B5EF4-FFF2-40B4-BE49-F238E27FC236}">
                <a16:creationId xmlns:a16="http://schemas.microsoft.com/office/drawing/2014/main" id="{186E39F8-B084-EF4B-B799-78A26ACEE6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8B3A7C1-2F29-606F-EB16-55B205BE8D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CFCFFD-716C-4887-9F35-A3B8B339B06C}" type="slidenum">
              <a:rPr lang="en-US" altLang="en-US"/>
              <a:pPr/>
              <a:t>48</a:t>
            </a:fld>
            <a:endParaRPr lang="en-US" altLang="en-US"/>
          </a:p>
        </p:txBody>
      </p:sp>
      <p:sp>
        <p:nvSpPr>
          <p:cNvPr id="557058" name="Rectangle 2">
            <a:extLst>
              <a:ext uri="{FF2B5EF4-FFF2-40B4-BE49-F238E27FC236}">
                <a16:creationId xmlns:a16="http://schemas.microsoft.com/office/drawing/2014/main" id="{749EBFC9-956D-D321-BEB5-D9228D6919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7059" name="Rectangle 3">
            <a:extLst>
              <a:ext uri="{FF2B5EF4-FFF2-40B4-BE49-F238E27FC236}">
                <a16:creationId xmlns:a16="http://schemas.microsoft.com/office/drawing/2014/main" id="{2F45104C-6621-5757-E719-AC8025DFDC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798393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31">
            <a:extLst>
              <a:ext uri="{FF2B5EF4-FFF2-40B4-BE49-F238E27FC236}">
                <a16:creationId xmlns:a16="http://schemas.microsoft.com/office/drawing/2014/main" id="{9EF5F51D-5E14-C25D-AF1B-CCCE31B44C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9F7652-E4DD-4E82-B71B-327F30BA8DFD}" type="slidenum">
              <a:rPr lang="en-US" altLang="en-US"/>
              <a:pPr/>
              <a:t>49</a:t>
            </a:fld>
            <a:endParaRPr lang="en-US" altLang="en-US"/>
          </a:p>
        </p:txBody>
      </p:sp>
      <p:sp>
        <p:nvSpPr>
          <p:cNvPr id="1887234" name="Rectangle 2">
            <a:extLst>
              <a:ext uri="{FF2B5EF4-FFF2-40B4-BE49-F238E27FC236}">
                <a16:creationId xmlns:a16="http://schemas.microsoft.com/office/drawing/2014/main" id="{79B5E929-DA86-270D-436C-226CC2B778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78163" y="708025"/>
            <a:ext cx="3235325" cy="2425700"/>
          </a:xfrm>
          <a:solidFill>
            <a:srgbClr val="FFFFFF"/>
          </a:solidFill>
          <a:ln/>
        </p:spPr>
      </p:sp>
      <p:sp>
        <p:nvSpPr>
          <p:cNvPr id="1887235" name="Rectangle 3">
            <a:extLst>
              <a:ext uri="{FF2B5EF4-FFF2-40B4-BE49-F238E27FC236}">
                <a16:creationId xmlns:a16="http://schemas.microsoft.com/office/drawing/2014/main" id="{F7260B07-4037-F00E-5DC9-DE9BBBB3461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1433513" y="3368675"/>
            <a:ext cx="6532562" cy="2692400"/>
          </a:xfrm>
          <a:ln/>
        </p:spPr>
        <p:txBody>
          <a:bodyPr wrap="none" anchor="ctr"/>
          <a:lstStyle/>
          <a:p>
            <a:pPr defTabSz="457200"/>
            <a:endParaRPr lang="en-US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31">
            <a:extLst>
              <a:ext uri="{FF2B5EF4-FFF2-40B4-BE49-F238E27FC236}">
                <a16:creationId xmlns:a16="http://schemas.microsoft.com/office/drawing/2014/main" id="{CA25330D-F116-F23F-0E7C-D2D771737A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287751-A943-434A-BAF3-B5487832860F}" type="slidenum">
              <a:rPr lang="en-US" altLang="en-US"/>
              <a:pPr/>
              <a:t>50</a:t>
            </a:fld>
            <a:endParaRPr lang="en-US" altLang="en-US"/>
          </a:p>
        </p:txBody>
      </p:sp>
      <p:sp>
        <p:nvSpPr>
          <p:cNvPr id="1473538" name="Rectangle 2">
            <a:extLst>
              <a:ext uri="{FF2B5EF4-FFF2-40B4-BE49-F238E27FC236}">
                <a16:creationId xmlns:a16="http://schemas.microsoft.com/office/drawing/2014/main" id="{FC58A1F1-6B2F-0D5E-4784-B4401CA431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3539" name="Rectangle 3">
            <a:extLst>
              <a:ext uri="{FF2B5EF4-FFF2-40B4-BE49-F238E27FC236}">
                <a16:creationId xmlns:a16="http://schemas.microsoft.com/office/drawing/2014/main" id="{224983D1-4BE6-99F8-FBDD-B66520DFFE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31">
            <a:extLst>
              <a:ext uri="{FF2B5EF4-FFF2-40B4-BE49-F238E27FC236}">
                <a16:creationId xmlns:a16="http://schemas.microsoft.com/office/drawing/2014/main" id="{FCEC756C-705B-F74E-66D9-F469FA943E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A50C03-5422-4F57-A3A9-482FAF40904D}" type="slidenum">
              <a:rPr lang="en-US" altLang="en-US"/>
              <a:pPr/>
              <a:t>51</a:t>
            </a:fld>
            <a:endParaRPr lang="en-US" altLang="en-US"/>
          </a:p>
        </p:txBody>
      </p:sp>
      <p:sp>
        <p:nvSpPr>
          <p:cNvPr id="1632258" name="Rectangle 2">
            <a:extLst>
              <a:ext uri="{FF2B5EF4-FFF2-40B4-BE49-F238E27FC236}">
                <a16:creationId xmlns:a16="http://schemas.microsoft.com/office/drawing/2014/main" id="{578CA654-5F09-7DAA-A3E4-D5E1241C4F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2259" name="Rectangle 3">
            <a:extLst>
              <a:ext uri="{FF2B5EF4-FFF2-40B4-BE49-F238E27FC236}">
                <a16:creationId xmlns:a16="http://schemas.microsoft.com/office/drawing/2014/main" id="{E9C2FD12-B862-7149-D756-2C780F774A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31">
            <a:extLst>
              <a:ext uri="{FF2B5EF4-FFF2-40B4-BE49-F238E27FC236}">
                <a16:creationId xmlns:a16="http://schemas.microsoft.com/office/drawing/2014/main" id="{F185A90E-31DD-2A5C-6265-5689BA6BC7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B62617-C387-4D3E-8277-2F06B2957432}" type="slidenum">
              <a:rPr lang="en-US" altLang="en-US"/>
              <a:pPr/>
              <a:t>52</a:t>
            </a:fld>
            <a:endParaRPr lang="en-US" altLang="en-US"/>
          </a:p>
        </p:txBody>
      </p:sp>
      <p:sp>
        <p:nvSpPr>
          <p:cNvPr id="1890306" name="Rectangle 2">
            <a:extLst>
              <a:ext uri="{FF2B5EF4-FFF2-40B4-BE49-F238E27FC236}">
                <a16:creationId xmlns:a16="http://schemas.microsoft.com/office/drawing/2014/main" id="{751F586E-B110-B88A-E374-8EB1357482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0307" name="Rectangle 3">
            <a:extLst>
              <a:ext uri="{FF2B5EF4-FFF2-40B4-BE49-F238E27FC236}">
                <a16:creationId xmlns:a16="http://schemas.microsoft.com/office/drawing/2014/main" id="{4A102626-E546-44BE-D972-BEECDEBBC0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31">
            <a:extLst>
              <a:ext uri="{FF2B5EF4-FFF2-40B4-BE49-F238E27FC236}">
                <a16:creationId xmlns:a16="http://schemas.microsoft.com/office/drawing/2014/main" id="{791E2A50-E66E-36CC-77E6-A8BE272579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0499ED-321B-41FC-947A-F3B79A52E383}" type="slidenum">
              <a:rPr lang="en-US" altLang="en-US"/>
              <a:pPr/>
              <a:t>53</a:t>
            </a:fld>
            <a:endParaRPr lang="en-US" altLang="en-US"/>
          </a:p>
        </p:txBody>
      </p:sp>
      <p:sp>
        <p:nvSpPr>
          <p:cNvPr id="787458" name="Rectangle 2">
            <a:extLst>
              <a:ext uri="{FF2B5EF4-FFF2-40B4-BE49-F238E27FC236}">
                <a16:creationId xmlns:a16="http://schemas.microsoft.com/office/drawing/2014/main" id="{FBF0B96D-2E44-9CC4-BED2-9B4456DEF8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7459" name="Rectangle 3">
            <a:extLst>
              <a:ext uri="{FF2B5EF4-FFF2-40B4-BE49-F238E27FC236}">
                <a16:creationId xmlns:a16="http://schemas.microsoft.com/office/drawing/2014/main" id="{B02FBD2E-4689-78B2-F20F-E8AF0A11AD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9800" y="3360738"/>
            <a:ext cx="7513638" cy="3186112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31">
            <a:extLst>
              <a:ext uri="{FF2B5EF4-FFF2-40B4-BE49-F238E27FC236}">
                <a16:creationId xmlns:a16="http://schemas.microsoft.com/office/drawing/2014/main" id="{0A4A5A21-D763-940E-F6B2-35169F0FFD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C9D615-FAA3-436D-8D17-C7DB6C677870}" type="slidenum">
              <a:rPr lang="en-US" altLang="en-US"/>
              <a:pPr/>
              <a:t>54</a:t>
            </a:fld>
            <a:endParaRPr lang="en-US" altLang="en-US"/>
          </a:p>
        </p:txBody>
      </p:sp>
      <p:sp>
        <p:nvSpPr>
          <p:cNvPr id="789506" name="Rectangle 2">
            <a:extLst>
              <a:ext uri="{FF2B5EF4-FFF2-40B4-BE49-F238E27FC236}">
                <a16:creationId xmlns:a16="http://schemas.microsoft.com/office/drawing/2014/main" id="{0FFD415C-0299-D9D6-0768-C92DFC6219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9507" name="Rectangle 3">
            <a:extLst>
              <a:ext uri="{FF2B5EF4-FFF2-40B4-BE49-F238E27FC236}">
                <a16:creationId xmlns:a16="http://schemas.microsoft.com/office/drawing/2014/main" id="{669FF70C-2559-0861-BD4E-DAF44AB062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9800" y="3360738"/>
            <a:ext cx="7513638" cy="3186112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31">
            <a:extLst>
              <a:ext uri="{FF2B5EF4-FFF2-40B4-BE49-F238E27FC236}">
                <a16:creationId xmlns:a16="http://schemas.microsoft.com/office/drawing/2014/main" id="{B0E18E08-262C-1376-9C68-E2C3CD20A0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ADC757-1411-4497-8DC6-65E3CC66D650}" type="slidenum">
              <a:rPr lang="en-US" altLang="en-US"/>
              <a:pPr/>
              <a:t>55</a:t>
            </a:fld>
            <a:endParaRPr lang="en-US" altLang="en-US"/>
          </a:p>
        </p:txBody>
      </p:sp>
      <p:sp>
        <p:nvSpPr>
          <p:cNvPr id="1087490" name="Rectangle 2">
            <a:extLst>
              <a:ext uri="{FF2B5EF4-FFF2-40B4-BE49-F238E27FC236}">
                <a16:creationId xmlns:a16="http://schemas.microsoft.com/office/drawing/2014/main" id="{C8CDE930-B649-4B01-E17E-B250DFDB3F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7491" name="Rectangle 3">
            <a:extLst>
              <a:ext uri="{FF2B5EF4-FFF2-40B4-BE49-F238E27FC236}">
                <a16:creationId xmlns:a16="http://schemas.microsoft.com/office/drawing/2014/main" id="{2B6545E9-20BC-B5A8-FE48-643C463269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9800" y="3360738"/>
            <a:ext cx="7513638" cy="3186112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31">
            <a:extLst>
              <a:ext uri="{FF2B5EF4-FFF2-40B4-BE49-F238E27FC236}">
                <a16:creationId xmlns:a16="http://schemas.microsoft.com/office/drawing/2014/main" id="{3096B4E6-FBBA-8C94-F23C-1F23F88B23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00A525-2261-480F-96AD-935C481E1CAA}" type="slidenum">
              <a:rPr lang="en-US" altLang="en-US"/>
              <a:pPr/>
              <a:t>56</a:t>
            </a:fld>
            <a:endParaRPr lang="en-US" altLang="en-US"/>
          </a:p>
        </p:txBody>
      </p:sp>
      <p:sp>
        <p:nvSpPr>
          <p:cNvPr id="1372162" name="Rectangle 2">
            <a:extLst>
              <a:ext uri="{FF2B5EF4-FFF2-40B4-BE49-F238E27FC236}">
                <a16:creationId xmlns:a16="http://schemas.microsoft.com/office/drawing/2014/main" id="{E3351BAB-E840-D776-DAD2-EDFD812377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63" name="Rectangle 3">
            <a:extLst>
              <a:ext uri="{FF2B5EF4-FFF2-40B4-BE49-F238E27FC236}">
                <a16:creationId xmlns:a16="http://schemas.microsoft.com/office/drawing/2014/main" id="{344D66C3-4A42-1039-74F5-49CB01654F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9800" y="3360738"/>
            <a:ext cx="7513638" cy="3186112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31">
            <a:extLst>
              <a:ext uri="{FF2B5EF4-FFF2-40B4-BE49-F238E27FC236}">
                <a16:creationId xmlns:a16="http://schemas.microsoft.com/office/drawing/2014/main" id="{4AF70F02-7B50-5675-CE90-BA051CCED9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46229A-2479-4F99-B500-6233DA76FA27}" type="slidenum">
              <a:rPr lang="en-US" altLang="en-US"/>
              <a:pPr/>
              <a:t>57</a:t>
            </a:fld>
            <a:endParaRPr lang="en-US" altLang="en-US"/>
          </a:p>
        </p:txBody>
      </p:sp>
      <p:sp>
        <p:nvSpPr>
          <p:cNvPr id="1093634" name="Rectangle 2">
            <a:extLst>
              <a:ext uri="{FF2B5EF4-FFF2-40B4-BE49-F238E27FC236}">
                <a16:creationId xmlns:a16="http://schemas.microsoft.com/office/drawing/2014/main" id="{B9EF5619-BE14-053F-3F03-6325936050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3635" name="Rectangle 3">
            <a:extLst>
              <a:ext uri="{FF2B5EF4-FFF2-40B4-BE49-F238E27FC236}">
                <a16:creationId xmlns:a16="http://schemas.microsoft.com/office/drawing/2014/main" id="{06890798-11B9-81F4-BDCA-60C98CD66F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9800" y="3360738"/>
            <a:ext cx="7513638" cy="3186112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31FBF28-3163-28EB-278E-2A218302EB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C5C225-B25A-4AF7-82D5-653A075C4C44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572418" name="Rectangle 2">
            <a:extLst>
              <a:ext uri="{FF2B5EF4-FFF2-40B4-BE49-F238E27FC236}">
                <a16:creationId xmlns:a16="http://schemas.microsoft.com/office/drawing/2014/main" id="{AA367AC6-1BEA-7D54-EE15-25F7A7E9EB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2419" name="Rectangle 3">
            <a:extLst>
              <a:ext uri="{FF2B5EF4-FFF2-40B4-BE49-F238E27FC236}">
                <a16:creationId xmlns:a16="http://schemas.microsoft.com/office/drawing/2014/main" id="{14CD698A-D4F6-F245-703E-70E6A8EBCA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31">
            <a:extLst>
              <a:ext uri="{FF2B5EF4-FFF2-40B4-BE49-F238E27FC236}">
                <a16:creationId xmlns:a16="http://schemas.microsoft.com/office/drawing/2014/main" id="{F509E940-3923-B76D-873C-323D28EB4C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F2ED17-0093-4024-81F5-AE62EEAAB0E8}" type="slidenum">
              <a:rPr lang="en-US" altLang="en-US"/>
              <a:pPr/>
              <a:t>58</a:t>
            </a:fld>
            <a:endParaRPr lang="en-US" altLang="en-US"/>
          </a:p>
        </p:txBody>
      </p:sp>
      <p:sp>
        <p:nvSpPr>
          <p:cNvPr id="1892354" name="Rectangle 2">
            <a:extLst>
              <a:ext uri="{FF2B5EF4-FFF2-40B4-BE49-F238E27FC236}">
                <a16:creationId xmlns:a16="http://schemas.microsoft.com/office/drawing/2014/main" id="{576E0570-A173-ED47-0486-F51ABCD353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2355" name="Rectangle 3">
            <a:extLst>
              <a:ext uri="{FF2B5EF4-FFF2-40B4-BE49-F238E27FC236}">
                <a16:creationId xmlns:a16="http://schemas.microsoft.com/office/drawing/2014/main" id="{8E3A21F1-9914-DEFF-3BEB-8CCF4D6353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9800" y="3362325"/>
            <a:ext cx="7513638" cy="3184525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>
            <a:extLst>
              <a:ext uri="{FF2B5EF4-FFF2-40B4-BE49-F238E27FC236}">
                <a16:creationId xmlns:a16="http://schemas.microsoft.com/office/drawing/2014/main" id="{58F2EEF6-E6CE-44C3-996E-10B9C04950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EB16BB0-1F40-4746-A231-AB027EA850E4}" type="slidenum">
              <a:rPr lang="en-US" altLang="en-US">
                <a:solidFill>
                  <a:srgbClr val="000000"/>
                </a:solidFill>
              </a:rPr>
              <a:pPr/>
              <a:t>59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9747" name="Rectangle 7">
            <a:extLst>
              <a:ext uri="{FF2B5EF4-FFF2-40B4-BE49-F238E27FC236}">
                <a16:creationId xmlns:a16="http://schemas.microsoft.com/office/drawing/2014/main" id="{1CA35C91-3658-42C6-91D4-BCFF9A1C2BD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b"/>
          <a:lstStyle>
            <a:lvl1pPr defTabSz="8731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8731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8731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8731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8731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23230522-A9D9-465D-A7E6-E548C0C8E6F4}" type="slidenum">
              <a:rPr lang="en-US" altLang="en-US" sz="1200" b="1">
                <a:solidFill>
                  <a:srgbClr val="000000"/>
                </a:solidFill>
              </a:rPr>
              <a:pPr algn="r"/>
              <a:t>59</a:t>
            </a:fld>
            <a:endParaRPr lang="en-US" altLang="en-US" sz="1200" b="1">
              <a:solidFill>
                <a:srgbClr val="000000"/>
              </a:solidFill>
            </a:endParaRPr>
          </a:p>
        </p:txBody>
      </p:sp>
      <p:sp>
        <p:nvSpPr>
          <p:cNvPr id="159748" name="Slide Image Placeholder 1">
            <a:extLst>
              <a:ext uri="{FF2B5EF4-FFF2-40B4-BE49-F238E27FC236}">
                <a16:creationId xmlns:a16="http://schemas.microsoft.com/office/drawing/2014/main" id="{1E1E0B9A-C88E-40B2-A3E4-89567529CFD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9749" name="Notes Placeholder 2">
            <a:extLst>
              <a:ext uri="{FF2B5EF4-FFF2-40B4-BE49-F238E27FC236}">
                <a16:creationId xmlns:a16="http://schemas.microsoft.com/office/drawing/2014/main" id="{1225B0F1-B309-45D0-9CBE-73C9D4589AF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b="1">
              <a:latin typeface="Arial" panose="020B0604020202020204" pitchFamily="34" charset="0"/>
            </a:endParaRPr>
          </a:p>
        </p:txBody>
      </p:sp>
      <p:sp>
        <p:nvSpPr>
          <p:cNvPr id="159750" name="Slide Number Placeholder 3">
            <a:extLst>
              <a:ext uri="{FF2B5EF4-FFF2-40B4-BE49-F238E27FC236}">
                <a16:creationId xmlns:a16="http://schemas.microsoft.com/office/drawing/2014/main" id="{70ED7CB9-8DA4-4A8A-8076-3B1DB1FDBFEB}"/>
              </a:ext>
            </a:extLst>
          </p:cNvPr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b"/>
          <a:lstStyle>
            <a:lvl1pPr defTabSz="8731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8731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8731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8731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8731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D81ABA27-4FF5-4F07-9527-D7E4EC442D0E}" type="slidenum">
              <a:rPr lang="en-US" altLang="en-US" sz="1200" b="1">
                <a:solidFill>
                  <a:srgbClr val="000000"/>
                </a:solidFill>
              </a:rPr>
              <a:pPr algn="r"/>
              <a:t>59</a:t>
            </a:fld>
            <a:endParaRPr lang="en-US" altLang="en-US" sz="12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9DB321-50AB-4B78-A9E3-F0AC788AD08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356967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9DB321-50AB-4B78-A9E3-F0AC788AD083}" type="slidenum">
              <a:rPr lang="en-US" altLang="en-US" smtClean="0"/>
              <a:pPr>
                <a:defRPr/>
              </a:pPr>
              <a:t>61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085240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9DB321-50AB-4B78-A9E3-F0AC788AD083}" type="slidenum">
              <a:rPr lang="en-US" altLang="en-US" smtClean="0"/>
              <a:pPr>
                <a:defRPr/>
              </a:pPr>
              <a:t>62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621351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9DB321-50AB-4B78-A9E3-F0AC788AD083}" type="slidenum">
              <a:rPr lang="en-US" altLang="en-US" smtClean="0"/>
              <a:pPr>
                <a:defRPr/>
              </a:pPr>
              <a:t>63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852055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9DB321-50AB-4B78-A9E3-F0AC788AD083}" type="slidenum">
              <a:rPr lang="en-US" altLang="en-US" smtClean="0"/>
              <a:pPr>
                <a:defRPr/>
              </a:pPr>
              <a:t>64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602171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>
            <a:extLst>
              <a:ext uri="{FF2B5EF4-FFF2-40B4-BE49-F238E27FC236}">
                <a16:creationId xmlns:a16="http://schemas.microsoft.com/office/drawing/2014/main" id="{CEEF4D84-31E7-4275-A042-56B36AA2D01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684" tIns="44842" rIns="89684" bIns="44842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defTabSz="914400" eaLnBrk="1" hangingPunct="1"/>
            <a:fld id="{52D38806-0DEB-4BCF-B787-0595C20E6310}" type="slidenum">
              <a:rPr lang="en-US" altLang="en-US" sz="1200">
                <a:solidFill>
                  <a:srgbClr val="000000"/>
                </a:solidFill>
              </a:rPr>
              <a:pPr algn="r" defTabSz="914400" eaLnBrk="1" hangingPunct="1"/>
              <a:t>65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231427" name="Rectangle 2">
            <a:extLst>
              <a:ext uri="{FF2B5EF4-FFF2-40B4-BE49-F238E27FC236}">
                <a16:creationId xmlns:a16="http://schemas.microsoft.com/office/drawing/2014/main" id="{81BEFB5E-BB21-4E87-ABCE-586730C5CC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1428" name="Rectangle 3">
            <a:extLst>
              <a:ext uri="{FF2B5EF4-FFF2-40B4-BE49-F238E27FC236}">
                <a16:creationId xmlns:a16="http://schemas.microsoft.com/office/drawing/2014/main" id="{BA168672-FE6D-41E1-8F1C-BC90D46431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684" tIns="44842" rIns="89684" bIns="44842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>
            <a:extLst>
              <a:ext uri="{FF2B5EF4-FFF2-40B4-BE49-F238E27FC236}">
                <a16:creationId xmlns:a16="http://schemas.microsoft.com/office/drawing/2014/main" id="{1505DDE3-2AB3-4830-9B8B-2ADD00680F6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684" tIns="44842" rIns="89684" bIns="44842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defTabSz="914400" eaLnBrk="1" hangingPunct="1"/>
            <a:fld id="{4887634E-87BE-4912-81AA-DE3ED506E647}" type="slidenum">
              <a:rPr lang="en-US" altLang="en-US" sz="1200">
                <a:solidFill>
                  <a:srgbClr val="000000"/>
                </a:solidFill>
              </a:rPr>
              <a:pPr algn="r" defTabSz="914400" eaLnBrk="1" hangingPunct="1"/>
              <a:t>66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233475" name="Rectangle 2">
            <a:extLst>
              <a:ext uri="{FF2B5EF4-FFF2-40B4-BE49-F238E27FC236}">
                <a16:creationId xmlns:a16="http://schemas.microsoft.com/office/drawing/2014/main" id="{56942D9C-02AF-4C64-8A14-F705CF60E0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3476" name="Rectangle 3">
            <a:extLst>
              <a:ext uri="{FF2B5EF4-FFF2-40B4-BE49-F238E27FC236}">
                <a16:creationId xmlns:a16="http://schemas.microsoft.com/office/drawing/2014/main" id="{24F2C2CF-DDA3-431A-80FA-AAB394929D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684" tIns="44842" rIns="89684" bIns="44842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7">
            <a:extLst>
              <a:ext uri="{FF2B5EF4-FFF2-40B4-BE49-F238E27FC236}">
                <a16:creationId xmlns:a16="http://schemas.microsoft.com/office/drawing/2014/main" id="{A2C7EFDF-DD45-4CD5-A273-EC0A8C92284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684" tIns="44842" rIns="89684" bIns="44842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defTabSz="914400" eaLnBrk="1" hangingPunct="1"/>
            <a:fld id="{495CB782-9A18-4FA6-AB25-70F8BA0D12AA}" type="slidenum">
              <a:rPr lang="en-US" altLang="en-US" sz="1200">
                <a:solidFill>
                  <a:srgbClr val="000000"/>
                </a:solidFill>
              </a:rPr>
              <a:pPr algn="r" defTabSz="914400" eaLnBrk="1" hangingPunct="1"/>
              <a:t>67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237571" name="Rectangle 2">
            <a:extLst>
              <a:ext uri="{FF2B5EF4-FFF2-40B4-BE49-F238E27FC236}">
                <a16:creationId xmlns:a16="http://schemas.microsoft.com/office/drawing/2014/main" id="{468287DA-2D8A-40D4-AD3D-C3A660C080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7572" name="Rectangle 3">
            <a:extLst>
              <a:ext uri="{FF2B5EF4-FFF2-40B4-BE49-F238E27FC236}">
                <a16:creationId xmlns:a16="http://schemas.microsoft.com/office/drawing/2014/main" id="{74280A5D-02C2-4FC2-A514-28A56FA627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684" tIns="44842" rIns="89684" bIns="44842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9C6C701-2BED-9C29-385A-0FE7415566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0FA284-37C7-4D03-810C-5250A22D1D32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575490" name="Rectangle 2">
            <a:extLst>
              <a:ext uri="{FF2B5EF4-FFF2-40B4-BE49-F238E27FC236}">
                <a16:creationId xmlns:a16="http://schemas.microsoft.com/office/drawing/2014/main" id="{15682583-E933-BFAC-96DE-35CDACFB33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>
            <a:extLst>
              <a:ext uri="{FF2B5EF4-FFF2-40B4-BE49-F238E27FC236}">
                <a16:creationId xmlns:a16="http://schemas.microsoft.com/office/drawing/2014/main" id="{132F356C-854A-BC58-0BF7-66E5F966AA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382435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1031">
            <a:extLst>
              <a:ext uri="{FF2B5EF4-FFF2-40B4-BE49-F238E27FC236}">
                <a16:creationId xmlns:a16="http://schemas.microsoft.com/office/drawing/2014/main" id="{3FBF2CF1-5CF6-451D-88A8-E81BD61801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7FB237F-4BD3-4447-AA06-14A01D0B0EF1}" type="slidenum">
              <a:rPr lang="en-US" altLang="en-US" b="1">
                <a:latin typeface="Times New Roman" panose="02020603050405020304" pitchFamily="18" charset="0"/>
              </a:rPr>
              <a:pPr/>
              <a:t>68</a:t>
            </a:fld>
            <a:endParaRPr lang="en-US" altLang="en-US" b="1">
              <a:latin typeface="Times New Roman" panose="02020603050405020304" pitchFamily="18" charset="0"/>
            </a:endParaRPr>
          </a:p>
        </p:txBody>
      </p:sp>
      <p:sp>
        <p:nvSpPr>
          <p:cNvPr id="247811" name="Rectangle 2">
            <a:extLst>
              <a:ext uri="{FF2B5EF4-FFF2-40B4-BE49-F238E27FC236}">
                <a16:creationId xmlns:a16="http://schemas.microsoft.com/office/drawing/2014/main" id="{B8B4B030-B25D-4478-A12B-43F525C8E7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7812" name="Rectangle 3">
            <a:extLst>
              <a:ext uri="{FF2B5EF4-FFF2-40B4-BE49-F238E27FC236}">
                <a16:creationId xmlns:a16="http://schemas.microsoft.com/office/drawing/2014/main" id="{765E822A-96A0-4D2C-9A29-DA214A4D02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3" tIns="45716" rIns="91433" bIns="4571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EA4972-0FA6-4816-9F52-F41BC88E740B}" type="slidenum">
              <a:rPr lang="en-US" altLang="en-US"/>
              <a:pPr/>
              <a:t>70</a:t>
            </a:fld>
            <a:endParaRPr lang="en-US" altLang="en-US" dirty="0"/>
          </a:p>
        </p:txBody>
      </p:sp>
      <p:sp>
        <p:nvSpPr>
          <p:cNvPr id="1813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3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113" y="3330648"/>
            <a:ext cx="7436177" cy="3154523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684" tIns="44842" rIns="89684" bIns="44842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6071001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F70FE4-3EE9-4EEF-8137-512E09413E03}" type="slidenum">
              <a:rPr lang="en-US" altLang="en-US"/>
              <a:pPr/>
              <a:t>71</a:t>
            </a:fld>
            <a:endParaRPr lang="en-US" altLang="en-US"/>
          </a:p>
        </p:txBody>
      </p:sp>
      <p:sp>
        <p:nvSpPr>
          <p:cNvPr id="1826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6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800" y="3362325"/>
            <a:ext cx="7513638" cy="3184525"/>
          </a:xfrm>
        </p:spPr>
        <p:txBody>
          <a:bodyPr lIns="91433" tIns="45716" rIns="91433" bIns="45716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539032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9DB321-50AB-4B78-A9E3-F0AC788AD083}" type="slidenum">
              <a:rPr lang="en-US" altLang="en-US" smtClean="0"/>
              <a:pPr>
                <a:defRPr/>
              </a:pPr>
              <a:t>72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4066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191CB98-DD96-82B8-18B8-FE449AA2B7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C6A8A1-3CFA-4630-BE40-743353F5A0A0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550914" name="Rectangle 2">
            <a:extLst>
              <a:ext uri="{FF2B5EF4-FFF2-40B4-BE49-F238E27FC236}">
                <a16:creationId xmlns:a16="http://schemas.microsoft.com/office/drawing/2014/main" id="{DF017312-A01C-F1B6-A0D0-6B2A9114BE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0915" name="Rectangle 3">
            <a:extLst>
              <a:ext uri="{FF2B5EF4-FFF2-40B4-BE49-F238E27FC236}">
                <a16:creationId xmlns:a16="http://schemas.microsoft.com/office/drawing/2014/main" id="{7AC734B0-6F4D-5FD1-10FE-004D7D30AE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DC5E23E-9FD2-1F15-1D3C-37FED7D44B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4D9A9E-C5B2-4502-AD8A-696C4846BAF2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551938" name="Rectangle 2">
            <a:extLst>
              <a:ext uri="{FF2B5EF4-FFF2-40B4-BE49-F238E27FC236}">
                <a16:creationId xmlns:a16="http://schemas.microsoft.com/office/drawing/2014/main" id="{313B5263-7AFD-A6B8-412C-73FB2533A4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>
            <a:extLst>
              <a:ext uri="{FF2B5EF4-FFF2-40B4-BE49-F238E27FC236}">
                <a16:creationId xmlns:a16="http://schemas.microsoft.com/office/drawing/2014/main" id="{E2CD3260-893B-451A-8F5B-A7C6E333A3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E7715DB-4794-001E-21E5-9394AEC94F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368349-7D18-49DA-A56A-133611F68899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574466" name="Rectangle 2">
            <a:extLst>
              <a:ext uri="{FF2B5EF4-FFF2-40B4-BE49-F238E27FC236}">
                <a16:creationId xmlns:a16="http://schemas.microsoft.com/office/drawing/2014/main" id="{436FF808-DEF8-F214-8203-9C2F2359E4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4467" name="Rectangle 3">
            <a:extLst>
              <a:ext uri="{FF2B5EF4-FFF2-40B4-BE49-F238E27FC236}">
                <a16:creationId xmlns:a16="http://schemas.microsoft.com/office/drawing/2014/main" id="{5882C9CC-D576-0D8E-346C-9C132C9033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4582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2144132"/>
            <a:ext cx="8754533" cy="1453961"/>
          </a:xfrm>
        </p:spPr>
        <p:txBody>
          <a:bodyPr wrap="none">
            <a:noAutofit/>
          </a:bodyPr>
          <a:lstStyle>
            <a:lvl1pPr>
              <a:spcAft>
                <a:spcPts val="0"/>
              </a:spcAft>
              <a:defRPr sz="7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4757579"/>
            <a:ext cx="8754533" cy="365760"/>
          </a:xfrm>
        </p:spPr>
        <p:txBody>
          <a:bodyPr wrap="none" lIns="0" tIns="0" rIns="0" bIns="0" anchor="ctr">
            <a:normAutofit/>
          </a:bodyPr>
          <a:lstStyle>
            <a:lvl1pPr marL="0" indent="0" algn="ctr">
              <a:buNone/>
              <a:defRPr sz="2000" i="1">
                <a:solidFill>
                  <a:schemeClr val="tx1">
                    <a:lumMod val="75000"/>
                    <a:lumOff val="25000"/>
                  </a:schemeClr>
                </a:solidFill>
                <a:latin typeface="Paralucent-Light"/>
                <a:cs typeface="Paralucent-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0"/>
          </p:nvPr>
        </p:nvSpPr>
        <p:spPr>
          <a:xfrm>
            <a:off x="2590801" y="4480362"/>
            <a:ext cx="8754532" cy="303673"/>
          </a:xfrm>
        </p:spPr>
        <p:txBody>
          <a:bodyPr wrap="none" lIns="0" tIns="0" rIns="0" bIns="0">
            <a:normAutofit/>
          </a:bodyPr>
          <a:lstStyle>
            <a:lvl1pPr marL="0" indent="0" algn="ctr">
              <a:buNone/>
              <a:defRPr sz="2400">
                <a:solidFill>
                  <a:srgbClr val="40404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590800" y="3272479"/>
            <a:ext cx="8754533" cy="615950"/>
          </a:xfrm>
        </p:spPr>
        <p:txBody>
          <a:bodyPr lIns="0" tIns="0" rIns="0" bIns="0"/>
          <a:lstStyle>
            <a:lvl1pPr algn="ctr">
              <a:buNone/>
              <a:defRPr sz="4000" b="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ralucent-Light"/>
                <a:cs typeface="Paralucent-Ligh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5497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417638"/>
            <a:ext cx="10972800" cy="5002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15953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3197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0" y="2276475"/>
            <a:ext cx="10972800" cy="4197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4567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609600" y="1417639"/>
            <a:ext cx="10972800" cy="4967287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210130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609600" y="1417639"/>
            <a:ext cx="10972800" cy="4967287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869212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3233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76857"/>
            <a:ext cx="5384800" cy="38493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76857"/>
            <a:ext cx="5384800" cy="38493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20893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GraphicForPowerpoint.png">
            <a:extLst>
              <a:ext uri="{FF2B5EF4-FFF2-40B4-BE49-F238E27FC236}">
                <a16:creationId xmlns:a16="http://schemas.microsoft.com/office/drawing/2014/main" id="{979DFD05-65FC-4D49-A164-2AD8F09D0F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400" y="381000"/>
            <a:ext cx="125984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19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6BFDC4F-7FD5-4244-9E6C-90B422C78F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algn="l" eaLnBrk="1" hangingPunct="1">
              <a:defRPr sz="1800" b="0">
                <a:solidFill>
                  <a:srgbClr val="FFFFFF">
                    <a:lumMod val="50000"/>
                  </a:srgbClr>
                </a:solidFill>
                <a:latin typeface="Calibri Light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886957A-13AA-483E-A61D-2EAD0CD17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algn="l" eaLnBrk="1" hangingPunct="1">
              <a:defRPr sz="1800" b="0">
                <a:solidFill>
                  <a:srgbClr val="FFFFFF">
                    <a:lumMod val="50000"/>
                  </a:srgbClr>
                </a:solidFill>
                <a:latin typeface="Calibri Light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0454833-A141-4F5B-A0AC-C1E302463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algn="l" eaLnBrk="1" hangingPunct="1">
              <a:defRPr b="0" smtClean="0"/>
            </a:lvl1pPr>
          </a:lstStyle>
          <a:p>
            <a:pPr>
              <a:defRPr/>
            </a:pPr>
            <a:fld id="{6AA69447-D652-41B9-A28E-A2AE9FC60E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97173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514C9-01DB-E61C-BDC7-665BCCC5B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5F3989-5DE9-6C6F-52CA-3312D7E69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7D9791-4C06-67AC-70E5-63B9B4BC7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C410E1-B51B-FE99-A116-F54B7DD3A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2F9F44-710F-4008-874D-97FB0592F8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35656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2144132"/>
            <a:ext cx="8754533" cy="1453961"/>
          </a:xfrm>
        </p:spPr>
        <p:txBody>
          <a:bodyPr wrap="none">
            <a:noAutofit/>
          </a:bodyPr>
          <a:lstStyle>
            <a:lvl1pPr>
              <a:spcAft>
                <a:spcPts val="0"/>
              </a:spcAft>
              <a:defRPr sz="75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4757579"/>
            <a:ext cx="8754533" cy="365760"/>
          </a:xfrm>
        </p:spPr>
        <p:txBody>
          <a:bodyPr wrap="none" lIns="0" tIns="0" rIns="0" bIns="0" anchor="ctr">
            <a:normAutofit/>
          </a:bodyPr>
          <a:lstStyle>
            <a:lvl1pPr marL="0" indent="0" algn="ctr">
              <a:buNone/>
              <a:defRPr sz="2000" i="1">
                <a:solidFill>
                  <a:schemeClr val="tx1">
                    <a:lumMod val="75000"/>
                    <a:lumOff val="25000"/>
                  </a:schemeClr>
                </a:solidFill>
                <a:latin typeface="Paralucent-Light"/>
                <a:cs typeface="Paralucent-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0"/>
          </p:nvPr>
        </p:nvSpPr>
        <p:spPr>
          <a:xfrm>
            <a:off x="2590801" y="4480362"/>
            <a:ext cx="8754532" cy="303673"/>
          </a:xfrm>
        </p:spPr>
        <p:txBody>
          <a:bodyPr wrap="none" lIns="0" tIns="0" rIns="0" bIns="0">
            <a:normAutofit/>
          </a:bodyPr>
          <a:lstStyle>
            <a:lvl1pPr marL="0" indent="0" algn="ctr">
              <a:buNone/>
              <a:defRPr sz="2400">
                <a:solidFill>
                  <a:srgbClr val="40404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590800" y="3272479"/>
            <a:ext cx="8754533" cy="615950"/>
          </a:xfrm>
        </p:spPr>
        <p:txBody>
          <a:bodyPr lIns="0" tIns="0" rIns="0" bIns="0"/>
          <a:lstStyle>
            <a:lvl1pPr algn="ctr">
              <a:buNone/>
              <a:defRPr sz="4000" b="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ralucent-Light"/>
                <a:cs typeface="Paralucent-Ligh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9478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609600" y="1417639"/>
            <a:ext cx="10972800" cy="4967287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216968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609600" y="1417639"/>
            <a:ext cx="10972800" cy="4967287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813337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FB1D-467E-6B16-655D-4FC5DC145C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97E10D-8E6E-69D3-3D54-6E79A880C4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82375D-0624-94F6-3FE3-61B743898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0E347D-4BC9-00DF-BC9C-2D447E2C6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CAD91-E9B7-E99F-7702-017DBE545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67A986-7145-484E-84FC-33CA1862E7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8604508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417638"/>
            <a:ext cx="10972800" cy="5002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33844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0" y="1417639"/>
            <a:ext cx="10972800" cy="4967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5653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2DB6E0D-D148-404D-9B00-2EF9876CE8CC}"/>
              </a:ext>
            </a:extLst>
          </p:cNvPr>
          <p:cNvSpPr/>
          <p:nvPr userDrawn="1"/>
        </p:nvSpPr>
        <p:spPr>
          <a:xfrm>
            <a:off x="0" y="5308600"/>
            <a:ext cx="12192000" cy="1549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9000"/>
                </a:schemeClr>
              </a:gs>
              <a:gs pos="49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bIns="0" anchor="ctr"/>
          <a:lstStyle/>
          <a:p>
            <a:pPr algn="ctr" eaLnBrk="1" hangingPunct="1">
              <a:defRPr/>
            </a:pPr>
            <a:endParaRPr lang="en-US" sz="1800" dirty="0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F6AB813A-3532-4F98-AEA3-4C995B1B1BC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5176839"/>
            <a:ext cx="12192000" cy="396875"/>
          </a:xfrm>
          <a:prstGeom prst="rect">
            <a:avLst/>
          </a:prstGeom>
          <a:gradFill flip="none" rotWithShape="1">
            <a:gsLst>
              <a:gs pos="15000">
                <a:srgbClr val="D9D9D9"/>
              </a:gs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>
                  <a:lumMod val="95000"/>
                </a:schemeClr>
              </a:gs>
              <a:gs pos="87000">
                <a:srgbClr val="D9D9D9"/>
              </a:gs>
            </a:gsLst>
            <a:lin ang="16200000" scaled="0"/>
            <a:tileRect/>
          </a:gradFill>
          <a:ln w="9525">
            <a:noFill/>
            <a:miter lim="800000"/>
            <a:headEnd/>
            <a:tailEnd/>
          </a:ln>
          <a:effectLst>
            <a:outerShdw blurRad="123825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5" name="Picture 7" descr="PIER TI logo RGB.png">
            <a:extLst>
              <a:ext uri="{FF2B5EF4-FFF2-40B4-BE49-F238E27FC236}">
                <a16:creationId xmlns:a16="http://schemas.microsoft.com/office/drawing/2014/main" id="{4B0B6E15-7EB1-48CB-872E-E2C4318F87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884" y="5924551"/>
            <a:ext cx="440266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3394" y="952469"/>
            <a:ext cx="9405215" cy="3845155"/>
          </a:xfrm>
        </p:spPr>
        <p:txBody>
          <a:bodyPr>
            <a:noAutofit/>
          </a:bodyPr>
          <a:lstStyle>
            <a:lvl1pPr algn="ctr">
              <a:lnSpc>
                <a:spcPts val="6500"/>
              </a:lnSpc>
              <a:spcAft>
                <a:spcPts val="0"/>
              </a:spcAft>
              <a:defRPr sz="750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3548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514C9-01DB-E61C-BDC7-665BCCC5B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5F3989-5DE9-6C6F-52CA-3312D7E69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7D9791-4C06-67AC-70E5-63B9B4BC7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C410E1-B51B-FE99-A116-F54B7DD3A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2F9F44-710F-4008-874D-97FB0592F8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5659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9D728-6E07-1448-1C67-DFE0B3137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EAD99-3F7A-34D4-7CC2-844205CB4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52011-C662-AB70-29FE-5ADF4C1B3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669D8A-45EF-56A0-4691-CD805099F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13B67-D94A-8BA1-2D1E-C05C73C1F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072654-E854-4100-AC70-82F2CE3B69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4002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758BE4-DFC9-8AFE-C4E2-3595B3BB5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2FC0CD-3DD4-C711-976F-448660B10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797B40-32C7-D7F4-0A21-5C5362FA2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2B8F6D-A21A-4CA7-AB71-7302C05951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5997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417638"/>
            <a:ext cx="10972800" cy="5002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68461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F8FAED1-6D44-4C9E-BBB2-FC3A280E83A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1D8FBCD-1B05-4E9A-A23D-15161F4B0F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432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8" name="Picture 7" descr="PIER TI logo RGB.png">
            <a:extLst>
              <a:ext uri="{FF2B5EF4-FFF2-40B4-BE49-F238E27FC236}">
                <a16:creationId xmlns:a16="http://schemas.microsoft.com/office/drawing/2014/main" id="{094CBBAC-F796-4A62-91B9-ABAAA3113C5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884" y="5924551"/>
            <a:ext cx="440266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7770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6000" kern="1200">
          <a:solidFill>
            <a:schemeClr val="bg1"/>
          </a:solidFill>
          <a:latin typeface="Paralucent-Light"/>
          <a:ea typeface="ＭＳ Ｐゴシック" charset="-128"/>
          <a:cs typeface="Paralucent-Light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6000">
          <a:solidFill>
            <a:schemeClr val="bg1"/>
          </a:solidFill>
          <a:latin typeface="Paralucent-Light" charset="0"/>
          <a:ea typeface="ＭＳ Ｐゴシック" charset="-128"/>
          <a:cs typeface="Paralucent-Light" pitchFamily="-111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6000">
          <a:solidFill>
            <a:schemeClr val="bg1"/>
          </a:solidFill>
          <a:latin typeface="Paralucent-Light" charset="0"/>
          <a:ea typeface="ＭＳ Ｐゴシック" charset="-128"/>
          <a:cs typeface="Paralucent-Light" pitchFamily="-111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6000">
          <a:solidFill>
            <a:schemeClr val="bg1"/>
          </a:solidFill>
          <a:latin typeface="Paralucent-Light" charset="0"/>
          <a:ea typeface="ＭＳ Ｐゴシック" charset="-128"/>
          <a:cs typeface="Paralucent-Light" pitchFamily="-111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6000">
          <a:solidFill>
            <a:schemeClr val="bg1"/>
          </a:solidFill>
          <a:latin typeface="Paralucent-Light" charset="0"/>
          <a:ea typeface="ＭＳ Ｐゴシック" charset="-128"/>
          <a:cs typeface="Paralucent-Light" pitchFamily="-111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6000">
          <a:solidFill>
            <a:schemeClr val="bg1"/>
          </a:solidFill>
          <a:latin typeface="Paralucent-Light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6000">
          <a:solidFill>
            <a:schemeClr val="bg1"/>
          </a:solidFill>
          <a:latin typeface="Paralucent-Light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6000">
          <a:solidFill>
            <a:schemeClr val="bg1"/>
          </a:solidFill>
          <a:latin typeface="Paralucent-Light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6000">
          <a:solidFill>
            <a:schemeClr val="bg1"/>
          </a:solidFill>
          <a:latin typeface="Paralucent-Light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rgbClr val="404040"/>
          </a:solidFill>
          <a:latin typeface="Times"/>
          <a:ea typeface="ＭＳ Ｐゴシック" charset="-128"/>
          <a:cs typeface="Time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–"/>
        <a:defRPr sz="2800" kern="1200">
          <a:solidFill>
            <a:srgbClr val="404040"/>
          </a:solidFill>
          <a:latin typeface="Times"/>
          <a:ea typeface="ＭＳ Ｐゴシック" charset="-128"/>
          <a:cs typeface="Time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rgbClr val="404040"/>
          </a:solidFill>
          <a:latin typeface="Times"/>
          <a:ea typeface="ＭＳ Ｐゴシック" charset="-128"/>
          <a:cs typeface="Time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–"/>
        <a:defRPr sz="2000" kern="1200">
          <a:solidFill>
            <a:srgbClr val="404040"/>
          </a:solidFill>
          <a:latin typeface="Times"/>
          <a:ea typeface="ＭＳ Ｐゴシック" charset="-128"/>
          <a:cs typeface="Time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»"/>
        <a:defRPr sz="2000" kern="1200">
          <a:solidFill>
            <a:srgbClr val="404040"/>
          </a:solidFill>
          <a:latin typeface="Times"/>
          <a:ea typeface="ＭＳ Ｐゴシック" charset="-128"/>
          <a:cs typeface="Time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597568DB-D3B2-4AF1-8468-338B6130BEB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CE3748BF-B3CF-4F67-9783-AB030771621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432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1536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defTabSz="457200" rtl="0" eaLnBrk="0" fontAlgn="base" hangingPunct="0">
        <a:lnSpc>
          <a:spcPts val="4200"/>
        </a:lnSpc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Paralucent-Light"/>
          <a:ea typeface="ＭＳ Ｐゴシック" charset="-128"/>
          <a:cs typeface="Paralucent-Light"/>
        </a:defRPr>
      </a:lvl1pPr>
      <a:lvl2pPr algn="l" defTabSz="457200" rtl="0" eaLnBrk="0" fontAlgn="base" hangingPunct="0">
        <a:lnSpc>
          <a:spcPts val="42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ralucent-Light" charset="0"/>
          <a:ea typeface="ＭＳ Ｐゴシック" charset="-128"/>
          <a:cs typeface="Paralucent-Light" pitchFamily="-111" charset="0"/>
        </a:defRPr>
      </a:lvl2pPr>
      <a:lvl3pPr algn="l" defTabSz="457200" rtl="0" eaLnBrk="0" fontAlgn="base" hangingPunct="0">
        <a:lnSpc>
          <a:spcPts val="42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ralucent-Light" charset="0"/>
          <a:ea typeface="ＭＳ Ｐゴシック" charset="-128"/>
          <a:cs typeface="Paralucent-Light" pitchFamily="-111" charset="0"/>
        </a:defRPr>
      </a:lvl3pPr>
      <a:lvl4pPr algn="l" defTabSz="457200" rtl="0" eaLnBrk="0" fontAlgn="base" hangingPunct="0">
        <a:lnSpc>
          <a:spcPts val="42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ralucent-Light" charset="0"/>
          <a:ea typeface="ＭＳ Ｐゴシック" charset="-128"/>
          <a:cs typeface="Paralucent-Light" pitchFamily="-111" charset="0"/>
        </a:defRPr>
      </a:lvl4pPr>
      <a:lvl5pPr algn="l" defTabSz="457200" rtl="0" eaLnBrk="0" fontAlgn="base" hangingPunct="0">
        <a:lnSpc>
          <a:spcPts val="42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ralucent-Light" charset="0"/>
          <a:ea typeface="ＭＳ Ｐゴシック" charset="-128"/>
          <a:cs typeface="Paralucent-Light" pitchFamily="-111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ralucent-Light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ralucent-Light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ralucent-Light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ralucent-Light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rgbClr val="404040"/>
          </a:solidFill>
          <a:latin typeface="Times"/>
          <a:ea typeface="ＭＳ Ｐゴシック" charset="-128"/>
          <a:cs typeface="Time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–"/>
        <a:defRPr sz="2800" kern="1200">
          <a:solidFill>
            <a:srgbClr val="404040"/>
          </a:solidFill>
          <a:latin typeface="Times"/>
          <a:ea typeface="ＭＳ Ｐゴシック" charset="-128"/>
          <a:cs typeface="Time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rgbClr val="404040"/>
          </a:solidFill>
          <a:latin typeface="Times"/>
          <a:ea typeface="ＭＳ Ｐゴシック" charset="-128"/>
          <a:cs typeface="Time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–"/>
        <a:defRPr sz="2000" kern="1200">
          <a:solidFill>
            <a:srgbClr val="404040"/>
          </a:solidFill>
          <a:latin typeface="Times"/>
          <a:ea typeface="ＭＳ Ｐゴシック" charset="-128"/>
          <a:cs typeface="Time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»"/>
        <a:defRPr sz="2000" kern="1200">
          <a:solidFill>
            <a:srgbClr val="404040"/>
          </a:solidFill>
          <a:latin typeface="Times"/>
          <a:ea typeface="ＭＳ Ｐゴシック" charset="-128"/>
          <a:cs typeface="Time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3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e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emf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CE650-895D-42FF-B357-1813B63447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3187" y="1079038"/>
            <a:ext cx="5943600" cy="833437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dirty="0"/>
              <a:t>FAMILY PSYCHOEDUCATION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7022E2-CB05-4783-9A82-91ABBD0AB9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5212" y="4881137"/>
            <a:ext cx="7543800" cy="558800"/>
          </a:xfrm>
        </p:spPr>
        <p:txBody>
          <a:bodyPr wrap="square" anchor="t">
            <a:noAutofit/>
          </a:bodyPr>
          <a:lstStyle/>
          <a:p>
            <a:pPr eaLnBrk="1" hangingPunct="1">
              <a:lnSpc>
                <a:spcPts val="1800"/>
              </a:lnSpc>
              <a:spcAft>
                <a:spcPts val="2800"/>
              </a:spcAft>
              <a:defRPr/>
            </a:pPr>
            <a:r>
              <a:rPr lang="en-US" sz="2800" i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cs typeface="Times"/>
              </a:rPr>
              <a:t> William R. McFarlane, M.D.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3DDE79-DF8F-45DB-8E7F-43CC60D279F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124200" y="2336800"/>
            <a:ext cx="5943600" cy="992188"/>
          </a:xfrm>
        </p:spPr>
        <p:txBody>
          <a:bodyPr/>
          <a:lstStyle/>
          <a:p>
            <a:pPr marL="0" indent="0" eaLnBrk="1" hangingPunct="1">
              <a:lnSpc>
                <a:spcPts val="3400"/>
              </a:lnSpc>
              <a:defRPr/>
            </a:pPr>
            <a:r>
              <a:rPr lang="en-US" sz="3600" dirty="0"/>
              <a:t>Best Practices </a:t>
            </a:r>
            <a:endParaRPr lang="en-US" sz="3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>
            <a:extLst>
              <a:ext uri="{FF2B5EF4-FFF2-40B4-BE49-F238E27FC236}">
                <a16:creationId xmlns:a16="http://schemas.microsoft.com/office/drawing/2014/main" id="{0AAC06AB-162B-6ED7-E317-122738B6E7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pPr algn="ctr"/>
            <a:r>
              <a:rPr lang="en-US" altLang="en-US" sz="3500" dirty="0"/>
              <a:t>Psychosis results from a biologically-based sensitivity to:</a:t>
            </a:r>
          </a:p>
        </p:txBody>
      </p:sp>
      <p:sp>
        <p:nvSpPr>
          <p:cNvPr id="487427" name="Rectangle 3">
            <a:extLst>
              <a:ext uri="{FF2B5EF4-FFF2-40B4-BE49-F238E27FC236}">
                <a16:creationId xmlns:a16="http://schemas.microsoft.com/office/drawing/2014/main" id="{215B0CE3-E5EF-FE50-5AAA-CAEE4ED6576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26469" y="1660099"/>
            <a:ext cx="7739063" cy="3987800"/>
          </a:xfrm>
        </p:spPr>
        <p:txBody>
          <a:bodyPr/>
          <a:lstStyle/>
          <a:p>
            <a:pPr algn="ctr">
              <a:lnSpc>
                <a:spcPct val="120000"/>
              </a:lnSpc>
              <a:buClr>
                <a:schemeClr val="tx1"/>
              </a:buClr>
            </a:pPr>
            <a:r>
              <a:rPr lang="en-US" altLang="en-US" dirty="0">
                <a:solidFill>
                  <a:schemeClr val="accent3">
                    <a:lumMod val="50000"/>
                  </a:schemeClr>
                </a:solidFill>
              </a:rPr>
              <a:t> Sensory stimulation</a:t>
            </a:r>
          </a:p>
          <a:p>
            <a:pPr algn="ctr">
              <a:lnSpc>
                <a:spcPct val="120000"/>
              </a:lnSpc>
              <a:buClr>
                <a:schemeClr val="tx1"/>
              </a:buClr>
            </a:pPr>
            <a:r>
              <a:rPr lang="en-US" altLang="en-US" dirty="0">
                <a:solidFill>
                  <a:schemeClr val="accent3">
                    <a:lumMod val="50000"/>
                  </a:schemeClr>
                </a:solidFill>
              </a:rPr>
              <a:t> Prolonged stress, strenuous demands</a:t>
            </a:r>
          </a:p>
          <a:p>
            <a:pPr algn="ctr">
              <a:lnSpc>
                <a:spcPct val="120000"/>
              </a:lnSpc>
              <a:buClr>
                <a:schemeClr val="tx1"/>
              </a:buClr>
            </a:pPr>
            <a:r>
              <a:rPr lang="en-US" altLang="en-US" dirty="0">
                <a:solidFill>
                  <a:schemeClr val="accent3">
                    <a:lumMod val="50000"/>
                  </a:schemeClr>
                </a:solidFill>
              </a:rPr>
              <a:t> Rapid change</a:t>
            </a:r>
          </a:p>
          <a:p>
            <a:pPr algn="ctr">
              <a:lnSpc>
                <a:spcPct val="120000"/>
              </a:lnSpc>
              <a:buClr>
                <a:schemeClr val="tx1"/>
              </a:buClr>
            </a:pPr>
            <a:r>
              <a:rPr lang="en-US" altLang="en-US" dirty="0">
                <a:solidFill>
                  <a:schemeClr val="accent3">
                    <a:lumMod val="50000"/>
                  </a:schemeClr>
                </a:solidFill>
              </a:rPr>
              <a:t> Social and occupational complexity</a:t>
            </a:r>
          </a:p>
          <a:p>
            <a:pPr algn="ctr">
              <a:lnSpc>
                <a:spcPct val="120000"/>
              </a:lnSpc>
              <a:buClr>
                <a:schemeClr val="tx1"/>
              </a:buClr>
            </a:pPr>
            <a:r>
              <a:rPr lang="en-US" altLang="en-US" dirty="0">
                <a:solidFill>
                  <a:schemeClr val="accent3">
                    <a:lumMod val="50000"/>
                  </a:schemeClr>
                </a:solidFill>
              </a:rPr>
              <a:t> Social disruption</a:t>
            </a:r>
          </a:p>
          <a:p>
            <a:pPr algn="ctr">
              <a:lnSpc>
                <a:spcPct val="120000"/>
              </a:lnSpc>
              <a:buClr>
                <a:schemeClr val="tx1"/>
              </a:buClr>
            </a:pPr>
            <a:r>
              <a:rPr lang="en-US" altLang="en-US" dirty="0">
                <a:solidFill>
                  <a:schemeClr val="accent3">
                    <a:lumMod val="50000"/>
                  </a:schemeClr>
                </a:solidFill>
              </a:rPr>
              <a:t> Illicit drugs and alcohol</a:t>
            </a:r>
          </a:p>
          <a:p>
            <a:pPr algn="ctr">
              <a:lnSpc>
                <a:spcPct val="120000"/>
              </a:lnSpc>
              <a:buClr>
                <a:schemeClr val="tx1"/>
              </a:buClr>
            </a:pPr>
            <a:r>
              <a:rPr lang="en-US" altLang="en-US" dirty="0">
                <a:solidFill>
                  <a:schemeClr val="accent3">
                    <a:lumMod val="50000"/>
                  </a:schemeClr>
                </a:solidFill>
              </a:rPr>
              <a:t> Negative emotional experience (EE)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>
            <a:extLst>
              <a:ext uri="{FF2B5EF4-FFF2-40B4-BE49-F238E27FC236}">
                <a16:creationId xmlns:a16="http://schemas.microsoft.com/office/drawing/2014/main" id="{B09B285F-F566-F4BA-64E3-334F18C4B7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There is an optimum relationship between arousal and attention...</a:t>
            </a:r>
          </a:p>
        </p:txBody>
      </p:sp>
      <p:sp>
        <p:nvSpPr>
          <p:cNvPr id="313347" name="Rectangle 3">
            <a:extLst>
              <a:ext uri="{FF2B5EF4-FFF2-40B4-BE49-F238E27FC236}">
                <a16:creationId xmlns:a16="http://schemas.microsoft.com/office/drawing/2014/main" id="{BC914DA7-1A6F-4DBB-6EFC-2FF266254C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62200" y="2362200"/>
            <a:ext cx="7772400" cy="4114800"/>
          </a:xfrm>
        </p:spPr>
        <p:txBody>
          <a:bodyPr/>
          <a:lstStyle/>
          <a:p>
            <a:r>
              <a:rPr lang="en-US" altLang="en-US"/>
              <a:t>In order to pay attention, we need to be aroused on a sensory level.</a:t>
            </a:r>
          </a:p>
          <a:p>
            <a:r>
              <a:rPr lang="en-US" altLang="en-US"/>
              <a:t>In a </a:t>
            </a:r>
            <a:r>
              <a:rPr lang="en-US" altLang="en-US">
                <a:solidFill>
                  <a:srgbClr val="00FFFF"/>
                </a:solidFill>
              </a:rPr>
              <a:t>psychotic state</a:t>
            </a:r>
            <a:r>
              <a:rPr lang="en-US" altLang="en-US"/>
              <a:t>, people are over-aroused, which makes it hard to pay attention…information is missed.</a:t>
            </a:r>
          </a:p>
          <a:p>
            <a:r>
              <a:rPr lang="en-US" altLang="en-US"/>
              <a:t>With</a:t>
            </a:r>
            <a:r>
              <a:rPr lang="en-US" altLang="en-US">
                <a:solidFill>
                  <a:schemeClr val="bg1"/>
                </a:solidFill>
              </a:rPr>
              <a:t> </a:t>
            </a:r>
            <a:r>
              <a:rPr lang="en-US" altLang="en-US">
                <a:solidFill>
                  <a:srgbClr val="00FFFF"/>
                </a:solidFill>
              </a:rPr>
              <a:t>negative symptoms</a:t>
            </a:r>
            <a:r>
              <a:rPr lang="en-US" altLang="en-US"/>
              <a:t>, a person is slow to register information and/or  has poor attention.</a:t>
            </a:r>
          </a:p>
          <a:p>
            <a:endParaRPr lang="en-US" altLang="en-US"/>
          </a:p>
          <a:p>
            <a:endParaRPr lang="en-US" altLang="en-US"/>
          </a:p>
        </p:txBody>
      </p:sp>
      <p:sp>
        <p:nvSpPr>
          <p:cNvPr id="313348" name="Rectangle 4">
            <a:extLst>
              <a:ext uri="{FF2B5EF4-FFF2-40B4-BE49-F238E27FC236}">
                <a16:creationId xmlns:a16="http://schemas.microsoft.com/office/drawing/2014/main" id="{87E82451-75F5-FD76-EE21-82F79B01D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1663" y="6400801"/>
            <a:ext cx="34290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en-US" altLang="en-US" sz="16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207128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794" name="Picture 2">
            <a:extLst>
              <a:ext uri="{FF2B5EF4-FFF2-40B4-BE49-F238E27FC236}">
                <a16:creationId xmlns:a16="http://schemas.microsoft.com/office/drawing/2014/main" id="{79EDABEA-749F-4D6F-8B0F-18A918F2B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290" name="Picture 2">
            <a:extLst>
              <a:ext uri="{FF2B5EF4-FFF2-40B4-BE49-F238E27FC236}">
                <a16:creationId xmlns:a16="http://schemas.microsoft.com/office/drawing/2014/main" id="{6AFC66CD-DDDC-7C9D-4D74-97B8A2CCA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314" name="Picture 2">
            <a:extLst>
              <a:ext uri="{FF2B5EF4-FFF2-40B4-BE49-F238E27FC236}">
                <a16:creationId xmlns:a16="http://schemas.microsoft.com/office/drawing/2014/main" id="{B9A9572A-CCE7-AB6F-4D75-9E36E61D9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-23813"/>
            <a:ext cx="9906000" cy="688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>
            <a:extLst>
              <a:ext uri="{FF2B5EF4-FFF2-40B4-BE49-F238E27FC236}">
                <a16:creationId xmlns:a16="http://schemas.microsoft.com/office/drawing/2014/main" id="{ABC53BCB-DD0C-4777-A2FB-3C1777DDF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Functioning as an Effect of Number of Psychotic Episodes</a:t>
            </a:r>
          </a:p>
        </p:txBody>
      </p:sp>
      <p:graphicFrame>
        <p:nvGraphicFramePr>
          <p:cNvPr id="96259" name="Chart Placeholder 5">
            <a:extLst>
              <a:ext uri="{FF2B5EF4-FFF2-40B4-BE49-F238E27FC236}">
                <a16:creationId xmlns:a16="http://schemas.microsoft.com/office/drawing/2014/main" id="{05D26960-2680-4AD7-A216-4EC246EE4953}"/>
              </a:ext>
            </a:extLst>
          </p:cNvPr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3451941433"/>
              </p:ext>
            </p:extLst>
          </p:nvPr>
        </p:nvGraphicFramePr>
        <p:xfrm>
          <a:off x="2419350" y="1419225"/>
          <a:ext cx="7489825" cy="4964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8334375" imgH="5524500" progId="Excel.Chart.8">
                  <p:embed/>
                </p:oleObj>
              </mc:Choice>
              <mc:Fallback>
                <p:oleObj name="Chart" r:id="rId3" imgW="8334375" imgH="5524500" progId="Excel.Chart.8">
                  <p:embed/>
                  <p:pic>
                    <p:nvPicPr>
                      <p:cNvPr id="96259" name="Chart Placeholder 5">
                        <a:extLst>
                          <a:ext uri="{FF2B5EF4-FFF2-40B4-BE49-F238E27FC236}">
                            <a16:creationId xmlns:a16="http://schemas.microsoft.com/office/drawing/2014/main" id="{05D26960-2680-4AD7-A216-4EC246EE4953}"/>
                          </a:ext>
                        </a:extLst>
                      </p:cNvPr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9350" y="1419225"/>
                        <a:ext cx="7489825" cy="4964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5365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2124B3-25B5-CA11-E01D-DC53B3CF61BD}"/>
              </a:ext>
            </a:extLst>
          </p:cNvPr>
          <p:cNvSpPr/>
          <p:nvPr/>
        </p:nvSpPr>
        <p:spPr>
          <a:xfrm>
            <a:off x="1719972" y="2675404"/>
            <a:ext cx="371313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>
                <a:ln/>
                <a:solidFill>
                  <a:schemeClr val="accent3"/>
                </a:solidFill>
                <a:effectLst/>
              </a:rPr>
              <a:t>Confusion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1EA717C-4DC9-8BED-5C2E-DF897CB6E51E}"/>
              </a:ext>
            </a:extLst>
          </p:cNvPr>
          <p:cNvSpPr/>
          <p:nvPr/>
        </p:nvSpPr>
        <p:spPr>
          <a:xfrm>
            <a:off x="4714744" y="1744905"/>
            <a:ext cx="32998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False cures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8D999A-A83E-E710-6106-8A259FA339B1}"/>
              </a:ext>
            </a:extLst>
          </p:cNvPr>
          <p:cNvSpPr/>
          <p:nvPr/>
        </p:nvSpPr>
        <p:spPr>
          <a:xfrm>
            <a:off x="6444580" y="4484754"/>
            <a:ext cx="4500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Rationalization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DB8695-3631-9798-55AA-EB955F9B8D43}"/>
              </a:ext>
            </a:extLst>
          </p:cNvPr>
          <p:cNvSpPr/>
          <p:nvPr/>
        </p:nvSpPr>
        <p:spPr>
          <a:xfrm>
            <a:off x="2317098" y="4523259"/>
            <a:ext cx="3254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Self-blame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51737A-1E65-8D2B-C363-9BE33DE45EB0}"/>
              </a:ext>
            </a:extLst>
          </p:cNvPr>
          <p:cNvSpPr/>
          <p:nvPr/>
        </p:nvSpPr>
        <p:spPr>
          <a:xfrm>
            <a:off x="8417762" y="958190"/>
            <a:ext cx="18924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Anger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FE208E-1C01-824C-4DBB-6C16A8EC3F99}"/>
              </a:ext>
            </a:extLst>
          </p:cNvPr>
          <p:cNvSpPr/>
          <p:nvPr/>
        </p:nvSpPr>
        <p:spPr>
          <a:xfrm>
            <a:off x="2787700" y="499752"/>
            <a:ext cx="15776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Guilt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BF9863-D185-B255-E8C6-95C7DDF5AA72}"/>
              </a:ext>
            </a:extLst>
          </p:cNvPr>
          <p:cNvSpPr/>
          <p:nvPr/>
        </p:nvSpPr>
        <p:spPr>
          <a:xfrm>
            <a:off x="9294494" y="2020617"/>
            <a:ext cx="21355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Shame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594E1A-949D-AC31-73B0-F39EB939F2F2}"/>
              </a:ext>
            </a:extLst>
          </p:cNvPr>
          <p:cNvSpPr/>
          <p:nvPr/>
        </p:nvSpPr>
        <p:spPr>
          <a:xfrm>
            <a:off x="137170" y="5340807"/>
            <a:ext cx="36578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Resentment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2106D1-829A-0E18-6599-F798376DCCD9}"/>
              </a:ext>
            </a:extLst>
          </p:cNvPr>
          <p:cNvSpPr/>
          <p:nvPr/>
        </p:nvSpPr>
        <p:spPr>
          <a:xfrm>
            <a:off x="389294" y="1473880"/>
            <a:ext cx="35550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Withdrawal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186D92-BD24-1D4C-6F14-28B7FBDFB95B}"/>
              </a:ext>
            </a:extLst>
          </p:cNvPr>
          <p:cNvSpPr/>
          <p:nvPr/>
        </p:nvSpPr>
        <p:spPr>
          <a:xfrm>
            <a:off x="7077908" y="3621559"/>
            <a:ext cx="45721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Demoralization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DA89B36-20B4-85C0-4B61-885C9CDD6732}"/>
              </a:ext>
            </a:extLst>
          </p:cNvPr>
          <p:cNvSpPr/>
          <p:nvPr/>
        </p:nvSpPr>
        <p:spPr>
          <a:xfrm>
            <a:off x="551774" y="3638773"/>
            <a:ext cx="33925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Depression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C45EF7-70A6-8D49-0128-CDD0E1A14396}"/>
              </a:ext>
            </a:extLst>
          </p:cNvPr>
          <p:cNvSpPr/>
          <p:nvPr/>
        </p:nvSpPr>
        <p:spPr>
          <a:xfrm>
            <a:off x="6237552" y="2699146"/>
            <a:ext cx="467467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>
                <a:ln/>
                <a:solidFill>
                  <a:schemeClr val="accent3"/>
                </a:solidFill>
                <a:effectLst/>
              </a:rPr>
              <a:t>Helplessness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D8677E6-8900-ECA5-0A9A-3531755CA899}"/>
              </a:ext>
            </a:extLst>
          </p:cNvPr>
          <p:cNvSpPr/>
          <p:nvPr/>
        </p:nvSpPr>
        <p:spPr>
          <a:xfrm>
            <a:off x="5487190" y="419207"/>
            <a:ext cx="23581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Divorce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9CFE37C-131E-652E-E110-423EB7496771}"/>
              </a:ext>
            </a:extLst>
          </p:cNvPr>
          <p:cNvSpPr/>
          <p:nvPr/>
        </p:nvSpPr>
        <p:spPr>
          <a:xfrm>
            <a:off x="4054550" y="5724783"/>
            <a:ext cx="4520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Blaming others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A0E9E5B-A477-009C-C27F-735BC2FE794C}"/>
              </a:ext>
            </a:extLst>
          </p:cNvPr>
          <p:cNvSpPr/>
          <p:nvPr/>
        </p:nvSpPr>
        <p:spPr>
          <a:xfrm>
            <a:off x="8922053" y="5434119"/>
            <a:ext cx="28804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Rejection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ABBC6A1-288C-F7CE-2CF6-F0456D03C69C}"/>
              </a:ext>
            </a:extLst>
          </p:cNvPr>
          <p:cNvSpPr/>
          <p:nvPr/>
        </p:nvSpPr>
        <p:spPr>
          <a:xfrm>
            <a:off x="9481979" y="489117"/>
            <a:ext cx="246272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“Tough Love”</a:t>
            </a:r>
          </a:p>
        </p:txBody>
      </p:sp>
    </p:spTree>
    <p:extLst>
      <p:ext uri="{BB962C8B-B14F-4D97-AF65-F5344CB8AC3E}">
        <p14:creationId xmlns:p14="http://schemas.microsoft.com/office/powerpoint/2010/main" val="14848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427D9B-5DE0-F854-BB5B-E3E30CB357DC}"/>
              </a:ext>
            </a:extLst>
          </p:cNvPr>
          <p:cNvSpPr txBox="1"/>
          <p:nvPr/>
        </p:nvSpPr>
        <p:spPr>
          <a:xfrm>
            <a:off x="0" y="2974791"/>
            <a:ext cx="121919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chemeClr val="accent3">
                    <a:lumMod val="50000"/>
                  </a:schemeClr>
                </a:solidFill>
              </a:rPr>
              <a:t>How families affect schizophrenia</a:t>
            </a:r>
          </a:p>
        </p:txBody>
      </p:sp>
    </p:spTree>
    <p:extLst>
      <p:ext uri="{BB962C8B-B14F-4D97-AF65-F5344CB8AC3E}">
        <p14:creationId xmlns:p14="http://schemas.microsoft.com/office/powerpoint/2010/main" val="26908731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1">
            <a:extLst>
              <a:ext uri="{FF2B5EF4-FFF2-40B4-BE49-F238E27FC236}">
                <a16:creationId xmlns:a16="http://schemas.microsoft.com/office/drawing/2014/main" id="{F281AC57-0178-4B76-8876-D712193E7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065" y="684070"/>
            <a:ext cx="10972800" cy="1143000"/>
          </a:xfrm>
        </p:spPr>
        <p:txBody>
          <a:bodyPr/>
          <a:lstStyle/>
          <a:p>
            <a:pPr algn="ctr"/>
            <a:r>
              <a:rPr lang="en-US" altLang="en-US" dirty="0">
                <a:ea typeface="ＭＳ Ｐゴシック" panose="020B0600070205080204" pitchFamily="34" charset="-128"/>
              </a:rPr>
              <a:t>Expressed Emotion</a:t>
            </a:r>
          </a:p>
        </p:txBody>
      </p:sp>
      <p:sp>
        <p:nvSpPr>
          <p:cNvPr id="110595" name="Text Placeholder 2">
            <a:extLst>
              <a:ext uri="{FF2B5EF4-FFF2-40B4-BE49-F238E27FC236}">
                <a16:creationId xmlns:a16="http://schemas.microsoft.com/office/drawing/2014/main" id="{D6E87BFE-A353-4259-9AF5-2D2B24B262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4065" y="2399304"/>
            <a:ext cx="10972800" cy="4197350"/>
          </a:xfrm>
        </p:spPr>
        <p:txBody>
          <a:bodyPr/>
          <a:lstStyle/>
          <a:p>
            <a:pPr algn="ctr">
              <a:spcAft>
                <a:spcPts val="600"/>
              </a:spcAft>
            </a:pPr>
            <a:r>
              <a:rPr lang="en-US" altLang="en-US" dirty="0"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rPr>
              <a:t>Critical comments</a:t>
            </a:r>
          </a:p>
          <a:p>
            <a:pPr algn="ctr">
              <a:spcAft>
                <a:spcPts val="600"/>
              </a:spcAft>
            </a:pPr>
            <a:r>
              <a:rPr lang="en-US" altLang="en-US" dirty="0"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rPr>
              <a:t>Hostility</a:t>
            </a:r>
          </a:p>
          <a:p>
            <a:pPr algn="ctr">
              <a:spcAft>
                <a:spcPts val="600"/>
              </a:spcAft>
            </a:pPr>
            <a:r>
              <a:rPr lang="en-US" altLang="en-US" dirty="0"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rPr>
              <a:t>Over-involvement</a:t>
            </a:r>
          </a:p>
          <a:p>
            <a:pPr algn="ctr">
              <a:spcAft>
                <a:spcPts val="600"/>
              </a:spcAft>
            </a:pPr>
            <a:r>
              <a:rPr lang="en-US" altLang="en-US" dirty="0"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rPr>
              <a:t>Loss of warmth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42" name="Group 2">
            <a:extLst>
              <a:ext uri="{FF2B5EF4-FFF2-40B4-BE49-F238E27FC236}">
                <a16:creationId xmlns:a16="http://schemas.microsoft.com/office/drawing/2014/main" id="{8C6D71E1-B2B8-3AD1-6DDC-D4D8EBC29459}"/>
              </a:ext>
            </a:extLst>
          </p:cNvPr>
          <p:cNvGrpSpPr>
            <a:grpSpLocks/>
          </p:cNvGrpSpPr>
          <p:nvPr/>
        </p:nvGrpSpPr>
        <p:grpSpPr bwMode="auto">
          <a:xfrm>
            <a:off x="9355139" y="5856574"/>
            <a:ext cx="841375" cy="823912"/>
            <a:chOff x="4933" y="3629"/>
            <a:chExt cx="530" cy="519"/>
          </a:xfrm>
        </p:grpSpPr>
        <p:sp>
          <p:nvSpPr>
            <p:cNvPr id="317443" name="Freeform 3">
              <a:extLst>
                <a:ext uri="{FF2B5EF4-FFF2-40B4-BE49-F238E27FC236}">
                  <a16:creationId xmlns:a16="http://schemas.microsoft.com/office/drawing/2014/main" id="{A560D0CE-D484-C821-28C3-38C33062DE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" y="3629"/>
              <a:ext cx="29" cy="519"/>
            </a:xfrm>
            <a:custGeom>
              <a:avLst/>
              <a:gdLst>
                <a:gd name="T0" fmla="*/ 0 w 29"/>
                <a:gd name="T1" fmla="*/ 0 h 519"/>
                <a:gd name="T2" fmla="*/ 28 w 29"/>
                <a:gd name="T3" fmla="*/ 27 h 519"/>
                <a:gd name="T4" fmla="*/ 28 w 29"/>
                <a:gd name="T5" fmla="*/ 491 h 519"/>
                <a:gd name="T6" fmla="*/ 0 w 29"/>
                <a:gd name="T7" fmla="*/ 518 h 519"/>
                <a:gd name="T8" fmla="*/ 0 w 29"/>
                <a:gd name="T9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519">
                  <a:moveTo>
                    <a:pt x="0" y="0"/>
                  </a:moveTo>
                  <a:lnTo>
                    <a:pt x="28" y="27"/>
                  </a:lnTo>
                  <a:lnTo>
                    <a:pt x="28" y="491"/>
                  </a:lnTo>
                  <a:lnTo>
                    <a:pt x="0" y="518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444" name="Freeform 4">
              <a:extLst>
                <a:ext uri="{FF2B5EF4-FFF2-40B4-BE49-F238E27FC236}">
                  <a16:creationId xmlns:a16="http://schemas.microsoft.com/office/drawing/2014/main" id="{051BD58C-1318-91C5-1905-2DDA073E25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" y="4120"/>
              <a:ext cx="530" cy="28"/>
            </a:xfrm>
            <a:custGeom>
              <a:avLst/>
              <a:gdLst>
                <a:gd name="T0" fmla="*/ 28 w 530"/>
                <a:gd name="T1" fmla="*/ 0 h 28"/>
                <a:gd name="T2" fmla="*/ 0 w 530"/>
                <a:gd name="T3" fmla="*/ 27 h 28"/>
                <a:gd name="T4" fmla="*/ 529 w 530"/>
                <a:gd name="T5" fmla="*/ 27 h 28"/>
                <a:gd name="T6" fmla="*/ 501 w 530"/>
                <a:gd name="T7" fmla="*/ 0 h 28"/>
                <a:gd name="T8" fmla="*/ 28 w 530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0" h="28">
                  <a:moveTo>
                    <a:pt x="28" y="0"/>
                  </a:moveTo>
                  <a:lnTo>
                    <a:pt x="0" y="27"/>
                  </a:lnTo>
                  <a:lnTo>
                    <a:pt x="529" y="27"/>
                  </a:lnTo>
                  <a:lnTo>
                    <a:pt x="501" y="0"/>
                  </a:lnTo>
                  <a:lnTo>
                    <a:pt x="28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445" name="Freeform 5">
              <a:extLst>
                <a:ext uri="{FF2B5EF4-FFF2-40B4-BE49-F238E27FC236}">
                  <a16:creationId xmlns:a16="http://schemas.microsoft.com/office/drawing/2014/main" id="{F6A85288-6EC4-AAC6-8A78-456754265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4" y="3629"/>
              <a:ext cx="29" cy="519"/>
            </a:xfrm>
            <a:custGeom>
              <a:avLst/>
              <a:gdLst>
                <a:gd name="T0" fmla="*/ 28 w 29"/>
                <a:gd name="T1" fmla="*/ 518 h 519"/>
                <a:gd name="T2" fmla="*/ 0 w 29"/>
                <a:gd name="T3" fmla="*/ 491 h 519"/>
                <a:gd name="T4" fmla="*/ 0 w 29"/>
                <a:gd name="T5" fmla="*/ 27 h 519"/>
                <a:gd name="T6" fmla="*/ 28 w 29"/>
                <a:gd name="T7" fmla="*/ 0 h 519"/>
                <a:gd name="T8" fmla="*/ 28 w 29"/>
                <a:gd name="T9" fmla="*/ 518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519">
                  <a:moveTo>
                    <a:pt x="28" y="518"/>
                  </a:moveTo>
                  <a:lnTo>
                    <a:pt x="0" y="491"/>
                  </a:lnTo>
                  <a:lnTo>
                    <a:pt x="0" y="27"/>
                  </a:lnTo>
                  <a:lnTo>
                    <a:pt x="28" y="0"/>
                  </a:lnTo>
                  <a:lnTo>
                    <a:pt x="28" y="518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446" name="Freeform 6">
              <a:extLst>
                <a:ext uri="{FF2B5EF4-FFF2-40B4-BE49-F238E27FC236}">
                  <a16:creationId xmlns:a16="http://schemas.microsoft.com/office/drawing/2014/main" id="{9754A595-64DC-9C3A-26C3-3997E282A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" y="3629"/>
              <a:ext cx="530" cy="28"/>
            </a:xfrm>
            <a:custGeom>
              <a:avLst/>
              <a:gdLst>
                <a:gd name="T0" fmla="*/ 501 w 530"/>
                <a:gd name="T1" fmla="*/ 27 h 28"/>
                <a:gd name="T2" fmla="*/ 529 w 530"/>
                <a:gd name="T3" fmla="*/ 0 h 28"/>
                <a:gd name="T4" fmla="*/ 0 w 530"/>
                <a:gd name="T5" fmla="*/ 0 h 28"/>
                <a:gd name="T6" fmla="*/ 28 w 530"/>
                <a:gd name="T7" fmla="*/ 27 h 28"/>
                <a:gd name="T8" fmla="*/ 501 w 530"/>
                <a:gd name="T9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0" h="28">
                  <a:moveTo>
                    <a:pt x="501" y="27"/>
                  </a:moveTo>
                  <a:lnTo>
                    <a:pt x="529" y="0"/>
                  </a:lnTo>
                  <a:lnTo>
                    <a:pt x="0" y="0"/>
                  </a:lnTo>
                  <a:lnTo>
                    <a:pt x="28" y="27"/>
                  </a:lnTo>
                  <a:lnTo>
                    <a:pt x="501" y="27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447" name="Freeform 7">
              <a:extLst>
                <a:ext uri="{FF2B5EF4-FFF2-40B4-BE49-F238E27FC236}">
                  <a16:creationId xmlns:a16="http://schemas.microsoft.com/office/drawing/2014/main" id="{D853C3F3-2A05-A4D9-D452-F5ACB93F5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" y="3629"/>
              <a:ext cx="530" cy="519"/>
            </a:xfrm>
            <a:custGeom>
              <a:avLst/>
              <a:gdLst>
                <a:gd name="T0" fmla="*/ 0 w 530"/>
                <a:gd name="T1" fmla="*/ 0 h 519"/>
                <a:gd name="T2" fmla="*/ 0 w 530"/>
                <a:gd name="T3" fmla="*/ 518 h 519"/>
                <a:gd name="T4" fmla="*/ 529 w 530"/>
                <a:gd name="T5" fmla="*/ 518 h 519"/>
                <a:gd name="T6" fmla="*/ 529 w 530"/>
                <a:gd name="T7" fmla="*/ 0 h 519"/>
                <a:gd name="T8" fmla="*/ 0 w 530"/>
                <a:gd name="T9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0" h="519">
                  <a:moveTo>
                    <a:pt x="0" y="0"/>
                  </a:moveTo>
                  <a:lnTo>
                    <a:pt x="0" y="518"/>
                  </a:lnTo>
                  <a:lnTo>
                    <a:pt x="529" y="518"/>
                  </a:lnTo>
                  <a:lnTo>
                    <a:pt x="529" y="0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448" name="Freeform 8">
              <a:extLst>
                <a:ext uri="{FF2B5EF4-FFF2-40B4-BE49-F238E27FC236}">
                  <a16:creationId xmlns:a16="http://schemas.microsoft.com/office/drawing/2014/main" id="{F66E63C1-EAA7-99DA-AB2D-BBDC1BBC9E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1" y="3656"/>
              <a:ext cx="474" cy="465"/>
            </a:xfrm>
            <a:custGeom>
              <a:avLst/>
              <a:gdLst>
                <a:gd name="T0" fmla="*/ 0 w 474"/>
                <a:gd name="T1" fmla="*/ 0 h 465"/>
                <a:gd name="T2" fmla="*/ 0 w 474"/>
                <a:gd name="T3" fmla="*/ 464 h 465"/>
                <a:gd name="T4" fmla="*/ 473 w 474"/>
                <a:gd name="T5" fmla="*/ 464 h 465"/>
                <a:gd name="T6" fmla="*/ 473 w 474"/>
                <a:gd name="T7" fmla="*/ 0 h 465"/>
                <a:gd name="T8" fmla="*/ 0 w 474"/>
                <a:gd name="T9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4" h="465">
                  <a:moveTo>
                    <a:pt x="0" y="0"/>
                  </a:moveTo>
                  <a:lnTo>
                    <a:pt x="0" y="464"/>
                  </a:lnTo>
                  <a:lnTo>
                    <a:pt x="473" y="464"/>
                  </a:lnTo>
                  <a:lnTo>
                    <a:pt x="473" y="0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7449" name="Group 9">
            <a:extLst>
              <a:ext uri="{FF2B5EF4-FFF2-40B4-BE49-F238E27FC236}">
                <a16:creationId xmlns:a16="http://schemas.microsoft.com/office/drawing/2014/main" id="{083028D5-4C7A-A5EE-1B6B-30114072E3A2}"/>
              </a:ext>
            </a:extLst>
          </p:cNvPr>
          <p:cNvGrpSpPr>
            <a:grpSpLocks/>
          </p:cNvGrpSpPr>
          <p:nvPr/>
        </p:nvGrpSpPr>
        <p:grpSpPr bwMode="auto">
          <a:xfrm>
            <a:off x="9355139" y="4759612"/>
            <a:ext cx="841375" cy="823913"/>
            <a:chOff x="4933" y="2938"/>
            <a:chExt cx="530" cy="519"/>
          </a:xfrm>
        </p:grpSpPr>
        <p:sp>
          <p:nvSpPr>
            <p:cNvPr id="317450" name="Freeform 10">
              <a:extLst>
                <a:ext uri="{FF2B5EF4-FFF2-40B4-BE49-F238E27FC236}">
                  <a16:creationId xmlns:a16="http://schemas.microsoft.com/office/drawing/2014/main" id="{784BB3CD-70A8-F9D3-7582-CC16F57EF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" y="2938"/>
              <a:ext cx="29" cy="519"/>
            </a:xfrm>
            <a:custGeom>
              <a:avLst/>
              <a:gdLst>
                <a:gd name="T0" fmla="*/ 0 w 29"/>
                <a:gd name="T1" fmla="*/ 0 h 519"/>
                <a:gd name="T2" fmla="*/ 28 w 29"/>
                <a:gd name="T3" fmla="*/ 26 h 519"/>
                <a:gd name="T4" fmla="*/ 28 w 29"/>
                <a:gd name="T5" fmla="*/ 491 h 519"/>
                <a:gd name="T6" fmla="*/ 0 w 29"/>
                <a:gd name="T7" fmla="*/ 518 h 519"/>
                <a:gd name="T8" fmla="*/ 0 w 29"/>
                <a:gd name="T9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519">
                  <a:moveTo>
                    <a:pt x="0" y="0"/>
                  </a:moveTo>
                  <a:lnTo>
                    <a:pt x="28" y="26"/>
                  </a:lnTo>
                  <a:lnTo>
                    <a:pt x="28" y="491"/>
                  </a:lnTo>
                  <a:lnTo>
                    <a:pt x="0" y="518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451" name="Freeform 11">
              <a:extLst>
                <a:ext uri="{FF2B5EF4-FFF2-40B4-BE49-F238E27FC236}">
                  <a16:creationId xmlns:a16="http://schemas.microsoft.com/office/drawing/2014/main" id="{00C89EEB-49DA-7D6A-BA5C-06F0388889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" y="3429"/>
              <a:ext cx="530" cy="28"/>
            </a:xfrm>
            <a:custGeom>
              <a:avLst/>
              <a:gdLst>
                <a:gd name="T0" fmla="*/ 28 w 530"/>
                <a:gd name="T1" fmla="*/ 0 h 28"/>
                <a:gd name="T2" fmla="*/ 0 w 530"/>
                <a:gd name="T3" fmla="*/ 27 h 28"/>
                <a:gd name="T4" fmla="*/ 529 w 530"/>
                <a:gd name="T5" fmla="*/ 27 h 28"/>
                <a:gd name="T6" fmla="*/ 501 w 530"/>
                <a:gd name="T7" fmla="*/ 0 h 28"/>
                <a:gd name="T8" fmla="*/ 28 w 530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0" h="28">
                  <a:moveTo>
                    <a:pt x="28" y="0"/>
                  </a:moveTo>
                  <a:lnTo>
                    <a:pt x="0" y="27"/>
                  </a:lnTo>
                  <a:lnTo>
                    <a:pt x="529" y="27"/>
                  </a:lnTo>
                  <a:lnTo>
                    <a:pt x="501" y="0"/>
                  </a:lnTo>
                  <a:lnTo>
                    <a:pt x="28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452" name="Freeform 12">
              <a:extLst>
                <a:ext uri="{FF2B5EF4-FFF2-40B4-BE49-F238E27FC236}">
                  <a16:creationId xmlns:a16="http://schemas.microsoft.com/office/drawing/2014/main" id="{496A24A5-1313-DE1D-60CD-63568B7EB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4" y="2938"/>
              <a:ext cx="29" cy="519"/>
            </a:xfrm>
            <a:custGeom>
              <a:avLst/>
              <a:gdLst>
                <a:gd name="T0" fmla="*/ 28 w 29"/>
                <a:gd name="T1" fmla="*/ 518 h 519"/>
                <a:gd name="T2" fmla="*/ 0 w 29"/>
                <a:gd name="T3" fmla="*/ 491 h 519"/>
                <a:gd name="T4" fmla="*/ 0 w 29"/>
                <a:gd name="T5" fmla="*/ 26 h 519"/>
                <a:gd name="T6" fmla="*/ 28 w 29"/>
                <a:gd name="T7" fmla="*/ 0 h 519"/>
                <a:gd name="T8" fmla="*/ 28 w 29"/>
                <a:gd name="T9" fmla="*/ 518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519">
                  <a:moveTo>
                    <a:pt x="28" y="518"/>
                  </a:moveTo>
                  <a:lnTo>
                    <a:pt x="0" y="491"/>
                  </a:lnTo>
                  <a:lnTo>
                    <a:pt x="0" y="26"/>
                  </a:lnTo>
                  <a:lnTo>
                    <a:pt x="28" y="0"/>
                  </a:lnTo>
                  <a:lnTo>
                    <a:pt x="28" y="518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453" name="Freeform 13">
              <a:extLst>
                <a:ext uri="{FF2B5EF4-FFF2-40B4-BE49-F238E27FC236}">
                  <a16:creationId xmlns:a16="http://schemas.microsoft.com/office/drawing/2014/main" id="{EDCEE381-5ADC-988C-CCA8-F8AAC1744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" y="2938"/>
              <a:ext cx="530" cy="27"/>
            </a:xfrm>
            <a:custGeom>
              <a:avLst/>
              <a:gdLst>
                <a:gd name="T0" fmla="*/ 501 w 530"/>
                <a:gd name="T1" fmla="*/ 26 h 27"/>
                <a:gd name="T2" fmla="*/ 529 w 530"/>
                <a:gd name="T3" fmla="*/ 0 h 27"/>
                <a:gd name="T4" fmla="*/ 0 w 530"/>
                <a:gd name="T5" fmla="*/ 0 h 27"/>
                <a:gd name="T6" fmla="*/ 28 w 530"/>
                <a:gd name="T7" fmla="*/ 26 h 27"/>
                <a:gd name="T8" fmla="*/ 501 w 530"/>
                <a:gd name="T9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0" h="27">
                  <a:moveTo>
                    <a:pt x="501" y="26"/>
                  </a:moveTo>
                  <a:lnTo>
                    <a:pt x="529" y="0"/>
                  </a:lnTo>
                  <a:lnTo>
                    <a:pt x="0" y="0"/>
                  </a:lnTo>
                  <a:lnTo>
                    <a:pt x="28" y="26"/>
                  </a:lnTo>
                  <a:lnTo>
                    <a:pt x="501" y="26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454" name="Freeform 14">
              <a:extLst>
                <a:ext uri="{FF2B5EF4-FFF2-40B4-BE49-F238E27FC236}">
                  <a16:creationId xmlns:a16="http://schemas.microsoft.com/office/drawing/2014/main" id="{02996016-AAD3-15D3-F0C1-3811D3EC5A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" y="2938"/>
              <a:ext cx="530" cy="519"/>
            </a:xfrm>
            <a:custGeom>
              <a:avLst/>
              <a:gdLst>
                <a:gd name="T0" fmla="*/ 0 w 530"/>
                <a:gd name="T1" fmla="*/ 0 h 519"/>
                <a:gd name="T2" fmla="*/ 0 w 530"/>
                <a:gd name="T3" fmla="*/ 518 h 519"/>
                <a:gd name="T4" fmla="*/ 529 w 530"/>
                <a:gd name="T5" fmla="*/ 518 h 519"/>
                <a:gd name="T6" fmla="*/ 529 w 530"/>
                <a:gd name="T7" fmla="*/ 0 h 519"/>
                <a:gd name="T8" fmla="*/ 0 w 530"/>
                <a:gd name="T9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0" h="519">
                  <a:moveTo>
                    <a:pt x="0" y="0"/>
                  </a:moveTo>
                  <a:lnTo>
                    <a:pt x="0" y="518"/>
                  </a:lnTo>
                  <a:lnTo>
                    <a:pt x="529" y="518"/>
                  </a:lnTo>
                  <a:lnTo>
                    <a:pt x="529" y="0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455" name="Freeform 15">
              <a:extLst>
                <a:ext uri="{FF2B5EF4-FFF2-40B4-BE49-F238E27FC236}">
                  <a16:creationId xmlns:a16="http://schemas.microsoft.com/office/drawing/2014/main" id="{A7CC0B7D-D5FA-69CD-EA88-6F06A4A4B7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1" y="2964"/>
              <a:ext cx="474" cy="466"/>
            </a:xfrm>
            <a:custGeom>
              <a:avLst/>
              <a:gdLst>
                <a:gd name="T0" fmla="*/ 0 w 474"/>
                <a:gd name="T1" fmla="*/ 0 h 466"/>
                <a:gd name="T2" fmla="*/ 0 w 474"/>
                <a:gd name="T3" fmla="*/ 465 h 466"/>
                <a:gd name="T4" fmla="*/ 473 w 474"/>
                <a:gd name="T5" fmla="*/ 465 h 466"/>
                <a:gd name="T6" fmla="*/ 473 w 474"/>
                <a:gd name="T7" fmla="*/ 0 h 466"/>
                <a:gd name="T8" fmla="*/ 0 w 474"/>
                <a:gd name="T9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4" h="466">
                  <a:moveTo>
                    <a:pt x="0" y="0"/>
                  </a:moveTo>
                  <a:lnTo>
                    <a:pt x="0" y="465"/>
                  </a:lnTo>
                  <a:lnTo>
                    <a:pt x="473" y="465"/>
                  </a:lnTo>
                  <a:lnTo>
                    <a:pt x="473" y="0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7456" name="Group 16">
            <a:extLst>
              <a:ext uri="{FF2B5EF4-FFF2-40B4-BE49-F238E27FC236}">
                <a16:creationId xmlns:a16="http://schemas.microsoft.com/office/drawing/2014/main" id="{1980D598-6000-5876-C723-9D56EC6504B5}"/>
              </a:ext>
            </a:extLst>
          </p:cNvPr>
          <p:cNvGrpSpPr>
            <a:grpSpLocks/>
          </p:cNvGrpSpPr>
          <p:nvPr/>
        </p:nvGrpSpPr>
        <p:grpSpPr bwMode="auto">
          <a:xfrm>
            <a:off x="9355139" y="3661061"/>
            <a:ext cx="841375" cy="825500"/>
            <a:chOff x="4933" y="2246"/>
            <a:chExt cx="530" cy="520"/>
          </a:xfrm>
        </p:grpSpPr>
        <p:sp>
          <p:nvSpPr>
            <p:cNvPr id="317457" name="Freeform 17">
              <a:extLst>
                <a:ext uri="{FF2B5EF4-FFF2-40B4-BE49-F238E27FC236}">
                  <a16:creationId xmlns:a16="http://schemas.microsoft.com/office/drawing/2014/main" id="{51E90934-2413-BD28-00B1-1C62FEAC02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" y="2246"/>
              <a:ext cx="29" cy="520"/>
            </a:xfrm>
            <a:custGeom>
              <a:avLst/>
              <a:gdLst>
                <a:gd name="T0" fmla="*/ 0 w 29"/>
                <a:gd name="T1" fmla="*/ 0 h 520"/>
                <a:gd name="T2" fmla="*/ 28 w 29"/>
                <a:gd name="T3" fmla="*/ 27 h 520"/>
                <a:gd name="T4" fmla="*/ 28 w 29"/>
                <a:gd name="T5" fmla="*/ 492 h 520"/>
                <a:gd name="T6" fmla="*/ 0 w 29"/>
                <a:gd name="T7" fmla="*/ 519 h 520"/>
                <a:gd name="T8" fmla="*/ 0 w 29"/>
                <a:gd name="T9" fmla="*/ 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520">
                  <a:moveTo>
                    <a:pt x="0" y="0"/>
                  </a:moveTo>
                  <a:lnTo>
                    <a:pt x="28" y="27"/>
                  </a:lnTo>
                  <a:lnTo>
                    <a:pt x="28" y="492"/>
                  </a:lnTo>
                  <a:lnTo>
                    <a:pt x="0" y="519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458" name="Freeform 18">
              <a:extLst>
                <a:ext uri="{FF2B5EF4-FFF2-40B4-BE49-F238E27FC236}">
                  <a16:creationId xmlns:a16="http://schemas.microsoft.com/office/drawing/2014/main" id="{065D01A6-C867-DE7F-5E7F-F99080B82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" y="2738"/>
              <a:ext cx="530" cy="28"/>
            </a:xfrm>
            <a:custGeom>
              <a:avLst/>
              <a:gdLst>
                <a:gd name="T0" fmla="*/ 28 w 530"/>
                <a:gd name="T1" fmla="*/ 0 h 28"/>
                <a:gd name="T2" fmla="*/ 0 w 530"/>
                <a:gd name="T3" fmla="*/ 27 h 28"/>
                <a:gd name="T4" fmla="*/ 529 w 530"/>
                <a:gd name="T5" fmla="*/ 27 h 28"/>
                <a:gd name="T6" fmla="*/ 501 w 530"/>
                <a:gd name="T7" fmla="*/ 0 h 28"/>
                <a:gd name="T8" fmla="*/ 28 w 530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0" h="28">
                  <a:moveTo>
                    <a:pt x="28" y="0"/>
                  </a:moveTo>
                  <a:lnTo>
                    <a:pt x="0" y="27"/>
                  </a:lnTo>
                  <a:lnTo>
                    <a:pt x="529" y="27"/>
                  </a:lnTo>
                  <a:lnTo>
                    <a:pt x="501" y="0"/>
                  </a:lnTo>
                  <a:lnTo>
                    <a:pt x="28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459" name="Freeform 19">
              <a:extLst>
                <a:ext uri="{FF2B5EF4-FFF2-40B4-BE49-F238E27FC236}">
                  <a16:creationId xmlns:a16="http://schemas.microsoft.com/office/drawing/2014/main" id="{A481AE66-8407-4549-A6F9-4441F7937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4" y="2246"/>
              <a:ext cx="29" cy="520"/>
            </a:xfrm>
            <a:custGeom>
              <a:avLst/>
              <a:gdLst>
                <a:gd name="T0" fmla="*/ 28 w 29"/>
                <a:gd name="T1" fmla="*/ 519 h 520"/>
                <a:gd name="T2" fmla="*/ 0 w 29"/>
                <a:gd name="T3" fmla="*/ 492 h 520"/>
                <a:gd name="T4" fmla="*/ 0 w 29"/>
                <a:gd name="T5" fmla="*/ 27 h 520"/>
                <a:gd name="T6" fmla="*/ 28 w 29"/>
                <a:gd name="T7" fmla="*/ 0 h 520"/>
                <a:gd name="T8" fmla="*/ 28 w 29"/>
                <a:gd name="T9" fmla="*/ 519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520">
                  <a:moveTo>
                    <a:pt x="28" y="519"/>
                  </a:moveTo>
                  <a:lnTo>
                    <a:pt x="0" y="492"/>
                  </a:lnTo>
                  <a:lnTo>
                    <a:pt x="0" y="27"/>
                  </a:lnTo>
                  <a:lnTo>
                    <a:pt x="28" y="0"/>
                  </a:lnTo>
                  <a:lnTo>
                    <a:pt x="28" y="519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460" name="Freeform 20">
              <a:extLst>
                <a:ext uri="{FF2B5EF4-FFF2-40B4-BE49-F238E27FC236}">
                  <a16:creationId xmlns:a16="http://schemas.microsoft.com/office/drawing/2014/main" id="{1B8E6965-D3B2-407C-6150-7D321DA006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" y="2246"/>
              <a:ext cx="530" cy="28"/>
            </a:xfrm>
            <a:custGeom>
              <a:avLst/>
              <a:gdLst>
                <a:gd name="T0" fmla="*/ 501 w 530"/>
                <a:gd name="T1" fmla="*/ 27 h 28"/>
                <a:gd name="T2" fmla="*/ 529 w 530"/>
                <a:gd name="T3" fmla="*/ 0 h 28"/>
                <a:gd name="T4" fmla="*/ 0 w 530"/>
                <a:gd name="T5" fmla="*/ 0 h 28"/>
                <a:gd name="T6" fmla="*/ 28 w 530"/>
                <a:gd name="T7" fmla="*/ 27 h 28"/>
                <a:gd name="T8" fmla="*/ 501 w 530"/>
                <a:gd name="T9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0" h="28">
                  <a:moveTo>
                    <a:pt x="501" y="27"/>
                  </a:moveTo>
                  <a:lnTo>
                    <a:pt x="529" y="0"/>
                  </a:lnTo>
                  <a:lnTo>
                    <a:pt x="0" y="0"/>
                  </a:lnTo>
                  <a:lnTo>
                    <a:pt x="28" y="27"/>
                  </a:lnTo>
                  <a:lnTo>
                    <a:pt x="501" y="27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461" name="Freeform 21">
              <a:extLst>
                <a:ext uri="{FF2B5EF4-FFF2-40B4-BE49-F238E27FC236}">
                  <a16:creationId xmlns:a16="http://schemas.microsoft.com/office/drawing/2014/main" id="{6A9A6032-E9EE-BE92-C912-ACFFADEBC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" y="2246"/>
              <a:ext cx="530" cy="520"/>
            </a:xfrm>
            <a:custGeom>
              <a:avLst/>
              <a:gdLst>
                <a:gd name="T0" fmla="*/ 0 w 530"/>
                <a:gd name="T1" fmla="*/ 0 h 520"/>
                <a:gd name="T2" fmla="*/ 0 w 530"/>
                <a:gd name="T3" fmla="*/ 519 h 520"/>
                <a:gd name="T4" fmla="*/ 529 w 530"/>
                <a:gd name="T5" fmla="*/ 519 h 520"/>
                <a:gd name="T6" fmla="*/ 529 w 530"/>
                <a:gd name="T7" fmla="*/ 0 h 520"/>
                <a:gd name="T8" fmla="*/ 0 w 530"/>
                <a:gd name="T9" fmla="*/ 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0" h="520">
                  <a:moveTo>
                    <a:pt x="0" y="0"/>
                  </a:moveTo>
                  <a:lnTo>
                    <a:pt x="0" y="519"/>
                  </a:lnTo>
                  <a:lnTo>
                    <a:pt x="529" y="519"/>
                  </a:lnTo>
                  <a:lnTo>
                    <a:pt x="529" y="0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462" name="Freeform 22">
              <a:extLst>
                <a:ext uri="{FF2B5EF4-FFF2-40B4-BE49-F238E27FC236}">
                  <a16:creationId xmlns:a16="http://schemas.microsoft.com/office/drawing/2014/main" id="{85CCDE23-38FD-3C4B-44C6-19D2D14DFA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1" y="2273"/>
              <a:ext cx="474" cy="466"/>
            </a:xfrm>
            <a:custGeom>
              <a:avLst/>
              <a:gdLst>
                <a:gd name="T0" fmla="*/ 0 w 474"/>
                <a:gd name="T1" fmla="*/ 0 h 466"/>
                <a:gd name="T2" fmla="*/ 0 w 474"/>
                <a:gd name="T3" fmla="*/ 465 h 466"/>
                <a:gd name="T4" fmla="*/ 473 w 474"/>
                <a:gd name="T5" fmla="*/ 465 h 466"/>
                <a:gd name="T6" fmla="*/ 473 w 474"/>
                <a:gd name="T7" fmla="*/ 0 h 466"/>
                <a:gd name="T8" fmla="*/ 0 w 474"/>
                <a:gd name="T9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4" h="466">
                  <a:moveTo>
                    <a:pt x="0" y="0"/>
                  </a:moveTo>
                  <a:lnTo>
                    <a:pt x="0" y="465"/>
                  </a:lnTo>
                  <a:lnTo>
                    <a:pt x="473" y="465"/>
                  </a:lnTo>
                  <a:lnTo>
                    <a:pt x="473" y="0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7463" name="Group 23">
            <a:extLst>
              <a:ext uri="{FF2B5EF4-FFF2-40B4-BE49-F238E27FC236}">
                <a16:creationId xmlns:a16="http://schemas.microsoft.com/office/drawing/2014/main" id="{8D756759-6EA8-9158-2CA4-EA8939F89EA6}"/>
              </a:ext>
            </a:extLst>
          </p:cNvPr>
          <p:cNvGrpSpPr>
            <a:grpSpLocks/>
          </p:cNvGrpSpPr>
          <p:nvPr/>
        </p:nvGrpSpPr>
        <p:grpSpPr bwMode="auto">
          <a:xfrm>
            <a:off x="9355139" y="2564099"/>
            <a:ext cx="841375" cy="825500"/>
            <a:chOff x="4933" y="1555"/>
            <a:chExt cx="530" cy="520"/>
          </a:xfrm>
        </p:grpSpPr>
        <p:sp>
          <p:nvSpPr>
            <p:cNvPr id="317464" name="Freeform 24">
              <a:extLst>
                <a:ext uri="{FF2B5EF4-FFF2-40B4-BE49-F238E27FC236}">
                  <a16:creationId xmlns:a16="http://schemas.microsoft.com/office/drawing/2014/main" id="{5B3EFC80-62D9-7E0E-1C5E-91154611C8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" y="1555"/>
              <a:ext cx="29" cy="520"/>
            </a:xfrm>
            <a:custGeom>
              <a:avLst/>
              <a:gdLst>
                <a:gd name="T0" fmla="*/ 0 w 29"/>
                <a:gd name="T1" fmla="*/ 0 h 520"/>
                <a:gd name="T2" fmla="*/ 28 w 29"/>
                <a:gd name="T3" fmla="*/ 27 h 520"/>
                <a:gd name="T4" fmla="*/ 28 w 29"/>
                <a:gd name="T5" fmla="*/ 491 h 520"/>
                <a:gd name="T6" fmla="*/ 0 w 29"/>
                <a:gd name="T7" fmla="*/ 519 h 520"/>
                <a:gd name="T8" fmla="*/ 0 w 29"/>
                <a:gd name="T9" fmla="*/ 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520">
                  <a:moveTo>
                    <a:pt x="0" y="0"/>
                  </a:moveTo>
                  <a:lnTo>
                    <a:pt x="28" y="27"/>
                  </a:lnTo>
                  <a:lnTo>
                    <a:pt x="28" y="491"/>
                  </a:lnTo>
                  <a:lnTo>
                    <a:pt x="0" y="519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465" name="Freeform 25">
              <a:extLst>
                <a:ext uri="{FF2B5EF4-FFF2-40B4-BE49-F238E27FC236}">
                  <a16:creationId xmlns:a16="http://schemas.microsoft.com/office/drawing/2014/main" id="{65FA75E9-479E-7E85-A50D-2553F8828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" y="2046"/>
              <a:ext cx="530" cy="29"/>
            </a:xfrm>
            <a:custGeom>
              <a:avLst/>
              <a:gdLst>
                <a:gd name="T0" fmla="*/ 28 w 530"/>
                <a:gd name="T1" fmla="*/ 0 h 29"/>
                <a:gd name="T2" fmla="*/ 0 w 530"/>
                <a:gd name="T3" fmla="*/ 28 h 29"/>
                <a:gd name="T4" fmla="*/ 529 w 530"/>
                <a:gd name="T5" fmla="*/ 28 h 29"/>
                <a:gd name="T6" fmla="*/ 501 w 530"/>
                <a:gd name="T7" fmla="*/ 0 h 29"/>
                <a:gd name="T8" fmla="*/ 28 w 530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0" h="29">
                  <a:moveTo>
                    <a:pt x="28" y="0"/>
                  </a:moveTo>
                  <a:lnTo>
                    <a:pt x="0" y="28"/>
                  </a:lnTo>
                  <a:lnTo>
                    <a:pt x="529" y="28"/>
                  </a:lnTo>
                  <a:lnTo>
                    <a:pt x="501" y="0"/>
                  </a:lnTo>
                  <a:lnTo>
                    <a:pt x="28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466" name="Freeform 26">
              <a:extLst>
                <a:ext uri="{FF2B5EF4-FFF2-40B4-BE49-F238E27FC236}">
                  <a16:creationId xmlns:a16="http://schemas.microsoft.com/office/drawing/2014/main" id="{C1453160-D47D-DBFD-EE57-6B65C37105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4" y="1555"/>
              <a:ext cx="29" cy="520"/>
            </a:xfrm>
            <a:custGeom>
              <a:avLst/>
              <a:gdLst>
                <a:gd name="T0" fmla="*/ 28 w 29"/>
                <a:gd name="T1" fmla="*/ 519 h 520"/>
                <a:gd name="T2" fmla="*/ 0 w 29"/>
                <a:gd name="T3" fmla="*/ 491 h 520"/>
                <a:gd name="T4" fmla="*/ 0 w 29"/>
                <a:gd name="T5" fmla="*/ 27 h 520"/>
                <a:gd name="T6" fmla="*/ 28 w 29"/>
                <a:gd name="T7" fmla="*/ 0 h 520"/>
                <a:gd name="T8" fmla="*/ 28 w 29"/>
                <a:gd name="T9" fmla="*/ 519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520">
                  <a:moveTo>
                    <a:pt x="28" y="519"/>
                  </a:moveTo>
                  <a:lnTo>
                    <a:pt x="0" y="491"/>
                  </a:lnTo>
                  <a:lnTo>
                    <a:pt x="0" y="27"/>
                  </a:lnTo>
                  <a:lnTo>
                    <a:pt x="28" y="0"/>
                  </a:lnTo>
                  <a:lnTo>
                    <a:pt x="28" y="519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467" name="Freeform 27">
              <a:extLst>
                <a:ext uri="{FF2B5EF4-FFF2-40B4-BE49-F238E27FC236}">
                  <a16:creationId xmlns:a16="http://schemas.microsoft.com/office/drawing/2014/main" id="{079F5C07-08AC-5CD0-431D-58BE96A01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" y="1555"/>
              <a:ext cx="530" cy="28"/>
            </a:xfrm>
            <a:custGeom>
              <a:avLst/>
              <a:gdLst>
                <a:gd name="T0" fmla="*/ 501 w 530"/>
                <a:gd name="T1" fmla="*/ 27 h 28"/>
                <a:gd name="T2" fmla="*/ 529 w 530"/>
                <a:gd name="T3" fmla="*/ 0 h 28"/>
                <a:gd name="T4" fmla="*/ 0 w 530"/>
                <a:gd name="T5" fmla="*/ 0 h 28"/>
                <a:gd name="T6" fmla="*/ 28 w 530"/>
                <a:gd name="T7" fmla="*/ 27 h 28"/>
                <a:gd name="T8" fmla="*/ 501 w 530"/>
                <a:gd name="T9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0" h="28">
                  <a:moveTo>
                    <a:pt x="501" y="27"/>
                  </a:moveTo>
                  <a:lnTo>
                    <a:pt x="529" y="0"/>
                  </a:lnTo>
                  <a:lnTo>
                    <a:pt x="0" y="0"/>
                  </a:lnTo>
                  <a:lnTo>
                    <a:pt x="28" y="27"/>
                  </a:lnTo>
                  <a:lnTo>
                    <a:pt x="501" y="27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468" name="Freeform 28">
              <a:extLst>
                <a:ext uri="{FF2B5EF4-FFF2-40B4-BE49-F238E27FC236}">
                  <a16:creationId xmlns:a16="http://schemas.microsoft.com/office/drawing/2014/main" id="{95450A88-CF3E-0304-6569-58D54ECF63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" y="1555"/>
              <a:ext cx="530" cy="520"/>
            </a:xfrm>
            <a:custGeom>
              <a:avLst/>
              <a:gdLst>
                <a:gd name="T0" fmla="*/ 0 w 530"/>
                <a:gd name="T1" fmla="*/ 0 h 520"/>
                <a:gd name="T2" fmla="*/ 0 w 530"/>
                <a:gd name="T3" fmla="*/ 519 h 520"/>
                <a:gd name="T4" fmla="*/ 529 w 530"/>
                <a:gd name="T5" fmla="*/ 519 h 520"/>
                <a:gd name="T6" fmla="*/ 529 w 530"/>
                <a:gd name="T7" fmla="*/ 0 h 520"/>
                <a:gd name="T8" fmla="*/ 0 w 530"/>
                <a:gd name="T9" fmla="*/ 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0" h="520">
                  <a:moveTo>
                    <a:pt x="0" y="0"/>
                  </a:moveTo>
                  <a:lnTo>
                    <a:pt x="0" y="519"/>
                  </a:lnTo>
                  <a:lnTo>
                    <a:pt x="529" y="519"/>
                  </a:lnTo>
                  <a:lnTo>
                    <a:pt x="529" y="0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469" name="Freeform 29">
              <a:extLst>
                <a:ext uri="{FF2B5EF4-FFF2-40B4-BE49-F238E27FC236}">
                  <a16:creationId xmlns:a16="http://schemas.microsoft.com/office/drawing/2014/main" id="{7D4D49F3-A5B5-7573-7A45-FC0DE58BE3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1" y="1582"/>
              <a:ext cx="474" cy="465"/>
            </a:xfrm>
            <a:custGeom>
              <a:avLst/>
              <a:gdLst>
                <a:gd name="T0" fmla="*/ 0 w 474"/>
                <a:gd name="T1" fmla="*/ 0 h 465"/>
                <a:gd name="T2" fmla="*/ 0 w 474"/>
                <a:gd name="T3" fmla="*/ 464 h 465"/>
                <a:gd name="T4" fmla="*/ 473 w 474"/>
                <a:gd name="T5" fmla="*/ 464 h 465"/>
                <a:gd name="T6" fmla="*/ 473 w 474"/>
                <a:gd name="T7" fmla="*/ 0 h 465"/>
                <a:gd name="T8" fmla="*/ 0 w 474"/>
                <a:gd name="T9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4" h="465">
                  <a:moveTo>
                    <a:pt x="0" y="0"/>
                  </a:moveTo>
                  <a:lnTo>
                    <a:pt x="0" y="464"/>
                  </a:lnTo>
                  <a:lnTo>
                    <a:pt x="473" y="464"/>
                  </a:lnTo>
                  <a:lnTo>
                    <a:pt x="473" y="0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7470" name="Group 30">
            <a:extLst>
              <a:ext uri="{FF2B5EF4-FFF2-40B4-BE49-F238E27FC236}">
                <a16:creationId xmlns:a16="http://schemas.microsoft.com/office/drawing/2014/main" id="{7400C18C-5DF9-3DA7-4D17-9A59170AD8C4}"/>
              </a:ext>
            </a:extLst>
          </p:cNvPr>
          <p:cNvGrpSpPr>
            <a:grpSpLocks/>
          </p:cNvGrpSpPr>
          <p:nvPr/>
        </p:nvGrpSpPr>
        <p:grpSpPr bwMode="auto">
          <a:xfrm>
            <a:off x="9355139" y="1467137"/>
            <a:ext cx="841375" cy="823913"/>
            <a:chOff x="4933" y="864"/>
            <a:chExt cx="530" cy="519"/>
          </a:xfrm>
        </p:grpSpPr>
        <p:sp>
          <p:nvSpPr>
            <p:cNvPr id="317471" name="Freeform 31">
              <a:extLst>
                <a:ext uri="{FF2B5EF4-FFF2-40B4-BE49-F238E27FC236}">
                  <a16:creationId xmlns:a16="http://schemas.microsoft.com/office/drawing/2014/main" id="{B5D7F986-00A3-6748-7E58-FC8DCB2BF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" y="864"/>
              <a:ext cx="29" cy="519"/>
            </a:xfrm>
            <a:custGeom>
              <a:avLst/>
              <a:gdLst>
                <a:gd name="T0" fmla="*/ 0 w 29"/>
                <a:gd name="T1" fmla="*/ 0 h 519"/>
                <a:gd name="T2" fmla="*/ 28 w 29"/>
                <a:gd name="T3" fmla="*/ 27 h 519"/>
                <a:gd name="T4" fmla="*/ 28 w 29"/>
                <a:gd name="T5" fmla="*/ 491 h 519"/>
                <a:gd name="T6" fmla="*/ 0 w 29"/>
                <a:gd name="T7" fmla="*/ 518 h 519"/>
                <a:gd name="T8" fmla="*/ 0 w 29"/>
                <a:gd name="T9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519">
                  <a:moveTo>
                    <a:pt x="0" y="0"/>
                  </a:moveTo>
                  <a:lnTo>
                    <a:pt x="28" y="27"/>
                  </a:lnTo>
                  <a:lnTo>
                    <a:pt x="28" y="491"/>
                  </a:lnTo>
                  <a:lnTo>
                    <a:pt x="0" y="518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472" name="Freeform 32">
              <a:extLst>
                <a:ext uri="{FF2B5EF4-FFF2-40B4-BE49-F238E27FC236}">
                  <a16:creationId xmlns:a16="http://schemas.microsoft.com/office/drawing/2014/main" id="{24D80A8D-8E57-36EA-0151-E4B0E3DA7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" y="1355"/>
              <a:ext cx="530" cy="28"/>
            </a:xfrm>
            <a:custGeom>
              <a:avLst/>
              <a:gdLst>
                <a:gd name="T0" fmla="*/ 28 w 530"/>
                <a:gd name="T1" fmla="*/ 0 h 28"/>
                <a:gd name="T2" fmla="*/ 0 w 530"/>
                <a:gd name="T3" fmla="*/ 27 h 28"/>
                <a:gd name="T4" fmla="*/ 529 w 530"/>
                <a:gd name="T5" fmla="*/ 27 h 28"/>
                <a:gd name="T6" fmla="*/ 501 w 530"/>
                <a:gd name="T7" fmla="*/ 0 h 28"/>
                <a:gd name="T8" fmla="*/ 28 w 530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0" h="28">
                  <a:moveTo>
                    <a:pt x="28" y="0"/>
                  </a:moveTo>
                  <a:lnTo>
                    <a:pt x="0" y="27"/>
                  </a:lnTo>
                  <a:lnTo>
                    <a:pt x="529" y="27"/>
                  </a:lnTo>
                  <a:lnTo>
                    <a:pt x="501" y="0"/>
                  </a:lnTo>
                  <a:lnTo>
                    <a:pt x="28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473" name="Freeform 33">
              <a:extLst>
                <a:ext uri="{FF2B5EF4-FFF2-40B4-BE49-F238E27FC236}">
                  <a16:creationId xmlns:a16="http://schemas.microsoft.com/office/drawing/2014/main" id="{0C440FA4-2CDF-5BEB-CB53-45EB3BCAD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4" y="864"/>
              <a:ext cx="29" cy="519"/>
            </a:xfrm>
            <a:custGeom>
              <a:avLst/>
              <a:gdLst>
                <a:gd name="T0" fmla="*/ 28 w 29"/>
                <a:gd name="T1" fmla="*/ 518 h 519"/>
                <a:gd name="T2" fmla="*/ 0 w 29"/>
                <a:gd name="T3" fmla="*/ 491 h 519"/>
                <a:gd name="T4" fmla="*/ 0 w 29"/>
                <a:gd name="T5" fmla="*/ 27 h 519"/>
                <a:gd name="T6" fmla="*/ 28 w 29"/>
                <a:gd name="T7" fmla="*/ 0 h 519"/>
                <a:gd name="T8" fmla="*/ 28 w 29"/>
                <a:gd name="T9" fmla="*/ 518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519">
                  <a:moveTo>
                    <a:pt x="28" y="518"/>
                  </a:moveTo>
                  <a:lnTo>
                    <a:pt x="0" y="491"/>
                  </a:lnTo>
                  <a:lnTo>
                    <a:pt x="0" y="27"/>
                  </a:lnTo>
                  <a:lnTo>
                    <a:pt x="28" y="0"/>
                  </a:lnTo>
                  <a:lnTo>
                    <a:pt x="28" y="518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474" name="Freeform 34">
              <a:extLst>
                <a:ext uri="{FF2B5EF4-FFF2-40B4-BE49-F238E27FC236}">
                  <a16:creationId xmlns:a16="http://schemas.microsoft.com/office/drawing/2014/main" id="{64A0EE93-8F10-00E2-D89B-148ED7B10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" y="864"/>
              <a:ext cx="530" cy="28"/>
            </a:xfrm>
            <a:custGeom>
              <a:avLst/>
              <a:gdLst>
                <a:gd name="T0" fmla="*/ 501 w 530"/>
                <a:gd name="T1" fmla="*/ 27 h 28"/>
                <a:gd name="T2" fmla="*/ 529 w 530"/>
                <a:gd name="T3" fmla="*/ 0 h 28"/>
                <a:gd name="T4" fmla="*/ 0 w 530"/>
                <a:gd name="T5" fmla="*/ 0 h 28"/>
                <a:gd name="T6" fmla="*/ 28 w 530"/>
                <a:gd name="T7" fmla="*/ 27 h 28"/>
                <a:gd name="T8" fmla="*/ 501 w 530"/>
                <a:gd name="T9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0" h="28">
                  <a:moveTo>
                    <a:pt x="501" y="27"/>
                  </a:moveTo>
                  <a:lnTo>
                    <a:pt x="529" y="0"/>
                  </a:lnTo>
                  <a:lnTo>
                    <a:pt x="0" y="0"/>
                  </a:lnTo>
                  <a:lnTo>
                    <a:pt x="28" y="27"/>
                  </a:lnTo>
                  <a:lnTo>
                    <a:pt x="501" y="27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475" name="Freeform 35">
              <a:extLst>
                <a:ext uri="{FF2B5EF4-FFF2-40B4-BE49-F238E27FC236}">
                  <a16:creationId xmlns:a16="http://schemas.microsoft.com/office/drawing/2014/main" id="{3864A3AE-C829-1108-EDBA-F607C7CEB5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" y="864"/>
              <a:ext cx="530" cy="519"/>
            </a:xfrm>
            <a:custGeom>
              <a:avLst/>
              <a:gdLst>
                <a:gd name="T0" fmla="*/ 0 w 530"/>
                <a:gd name="T1" fmla="*/ 0 h 519"/>
                <a:gd name="T2" fmla="*/ 0 w 530"/>
                <a:gd name="T3" fmla="*/ 518 h 519"/>
                <a:gd name="T4" fmla="*/ 529 w 530"/>
                <a:gd name="T5" fmla="*/ 518 h 519"/>
                <a:gd name="T6" fmla="*/ 529 w 530"/>
                <a:gd name="T7" fmla="*/ 0 h 519"/>
                <a:gd name="T8" fmla="*/ 0 w 530"/>
                <a:gd name="T9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0" h="519">
                  <a:moveTo>
                    <a:pt x="0" y="0"/>
                  </a:moveTo>
                  <a:lnTo>
                    <a:pt x="0" y="518"/>
                  </a:lnTo>
                  <a:lnTo>
                    <a:pt x="529" y="518"/>
                  </a:lnTo>
                  <a:lnTo>
                    <a:pt x="529" y="0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476" name="Freeform 36">
              <a:extLst>
                <a:ext uri="{FF2B5EF4-FFF2-40B4-BE49-F238E27FC236}">
                  <a16:creationId xmlns:a16="http://schemas.microsoft.com/office/drawing/2014/main" id="{333772B2-8E93-181C-FDBD-AD723F9C7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1" y="891"/>
              <a:ext cx="474" cy="465"/>
            </a:xfrm>
            <a:custGeom>
              <a:avLst/>
              <a:gdLst>
                <a:gd name="T0" fmla="*/ 0 w 474"/>
                <a:gd name="T1" fmla="*/ 0 h 465"/>
                <a:gd name="T2" fmla="*/ 0 w 474"/>
                <a:gd name="T3" fmla="*/ 464 h 465"/>
                <a:gd name="T4" fmla="*/ 473 w 474"/>
                <a:gd name="T5" fmla="*/ 464 h 465"/>
                <a:gd name="T6" fmla="*/ 473 w 474"/>
                <a:gd name="T7" fmla="*/ 0 h 465"/>
                <a:gd name="T8" fmla="*/ 0 w 474"/>
                <a:gd name="T9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4" h="465">
                  <a:moveTo>
                    <a:pt x="0" y="0"/>
                  </a:moveTo>
                  <a:lnTo>
                    <a:pt x="0" y="464"/>
                  </a:lnTo>
                  <a:lnTo>
                    <a:pt x="473" y="464"/>
                  </a:lnTo>
                  <a:lnTo>
                    <a:pt x="473" y="0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7477" name="Group 37">
            <a:extLst>
              <a:ext uri="{FF2B5EF4-FFF2-40B4-BE49-F238E27FC236}">
                <a16:creationId xmlns:a16="http://schemas.microsoft.com/office/drawing/2014/main" id="{F147B190-2550-4B2B-7578-957129565ABF}"/>
              </a:ext>
            </a:extLst>
          </p:cNvPr>
          <p:cNvGrpSpPr>
            <a:grpSpLocks/>
          </p:cNvGrpSpPr>
          <p:nvPr/>
        </p:nvGrpSpPr>
        <p:grpSpPr bwMode="auto">
          <a:xfrm>
            <a:off x="9355139" y="370174"/>
            <a:ext cx="841375" cy="823912"/>
            <a:chOff x="4933" y="173"/>
            <a:chExt cx="530" cy="519"/>
          </a:xfrm>
        </p:grpSpPr>
        <p:sp>
          <p:nvSpPr>
            <p:cNvPr id="317478" name="Freeform 38">
              <a:extLst>
                <a:ext uri="{FF2B5EF4-FFF2-40B4-BE49-F238E27FC236}">
                  <a16:creationId xmlns:a16="http://schemas.microsoft.com/office/drawing/2014/main" id="{41D17032-0719-8777-1746-F560DF4AB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" y="173"/>
              <a:ext cx="29" cy="519"/>
            </a:xfrm>
            <a:custGeom>
              <a:avLst/>
              <a:gdLst>
                <a:gd name="T0" fmla="*/ 0 w 29"/>
                <a:gd name="T1" fmla="*/ 0 h 519"/>
                <a:gd name="T2" fmla="*/ 28 w 29"/>
                <a:gd name="T3" fmla="*/ 27 h 519"/>
                <a:gd name="T4" fmla="*/ 28 w 29"/>
                <a:gd name="T5" fmla="*/ 491 h 519"/>
                <a:gd name="T6" fmla="*/ 0 w 29"/>
                <a:gd name="T7" fmla="*/ 518 h 519"/>
                <a:gd name="T8" fmla="*/ 0 w 29"/>
                <a:gd name="T9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519">
                  <a:moveTo>
                    <a:pt x="0" y="0"/>
                  </a:moveTo>
                  <a:lnTo>
                    <a:pt x="28" y="27"/>
                  </a:lnTo>
                  <a:lnTo>
                    <a:pt x="28" y="491"/>
                  </a:lnTo>
                  <a:lnTo>
                    <a:pt x="0" y="518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479" name="Freeform 39">
              <a:extLst>
                <a:ext uri="{FF2B5EF4-FFF2-40B4-BE49-F238E27FC236}">
                  <a16:creationId xmlns:a16="http://schemas.microsoft.com/office/drawing/2014/main" id="{E9668673-4B85-6A92-984F-C1D2A207B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" y="664"/>
              <a:ext cx="530" cy="28"/>
            </a:xfrm>
            <a:custGeom>
              <a:avLst/>
              <a:gdLst>
                <a:gd name="T0" fmla="*/ 28 w 530"/>
                <a:gd name="T1" fmla="*/ 0 h 28"/>
                <a:gd name="T2" fmla="*/ 0 w 530"/>
                <a:gd name="T3" fmla="*/ 27 h 28"/>
                <a:gd name="T4" fmla="*/ 529 w 530"/>
                <a:gd name="T5" fmla="*/ 27 h 28"/>
                <a:gd name="T6" fmla="*/ 501 w 530"/>
                <a:gd name="T7" fmla="*/ 0 h 28"/>
                <a:gd name="T8" fmla="*/ 28 w 530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0" h="28">
                  <a:moveTo>
                    <a:pt x="28" y="0"/>
                  </a:moveTo>
                  <a:lnTo>
                    <a:pt x="0" y="27"/>
                  </a:lnTo>
                  <a:lnTo>
                    <a:pt x="529" y="27"/>
                  </a:lnTo>
                  <a:lnTo>
                    <a:pt x="501" y="0"/>
                  </a:lnTo>
                  <a:lnTo>
                    <a:pt x="28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480" name="Freeform 40">
              <a:extLst>
                <a:ext uri="{FF2B5EF4-FFF2-40B4-BE49-F238E27FC236}">
                  <a16:creationId xmlns:a16="http://schemas.microsoft.com/office/drawing/2014/main" id="{7A93A2E0-CE90-4541-26E0-7BD029CC2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4" y="173"/>
              <a:ext cx="29" cy="519"/>
            </a:xfrm>
            <a:custGeom>
              <a:avLst/>
              <a:gdLst>
                <a:gd name="T0" fmla="*/ 28 w 29"/>
                <a:gd name="T1" fmla="*/ 518 h 519"/>
                <a:gd name="T2" fmla="*/ 0 w 29"/>
                <a:gd name="T3" fmla="*/ 491 h 519"/>
                <a:gd name="T4" fmla="*/ 0 w 29"/>
                <a:gd name="T5" fmla="*/ 27 h 519"/>
                <a:gd name="T6" fmla="*/ 28 w 29"/>
                <a:gd name="T7" fmla="*/ 0 h 519"/>
                <a:gd name="T8" fmla="*/ 28 w 29"/>
                <a:gd name="T9" fmla="*/ 518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519">
                  <a:moveTo>
                    <a:pt x="28" y="518"/>
                  </a:moveTo>
                  <a:lnTo>
                    <a:pt x="0" y="491"/>
                  </a:lnTo>
                  <a:lnTo>
                    <a:pt x="0" y="27"/>
                  </a:lnTo>
                  <a:lnTo>
                    <a:pt x="28" y="0"/>
                  </a:lnTo>
                  <a:lnTo>
                    <a:pt x="28" y="518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481" name="Freeform 41">
              <a:extLst>
                <a:ext uri="{FF2B5EF4-FFF2-40B4-BE49-F238E27FC236}">
                  <a16:creationId xmlns:a16="http://schemas.microsoft.com/office/drawing/2014/main" id="{51E991A7-82D3-E3D2-3DFD-DFB9FF189D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" y="173"/>
              <a:ext cx="530" cy="28"/>
            </a:xfrm>
            <a:custGeom>
              <a:avLst/>
              <a:gdLst>
                <a:gd name="T0" fmla="*/ 501 w 530"/>
                <a:gd name="T1" fmla="*/ 27 h 28"/>
                <a:gd name="T2" fmla="*/ 529 w 530"/>
                <a:gd name="T3" fmla="*/ 0 h 28"/>
                <a:gd name="T4" fmla="*/ 0 w 530"/>
                <a:gd name="T5" fmla="*/ 0 h 28"/>
                <a:gd name="T6" fmla="*/ 28 w 530"/>
                <a:gd name="T7" fmla="*/ 27 h 28"/>
                <a:gd name="T8" fmla="*/ 501 w 530"/>
                <a:gd name="T9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0" h="28">
                  <a:moveTo>
                    <a:pt x="501" y="27"/>
                  </a:moveTo>
                  <a:lnTo>
                    <a:pt x="529" y="0"/>
                  </a:lnTo>
                  <a:lnTo>
                    <a:pt x="0" y="0"/>
                  </a:lnTo>
                  <a:lnTo>
                    <a:pt x="28" y="27"/>
                  </a:lnTo>
                  <a:lnTo>
                    <a:pt x="501" y="27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482" name="Freeform 42">
              <a:extLst>
                <a:ext uri="{FF2B5EF4-FFF2-40B4-BE49-F238E27FC236}">
                  <a16:creationId xmlns:a16="http://schemas.microsoft.com/office/drawing/2014/main" id="{113D2D5C-F06F-701E-C964-7C162BBFA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" y="173"/>
              <a:ext cx="530" cy="519"/>
            </a:xfrm>
            <a:custGeom>
              <a:avLst/>
              <a:gdLst>
                <a:gd name="T0" fmla="*/ 0 w 530"/>
                <a:gd name="T1" fmla="*/ 0 h 519"/>
                <a:gd name="T2" fmla="*/ 0 w 530"/>
                <a:gd name="T3" fmla="*/ 518 h 519"/>
                <a:gd name="T4" fmla="*/ 529 w 530"/>
                <a:gd name="T5" fmla="*/ 518 h 519"/>
                <a:gd name="T6" fmla="*/ 529 w 530"/>
                <a:gd name="T7" fmla="*/ 0 h 519"/>
                <a:gd name="T8" fmla="*/ 0 w 530"/>
                <a:gd name="T9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0" h="519">
                  <a:moveTo>
                    <a:pt x="0" y="0"/>
                  </a:moveTo>
                  <a:lnTo>
                    <a:pt x="0" y="518"/>
                  </a:lnTo>
                  <a:lnTo>
                    <a:pt x="529" y="518"/>
                  </a:lnTo>
                  <a:lnTo>
                    <a:pt x="529" y="0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483" name="Freeform 43">
              <a:extLst>
                <a:ext uri="{FF2B5EF4-FFF2-40B4-BE49-F238E27FC236}">
                  <a16:creationId xmlns:a16="http://schemas.microsoft.com/office/drawing/2014/main" id="{1D30EFAF-FD9F-A0EF-E723-C90B442B5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1" y="200"/>
              <a:ext cx="474" cy="465"/>
            </a:xfrm>
            <a:custGeom>
              <a:avLst/>
              <a:gdLst>
                <a:gd name="T0" fmla="*/ 0 w 474"/>
                <a:gd name="T1" fmla="*/ 0 h 465"/>
                <a:gd name="T2" fmla="*/ 0 w 474"/>
                <a:gd name="T3" fmla="*/ 464 h 465"/>
                <a:gd name="T4" fmla="*/ 473 w 474"/>
                <a:gd name="T5" fmla="*/ 464 h 465"/>
                <a:gd name="T6" fmla="*/ 473 w 474"/>
                <a:gd name="T7" fmla="*/ 0 h 465"/>
                <a:gd name="T8" fmla="*/ 0 w 474"/>
                <a:gd name="T9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4" h="465">
                  <a:moveTo>
                    <a:pt x="0" y="0"/>
                  </a:moveTo>
                  <a:lnTo>
                    <a:pt x="0" y="464"/>
                  </a:lnTo>
                  <a:lnTo>
                    <a:pt x="473" y="464"/>
                  </a:lnTo>
                  <a:lnTo>
                    <a:pt x="473" y="0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7484" name="Group 44">
            <a:extLst>
              <a:ext uri="{FF2B5EF4-FFF2-40B4-BE49-F238E27FC236}">
                <a16:creationId xmlns:a16="http://schemas.microsoft.com/office/drawing/2014/main" id="{C6976287-0C21-6582-8176-BCFDDF9DEFDB}"/>
              </a:ext>
            </a:extLst>
          </p:cNvPr>
          <p:cNvGrpSpPr>
            <a:grpSpLocks/>
          </p:cNvGrpSpPr>
          <p:nvPr/>
        </p:nvGrpSpPr>
        <p:grpSpPr bwMode="auto">
          <a:xfrm>
            <a:off x="1803401" y="3113374"/>
            <a:ext cx="841375" cy="823912"/>
            <a:chOff x="176" y="1901"/>
            <a:chExt cx="530" cy="519"/>
          </a:xfrm>
        </p:grpSpPr>
        <p:sp>
          <p:nvSpPr>
            <p:cNvPr id="317485" name="Freeform 45">
              <a:extLst>
                <a:ext uri="{FF2B5EF4-FFF2-40B4-BE49-F238E27FC236}">
                  <a16:creationId xmlns:a16="http://schemas.microsoft.com/office/drawing/2014/main" id="{00CFB03B-635F-DCFA-6E4A-2C82D445C3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" y="1901"/>
              <a:ext cx="29" cy="519"/>
            </a:xfrm>
            <a:custGeom>
              <a:avLst/>
              <a:gdLst>
                <a:gd name="T0" fmla="*/ 0 w 29"/>
                <a:gd name="T1" fmla="*/ 0 h 519"/>
                <a:gd name="T2" fmla="*/ 28 w 29"/>
                <a:gd name="T3" fmla="*/ 27 h 519"/>
                <a:gd name="T4" fmla="*/ 28 w 29"/>
                <a:gd name="T5" fmla="*/ 491 h 519"/>
                <a:gd name="T6" fmla="*/ 0 w 29"/>
                <a:gd name="T7" fmla="*/ 518 h 519"/>
                <a:gd name="T8" fmla="*/ 0 w 29"/>
                <a:gd name="T9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519">
                  <a:moveTo>
                    <a:pt x="0" y="0"/>
                  </a:moveTo>
                  <a:lnTo>
                    <a:pt x="28" y="27"/>
                  </a:lnTo>
                  <a:lnTo>
                    <a:pt x="28" y="491"/>
                  </a:lnTo>
                  <a:lnTo>
                    <a:pt x="0" y="518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486" name="Freeform 46">
              <a:extLst>
                <a:ext uri="{FF2B5EF4-FFF2-40B4-BE49-F238E27FC236}">
                  <a16:creationId xmlns:a16="http://schemas.microsoft.com/office/drawing/2014/main" id="{918BC86A-B2BF-11F0-6A0E-1767CC1A8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" y="2392"/>
              <a:ext cx="530" cy="28"/>
            </a:xfrm>
            <a:custGeom>
              <a:avLst/>
              <a:gdLst>
                <a:gd name="T0" fmla="*/ 28 w 530"/>
                <a:gd name="T1" fmla="*/ 0 h 28"/>
                <a:gd name="T2" fmla="*/ 0 w 530"/>
                <a:gd name="T3" fmla="*/ 27 h 28"/>
                <a:gd name="T4" fmla="*/ 529 w 530"/>
                <a:gd name="T5" fmla="*/ 27 h 28"/>
                <a:gd name="T6" fmla="*/ 501 w 530"/>
                <a:gd name="T7" fmla="*/ 0 h 28"/>
                <a:gd name="T8" fmla="*/ 28 w 530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0" h="28">
                  <a:moveTo>
                    <a:pt x="28" y="0"/>
                  </a:moveTo>
                  <a:lnTo>
                    <a:pt x="0" y="27"/>
                  </a:lnTo>
                  <a:lnTo>
                    <a:pt x="529" y="27"/>
                  </a:lnTo>
                  <a:lnTo>
                    <a:pt x="501" y="0"/>
                  </a:lnTo>
                  <a:lnTo>
                    <a:pt x="28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487" name="Freeform 47">
              <a:extLst>
                <a:ext uri="{FF2B5EF4-FFF2-40B4-BE49-F238E27FC236}">
                  <a16:creationId xmlns:a16="http://schemas.microsoft.com/office/drawing/2014/main" id="{61E38DC7-D1D3-6CFF-D015-C5787DDE3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" y="1901"/>
              <a:ext cx="29" cy="519"/>
            </a:xfrm>
            <a:custGeom>
              <a:avLst/>
              <a:gdLst>
                <a:gd name="T0" fmla="*/ 28 w 29"/>
                <a:gd name="T1" fmla="*/ 518 h 519"/>
                <a:gd name="T2" fmla="*/ 0 w 29"/>
                <a:gd name="T3" fmla="*/ 491 h 519"/>
                <a:gd name="T4" fmla="*/ 0 w 29"/>
                <a:gd name="T5" fmla="*/ 27 h 519"/>
                <a:gd name="T6" fmla="*/ 28 w 29"/>
                <a:gd name="T7" fmla="*/ 0 h 519"/>
                <a:gd name="T8" fmla="*/ 28 w 29"/>
                <a:gd name="T9" fmla="*/ 518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519">
                  <a:moveTo>
                    <a:pt x="28" y="518"/>
                  </a:moveTo>
                  <a:lnTo>
                    <a:pt x="0" y="491"/>
                  </a:lnTo>
                  <a:lnTo>
                    <a:pt x="0" y="27"/>
                  </a:lnTo>
                  <a:lnTo>
                    <a:pt x="28" y="0"/>
                  </a:lnTo>
                  <a:lnTo>
                    <a:pt x="28" y="518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488" name="Freeform 48">
              <a:extLst>
                <a:ext uri="{FF2B5EF4-FFF2-40B4-BE49-F238E27FC236}">
                  <a16:creationId xmlns:a16="http://schemas.microsoft.com/office/drawing/2014/main" id="{D9523ACC-01F8-F71F-574C-005649CBC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" y="1901"/>
              <a:ext cx="530" cy="28"/>
            </a:xfrm>
            <a:custGeom>
              <a:avLst/>
              <a:gdLst>
                <a:gd name="T0" fmla="*/ 501 w 530"/>
                <a:gd name="T1" fmla="*/ 27 h 28"/>
                <a:gd name="T2" fmla="*/ 529 w 530"/>
                <a:gd name="T3" fmla="*/ 0 h 28"/>
                <a:gd name="T4" fmla="*/ 0 w 530"/>
                <a:gd name="T5" fmla="*/ 0 h 28"/>
                <a:gd name="T6" fmla="*/ 28 w 530"/>
                <a:gd name="T7" fmla="*/ 27 h 28"/>
                <a:gd name="T8" fmla="*/ 501 w 530"/>
                <a:gd name="T9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0" h="28">
                  <a:moveTo>
                    <a:pt x="501" y="27"/>
                  </a:moveTo>
                  <a:lnTo>
                    <a:pt x="529" y="0"/>
                  </a:lnTo>
                  <a:lnTo>
                    <a:pt x="0" y="0"/>
                  </a:lnTo>
                  <a:lnTo>
                    <a:pt x="28" y="27"/>
                  </a:lnTo>
                  <a:lnTo>
                    <a:pt x="501" y="27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489" name="Freeform 49">
              <a:extLst>
                <a:ext uri="{FF2B5EF4-FFF2-40B4-BE49-F238E27FC236}">
                  <a16:creationId xmlns:a16="http://schemas.microsoft.com/office/drawing/2014/main" id="{E4C8A4E8-F8AE-E5A3-173E-D9443AEC4A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" y="1901"/>
              <a:ext cx="530" cy="519"/>
            </a:xfrm>
            <a:custGeom>
              <a:avLst/>
              <a:gdLst>
                <a:gd name="T0" fmla="*/ 0 w 530"/>
                <a:gd name="T1" fmla="*/ 0 h 519"/>
                <a:gd name="T2" fmla="*/ 0 w 530"/>
                <a:gd name="T3" fmla="*/ 518 h 519"/>
                <a:gd name="T4" fmla="*/ 529 w 530"/>
                <a:gd name="T5" fmla="*/ 518 h 519"/>
                <a:gd name="T6" fmla="*/ 529 w 530"/>
                <a:gd name="T7" fmla="*/ 0 h 519"/>
                <a:gd name="T8" fmla="*/ 0 w 530"/>
                <a:gd name="T9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0" h="519">
                  <a:moveTo>
                    <a:pt x="0" y="0"/>
                  </a:moveTo>
                  <a:lnTo>
                    <a:pt x="0" y="518"/>
                  </a:lnTo>
                  <a:lnTo>
                    <a:pt x="529" y="518"/>
                  </a:lnTo>
                  <a:lnTo>
                    <a:pt x="529" y="0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490" name="Freeform 50">
              <a:extLst>
                <a:ext uri="{FF2B5EF4-FFF2-40B4-BE49-F238E27FC236}">
                  <a16:creationId xmlns:a16="http://schemas.microsoft.com/office/drawing/2014/main" id="{26B7A362-1D28-9AF8-68AC-97687931D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" y="1928"/>
              <a:ext cx="474" cy="465"/>
            </a:xfrm>
            <a:custGeom>
              <a:avLst/>
              <a:gdLst>
                <a:gd name="T0" fmla="*/ 0 w 474"/>
                <a:gd name="T1" fmla="*/ 0 h 465"/>
                <a:gd name="T2" fmla="*/ 0 w 474"/>
                <a:gd name="T3" fmla="*/ 464 h 465"/>
                <a:gd name="T4" fmla="*/ 473 w 474"/>
                <a:gd name="T5" fmla="*/ 464 h 465"/>
                <a:gd name="T6" fmla="*/ 473 w 474"/>
                <a:gd name="T7" fmla="*/ 0 h 465"/>
                <a:gd name="T8" fmla="*/ 0 w 474"/>
                <a:gd name="T9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4" h="465">
                  <a:moveTo>
                    <a:pt x="0" y="0"/>
                  </a:moveTo>
                  <a:lnTo>
                    <a:pt x="0" y="464"/>
                  </a:lnTo>
                  <a:lnTo>
                    <a:pt x="473" y="464"/>
                  </a:lnTo>
                  <a:lnTo>
                    <a:pt x="473" y="0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7491" name="Group 51">
            <a:extLst>
              <a:ext uri="{FF2B5EF4-FFF2-40B4-BE49-F238E27FC236}">
                <a16:creationId xmlns:a16="http://schemas.microsoft.com/office/drawing/2014/main" id="{274880E6-F8CA-11D1-1ABC-CCAA591B1252}"/>
              </a:ext>
            </a:extLst>
          </p:cNvPr>
          <p:cNvGrpSpPr>
            <a:grpSpLocks/>
          </p:cNvGrpSpPr>
          <p:nvPr/>
        </p:nvGrpSpPr>
        <p:grpSpPr bwMode="auto">
          <a:xfrm>
            <a:off x="6838950" y="5307299"/>
            <a:ext cx="839788" cy="825500"/>
            <a:chOff x="3348" y="3283"/>
            <a:chExt cx="529" cy="520"/>
          </a:xfrm>
        </p:grpSpPr>
        <p:sp>
          <p:nvSpPr>
            <p:cNvPr id="317492" name="Freeform 52">
              <a:extLst>
                <a:ext uri="{FF2B5EF4-FFF2-40B4-BE49-F238E27FC236}">
                  <a16:creationId xmlns:a16="http://schemas.microsoft.com/office/drawing/2014/main" id="{0E958348-E0F0-FAB6-8DE9-E04635561F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8" y="3283"/>
              <a:ext cx="28" cy="520"/>
            </a:xfrm>
            <a:custGeom>
              <a:avLst/>
              <a:gdLst>
                <a:gd name="T0" fmla="*/ 0 w 28"/>
                <a:gd name="T1" fmla="*/ 0 h 520"/>
                <a:gd name="T2" fmla="*/ 27 w 28"/>
                <a:gd name="T3" fmla="*/ 27 h 520"/>
                <a:gd name="T4" fmla="*/ 27 w 28"/>
                <a:gd name="T5" fmla="*/ 491 h 520"/>
                <a:gd name="T6" fmla="*/ 0 w 28"/>
                <a:gd name="T7" fmla="*/ 519 h 520"/>
                <a:gd name="T8" fmla="*/ 0 w 28"/>
                <a:gd name="T9" fmla="*/ 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520">
                  <a:moveTo>
                    <a:pt x="0" y="0"/>
                  </a:moveTo>
                  <a:lnTo>
                    <a:pt x="27" y="27"/>
                  </a:lnTo>
                  <a:lnTo>
                    <a:pt x="27" y="491"/>
                  </a:lnTo>
                  <a:lnTo>
                    <a:pt x="0" y="519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493" name="Freeform 53">
              <a:extLst>
                <a:ext uri="{FF2B5EF4-FFF2-40B4-BE49-F238E27FC236}">
                  <a16:creationId xmlns:a16="http://schemas.microsoft.com/office/drawing/2014/main" id="{E3BFC281-79A2-E549-A725-F48627803A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8" y="3774"/>
              <a:ext cx="529" cy="29"/>
            </a:xfrm>
            <a:custGeom>
              <a:avLst/>
              <a:gdLst>
                <a:gd name="T0" fmla="*/ 27 w 529"/>
                <a:gd name="T1" fmla="*/ 0 h 29"/>
                <a:gd name="T2" fmla="*/ 0 w 529"/>
                <a:gd name="T3" fmla="*/ 28 h 29"/>
                <a:gd name="T4" fmla="*/ 528 w 529"/>
                <a:gd name="T5" fmla="*/ 28 h 29"/>
                <a:gd name="T6" fmla="*/ 501 w 529"/>
                <a:gd name="T7" fmla="*/ 0 h 29"/>
                <a:gd name="T8" fmla="*/ 27 w 529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9" h="29">
                  <a:moveTo>
                    <a:pt x="27" y="0"/>
                  </a:moveTo>
                  <a:lnTo>
                    <a:pt x="0" y="28"/>
                  </a:lnTo>
                  <a:lnTo>
                    <a:pt x="528" y="28"/>
                  </a:lnTo>
                  <a:lnTo>
                    <a:pt x="501" y="0"/>
                  </a:lnTo>
                  <a:lnTo>
                    <a:pt x="27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494" name="Freeform 54">
              <a:extLst>
                <a:ext uri="{FF2B5EF4-FFF2-40B4-BE49-F238E27FC236}">
                  <a16:creationId xmlns:a16="http://schemas.microsoft.com/office/drawing/2014/main" id="{3440BE57-AEE5-D9E9-6A43-816BA21B4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9" y="3283"/>
              <a:ext cx="28" cy="520"/>
            </a:xfrm>
            <a:custGeom>
              <a:avLst/>
              <a:gdLst>
                <a:gd name="T0" fmla="*/ 27 w 28"/>
                <a:gd name="T1" fmla="*/ 519 h 520"/>
                <a:gd name="T2" fmla="*/ 0 w 28"/>
                <a:gd name="T3" fmla="*/ 491 h 520"/>
                <a:gd name="T4" fmla="*/ 0 w 28"/>
                <a:gd name="T5" fmla="*/ 27 h 520"/>
                <a:gd name="T6" fmla="*/ 27 w 28"/>
                <a:gd name="T7" fmla="*/ 0 h 520"/>
                <a:gd name="T8" fmla="*/ 27 w 28"/>
                <a:gd name="T9" fmla="*/ 519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520">
                  <a:moveTo>
                    <a:pt x="27" y="519"/>
                  </a:moveTo>
                  <a:lnTo>
                    <a:pt x="0" y="491"/>
                  </a:lnTo>
                  <a:lnTo>
                    <a:pt x="0" y="27"/>
                  </a:lnTo>
                  <a:lnTo>
                    <a:pt x="27" y="0"/>
                  </a:lnTo>
                  <a:lnTo>
                    <a:pt x="27" y="519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495" name="Freeform 55">
              <a:extLst>
                <a:ext uri="{FF2B5EF4-FFF2-40B4-BE49-F238E27FC236}">
                  <a16:creationId xmlns:a16="http://schemas.microsoft.com/office/drawing/2014/main" id="{BF560843-6D1D-4D1E-0322-AE1B24E89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8" y="3283"/>
              <a:ext cx="529" cy="28"/>
            </a:xfrm>
            <a:custGeom>
              <a:avLst/>
              <a:gdLst>
                <a:gd name="T0" fmla="*/ 501 w 529"/>
                <a:gd name="T1" fmla="*/ 27 h 28"/>
                <a:gd name="T2" fmla="*/ 528 w 529"/>
                <a:gd name="T3" fmla="*/ 0 h 28"/>
                <a:gd name="T4" fmla="*/ 0 w 529"/>
                <a:gd name="T5" fmla="*/ 0 h 28"/>
                <a:gd name="T6" fmla="*/ 27 w 529"/>
                <a:gd name="T7" fmla="*/ 27 h 28"/>
                <a:gd name="T8" fmla="*/ 501 w 529"/>
                <a:gd name="T9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9" h="28">
                  <a:moveTo>
                    <a:pt x="501" y="27"/>
                  </a:moveTo>
                  <a:lnTo>
                    <a:pt x="528" y="0"/>
                  </a:lnTo>
                  <a:lnTo>
                    <a:pt x="0" y="0"/>
                  </a:lnTo>
                  <a:lnTo>
                    <a:pt x="27" y="27"/>
                  </a:lnTo>
                  <a:lnTo>
                    <a:pt x="501" y="27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496" name="Freeform 56">
              <a:extLst>
                <a:ext uri="{FF2B5EF4-FFF2-40B4-BE49-F238E27FC236}">
                  <a16:creationId xmlns:a16="http://schemas.microsoft.com/office/drawing/2014/main" id="{C95991C6-AF91-E7EC-02AA-96FE0723EC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8" y="3283"/>
              <a:ext cx="529" cy="520"/>
            </a:xfrm>
            <a:custGeom>
              <a:avLst/>
              <a:gdLst>
                <a:gd name="T0" fmla="*/ 0 w 529"/>
                <a:gd name="T1" fmla="*/ 0 h 520"/>
                <a:gd name="T2" fmla="*/ 0 w 529"/>
                <a:gd name="T3" fmla="*/ 519 h 520"/>
                <a:gd name="T4" fmla="*/ 528 w 529"/>
                <a:gd name="T5" fmla="*/ 519 h 520"/>
                <a:gd name="T6" fmla="*/ 528 w 529"/>
                <a:gd name="T7" fmla="*/ 0 h 520"/>
                <a:gd name="T8" fmla="*/ 0 w 529"/>
                <a:gd name="T9" fmla="*/ 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9" h="520">
                  <a:moveTo>
                    <a:pt x="0" y="0"/>
                  </a:moveTo>
                  <a:lnTo>
                    <a:pt x="0" y="519"/>
                  </a:lnTo>
                  <a:lnTo>
                    <a:pt x="528" y="519"/>
                  </a:lnTo>
                  <a:lnTo>
                    <a:pt x="528" y="0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497" name="Freeform 57">
              <a:extLst>
                <a:ext uri="{FF2B5EF4-FFF2-40B4-BE49-F238E27FC236}">
                  <a16:creationId xmlns:a16="http://schemas.microsoft.com/office/drawing/2014/main" id="{D11C2CA8-DECE-2C0A-89E7-0DFC85B233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5" y="3310"/>
              <a:ext cx="475" cy="465"/>
            </a:xfrm>
            <a:custGeom>
              <a:avLst/>
              <a:gdLst>
                <a:gd name="T0" fmla="*/ 0 w 475"/>
                <a:gd name="T1" fmla="*/ 0 h 465"/>
                <a:gd name="T2" fmla="*/ 0 w 475"/>
                <a:gd name="T3" fmla="*/ 464 h 465"/>
                <a:gd name="T4" fmla="*/ 474 w 475"/>
                <a:gd name="T5" fmla="*/ 464 h 465"/>
                <a:gd name="T6" fmla="*/ 474 w 475"/>
                <a:gd name="T7" fmla="*/ 0 h 465"/>
                <a:gd name="T8" fmla="*/ 0 w 475"/>
                <a:gd name="T9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5" h="465">
                  <a:moveTo>
                    <a:pt x="0" y="0"/>
                  </a:moveTo>
                  <a:lnTo>
                    <a:pt x="0" y="464"/>
                  </a:lnTo>
                  <a:lnTo>
                    <a:pt x="474" y="464"/>
                  </a:lnTo>
                  <a:lnTo>
                    <a:pt x="474" y="0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7498" name="Group 58">
            <a:extLst>
              <a:ext uri="{FF2B5EF4-FFF2-40B4-BE49-F238E27FC236}">
                <a16:creationId xmlns:a16="http://schemas.microsoft.com/office/drawing/2014/main" id="{5ADFA37D-7263-8147-DAD8-D974DCE82D66}"/>
              </a:ext>
            </a:extLst>
          </p:cNvPr>
          <p:cNvGrpSpPr>
            <a:grpSpLocks/>
          </p:cNvGrpSpPr>
          <p:nvPr/>
        </p:nvGrpSpPr>
        <p:grpSpPr bwMode="auto">
          <a:xfrm>
            <a:off x="6838950" y="3113374"/>
            <a:ext cx="839788" cy="823912"/>
            <a:chOff x="3348" y="1901"/>
            <a:chExt cx="529" cy="519"/>
          </a:xfrm>
        </p:grpSpPr>
        <p:sp>
          <p:nvSpPr>
            <p:cNvPr id="317499" name="Freeform 59">
              <a:extLst>
                <a:ext uri="{FF2B5EF4-FFF2-40B4-BE49-F238E27FC236}">
                  <a16:creationId xmlns:a16="http://schemas.microsoft.com/office/drawing/2014/main" id="{A3BFE34B-DA4A-FFE3-DA39-4E7AFA251B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8" y="1901"/>
              <a:ext cx="28" cy="519"/>
            </a:xfrm>
            <a:custGeom>
              <a:avLst/>
              <a:gdLst>
                <a:gd name="T0" fmla="*/ 0 w 28"/>
                <a:gd name="T1" fmla="*/ 0 h 519"/>
                <a:gd name="T2" fmla="*/ 27 w 28"/>
                <a:gd name="T3" fmla="*/ 27 h 519"/>
                <a:gd name="T4" fmla="*/ 27 w 28"/>
                <a:gd name="T5" fmla="*/ 491 h 519"/>
                <a:gd name="T6" fmla="*/ 0 w 28"/>
                <a:gd name="T7" fmla="*/ 518 h 519"/>
                <a:gd name="T8" fmla="*/ 0 w 28"/>
                <a:gd name="T9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519">
                  <a:moveTo>
                    <a:pt x="0" y="0"/>
                  </a:moveTo>
                  <a:lnTo>
                    <a:pt x="27" y="27"/>
                  </a:lnTo>
                  <a:lnTo>
                    <a:pt x="27" y="491"/>
                  </a:lnTo>
                  <a:lnTo>
                    <a:pt x="0" y="518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00" name="Freeform 60">
              <a:extLst>
                <a:ext uri="{FF2B5EF4-FFF2-40B4-BE49-F238E27FC236}">
                  <a16:creationId xmlns:a16="http://schemas.microsoft.com/office/drawing/2014/main" id="{2EB4776C-3B37-5688-1378-E1735EBC3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8" y="2392"/>
              <a:ext cx="529" cy="28"/>
            </a:xfrm>
            <a:custGeom>
              <a:avLst/>
              <a:gdLst>
                <a:gd name="T0" fmla="*/ 27 w 529"/>
                <a:gd name="T1" fmla="*/ 0 h 28"/>
                <a:gd name="T2" fmla="*/ 0 w 529"/>
                <a:gd name="T3" fmla="*/ 27 h 28"/>
                <a:gd name="T4" fmla="*/ 528 w 529"/>
                <a:gd name="T5" fmla="*/ 27 h 28"/>
                <a:gd name="T6" fmla="*/ 501 w 529"/>
                <a:gd name="T7" fmla="*/ 0 h 28"/>
                <a:gd name="T8" fmla="*/ 27 w 529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9" h="28">
                  <a:moveTo>
                    <a:pt x="27" y="0"/>
                  </a:moveTo>
                  <a:lnTo>
                    <a:pt x="0" y="27"/>
                  </a:lnTo>
                  <a:lnTo>
                    <a:pt x="528" y="27"/>
                  </a:lnTo>
                  <a:lnTo>
                    <a:pt x="501" y="0"/>
                  </a:lnTo>
                  <a:lnTo>
                    <a:pt x="27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01" name="Freeform 61">
              <a:extLst>
                <a:ext uri="{FF2B5EF4-FFF2-40B4-BE49-F238E27FC236}">
                  <a16:creationId xmlns:a16="http://schemas.microsoft.com/office/drawing/2014/main" id="{494AD25E-18A8-8CDD-C678-A3F166546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9" y="1901"/>
              <a:ext cx="28" cy="519"/>
            </a:xfrm>
            <a:custGeom>
              <a:avLst/>
              <a:gdLst>
                <a:gd name="T0" fmla="*/ 27 w 28"/>
                <a:gd name="T1" fmla="*/ 518 h 519"/>
                <a:gd name="T2" fmla="*/ 0 w 28"/>
                <a:gd name="T3" fmla="*/ 491 h 519"/>
                <a:gd name="T4" fmla="*/ 0 w 28"/>
                <a:gd name="T5" fmla="*/ 27 h 519"/>
                <a:gd name="T6" fmla="*/ 27 w 28"/>
                <a:gd name="T7" fmla="*/ 0 h 519"/>
                <a:gd name="T8" fmla="*/ 27 w 28"/>
                <a:gd name="T9" fmla="*/ 518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519">
                  <a:moveTo>
                    <a:pt x="27" y="518"/>
                  </a:moveTo>
                  <a:lnTo>
                    <a:pt x="0" y="491"/>
                  </a:lnTo>
                  <a:lnTo>
                    <a:pt x="0" y="27"/>
                  </a:lnTo>
                  <a:lnTo>
                    <a:pt x="27" y="0"/>
                  </a:lnTo>
                  <a:lnTo>
                    <a:pt x="27" y="518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02" name="Freeform 62">
              <a:extLst>
                <a:ext uri="{FF2B5EF4-FFF2-40B4-BE49-F238E27FC236}">
                  <a16:creationId xmlns:a16="http://schemas.microsoft.com/office/drawing/2014/main" id="{709E450F-71DC-269F-5632-3877A04E6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8" y="1901"/>
              <a:ext cx="529" cy="28"/>
            </a:xfrm>
            <a:custGeom>
              <a:avLst/>
              <a:gdLst>
                <a:gd name="T0" fmla="*/ 501 w 529"/>
                <a:gd name="T1" fmla="*/ 27 h 28"/>
                <a:gd name="T2" fmla="*/ 528 w 529"/>
                <a:gd name="T3" fmla="*/ 0 h 28"/>
                <a:gd name="T4" fmla="*/ 0 w 529"/>
                <a:gd name="T5" fmla="*/ 0 h 28"/>
                <a:gd name="T6" fmla="*/ 27 w 529"/>
                <a:gd name="T7" fmla="*/ 27 h 28"/>
                <a:gd name="T8" fmla="*/ 501 w 529"/>
                <a:gd name="T9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9" h="28">
                  <a:moveTo>
                    <a:pt x="501" y="27"/>
                  </a:moveTo>
                  <a:lnTo>
                    <a:pt x="528" y="0"/>
                  </a:lnTo>
                  <a:lnTo>
                    <a:pt x="0" y="0"/>
                  </a:lnTo>
                  <a:lnTo>
                    <a:pt x="27" y="27"/>
                  </a:lnTo>
                  <a:lnTo>
                    <a:pt x="501" y="27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03" name="Freeform 63">
              <a:extLst>
                <a:ext uri="{FF2B5EF4-FFF2-40B4-BE49-F238E27FC236}">
                  <a16:creationId xmlns:a16="http://schemas.microsoft.com/office/drawing/2014/main" id="{6B2EA29E-0FEE-BD22-6CF5-8CD0363753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8" y="1901"/>
              <a:ext cx="529" cy="519"/>
            </a:xfrm>
            <a:custGeom>
              <a:avLst/>
              <a:gdLst>
                <a:gd name="T0" fmla="*/ 0 w 529"/>
                <a:gd name="T1" fmla="*/ 0 h 519"/>
                <a:gd name="T2" fmla="*/ 0 w 529"/>
                <a:gd name="T3" fmla="*/ 518 h 519"/>
                <a:gd name="T4" fmla="*/ 528 w 529"/>
                <a:gd name="T5" fmla="*/ 518 h 519"/>
                <a:gd name="T6" fmla="*/ 528 w 529"/>
                <a:gd name="T7" fmla="*/ 0 h 519"/>
                <a:gd name="T8" fmla="*/ 0 w 529"/>
                <a:gd name="T9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9" h="519">
                  <a:moveTo>
                    <a:pt x="0" y="0"/>
                  </a:moveTo>
                  <a:lnTo>
                    <a:pt x="0" y="518"/>
                  </a:lnTo>
                  <a:lnTo>
                    <a:pt x="528" y="518"/>
                  </a:lnTo>
                  <a:lnTo>
                    <a:pt x="528" y="0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04" name="Freeform 64">
              <a:extLst>
                <a:ext uri="{FF2B5EF4-FFF2-40B4-BE49-F238E27FC236}">
                  <a16:creationId xmlns:a16="http://schemas.microsoft.com/office/drawing/2014/main" id="{8D46C097-DEF0-51D2-19B1-D277A47C7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5" y="1928"/>
              <a:ext cx="475" cy="465"/>
            </a:xfrm>
            <a:custGeom>
              <a:avLst/>
              <a:gdLst>
                <a:gd name="T0" fmla="*/ 0 w 475"/>
                <a:gd name="T1" fmla="*/ 0 h 465"/>
                <a:gd name="T2" fmla="*/ 0 w 475"/>
                <a:gd name="T3" fmla="*/ 464 h 465"/>
                <a:gd name="T4" fmla="*/ 474 w 475"/>
                <a:gd name="T5" fmla="*/ 464 h 465"/>
                <a:gd name="T6" fmla="*/ 474 w 475"/>
                <a:gd name="T7" fmla="*/ 0 h 465"/>
                <a:gd name="T8" fmla="*/ 0 w 475"/>
                <a:gd name="T9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5" h="465">
                  <a:moveTo>
                    <a:pt x="0" y="0"/>
                  </a:moveTo>
                  <a:lnTo>
                    <a:pt x="0" y="464"/>
                  </a:lnTo>
                  <a:lnTo>
                    <a:pt x="474" y="464"/>
                  </a:lnTo>
                  <a:lnTo>
                    <a:pt x="474" y="0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7505" name="Group 65">
            <a:extLst>
              <a:ext uri="{FF2B5EF4-FFF2-40B4-BE49-F238E27FC236}">
                <a16:creationId xmlns:a16="http://schemas.microsoft.com/office/drawing/2014/main" id="{FFEEFEF5-1511-FBAE-4DAB-CC1DAA6BFC98}"/>
              </a:ext>
            </a:extLst>
          </p:cNvPr>
          <p:cNvGrpSpPr>
            <a:grpSpLocks/>
          </p:cNvGrpSpPr>
          <p:nvPr/>
        </p:nvGrpSpPr>
        <p:grpSpPr bwMode="auto">
          <a:xfrm>
            <a:off x="4321175" y="4210337"/>
            <a:ext cx="839788" cy="823913"/>
            <a:chOff x="1762" y="2592"/>
            <a:chExt cx="529" cy="519"/>
          </a:xfrm>
        </p:grpSpPr>
        <p:sp>
          <p:nvSpPr>
            <p:cNvPr id="317506" name="Freeform 66">
              <a:extLst>
                <a:ext uri="{FF2B5EF4-FFF2-40B4-BE49-F238E27FC236}">
                  <a16:creationId xmlns:a16="http://schemas.microsoft.com/office/drawing/2014/main" id="{70552DBE-1B94-BB5E-5029-CDA86FD0C4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2" y="2592"/>
              <a:ext cx="29" cy="519"/>
            </a:xfrm>
            <a:custGeom>
              <a:avLst/>
              <a:gdLst>
                <a:gd name="T0" fmla="*/ 0 w 29"/>
                <a:gd name="T1" fmla="*/ 0 h 519"/>
                <a:gd name="T2" fmla="*/ 28 w 29"/>
                <a:gd name="T3" fmla="*/ 27 h 519"/>
                <a:gd name="T4" fmla="*/ 28 w 29"/>
                <a:gd name="T5" fmla="*/ 491 h 519"/>
                <a:gd name="T6" fmla="*/ 0 w 29"/>
                <a:gd name="T7" fmla="*/ 518 h 519"/>
                <a:gd name="T8" fmla="*/ 0 w 29"/>
                <a:gd name="T9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519">
                  <a:moveTo>
                    <a:pt x="0" y="0"/>
                  </a:moveTo>
                  <a:lnTo>
                    <a:pt x="28" y="27"/>
                  </a:lnTo>
                  <a:lnTo>
                    <a:pt x="28" y="491"/>
                  </a:lnTo>
                  <a:lnTo>
                    <a:pt x="0" y="518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07" name="Freeform 67">
              <a:extLst>
                <a:ext uri="{FF2B5EF4-FFF2-40B4-BE49-F238E27FC236}">
                  <a16:creationId xmlns:a16="http://schemas.microsoft.com/office/drawing/2014/main" id="{B8068DD9-C9E7-0616-A9CF-B7E10287FD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2" y="3083"/>
              <a:ext cx="529" cy="28"/>
            </a:xfrm>
            <a:custGeom>
              <a:avLst/>
              <a:gdLst>
                <a:gd name="T0" fmla="*/ 28 w 529"/>
                <a:gd name="T1" fmla="*/ 0 h 28"/>
                <a:gd name="T2" fmla="*/ 0 w 529"/>
                <a:gd name="T3" fmla="*/ 27 h 28"/>
                <a:gd name="T4" fmla="*/ 528 w 529"/>
                <a:gd name="T5" fmla="*/ 27 h 28"/>
                <a:gd name="T6" fmla="*/ 501 w 529"/>
                <a:gd name="T7" fmla="*/ 0 h 28"/>
                <a:gd name="T8" fmla="*/ 28 w 529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9" h="28">
                  <a:moveTo>
                    <a:pt x="28" y="0"/>
                  </a:moveTo>
                  <a:lnTo>
                    <a:pt x="0" y="27"/>
                  </a:lnTo>
                  <a:lnTo>
                    <a:pt x="528" y="27"/>
                  </a:lnTo>
                  <a:lnTo>
                    <a:pt x="501" y="0"/>
                  </a:lnTo>
                  <a:lnTo>
                    <a:pt x="28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08" name="Freeform 68">
              <a:extLst>
                <a:ext uri="{FF2B5EF4-FFF2-40B4-BE49-F238E27FC236}">
                  <a16:creationId xmlns:a16="http://schemas.microsoft.com/office/drawing/2014/main" id="{A71CC193-CE51-98C3-9898-14D1594CB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3" y="2592"/>
              <a:ext cx="28" cy="519"/>
            </a:xfrm>
            <a:custGeom>
              <a:avLst/>
              <a:gdLst>
                <a:gd name="T0" fmla="*/ 27 w 28"/>
                <a:gd name="T1" fmla="*/ 518 h 519"/>
                <a:gd name="T2" fmla="*/ 0 w 28"/>
                <a:gd name="T3" fmla="*/ 491 h 519"/>
                <a:gd name="T4" fmla="*/ 0 w 28"/>
                <a:gd name="T5" fmla="*/ 27 h 519"/>
                <a:gd name="T6" fmla="*/ 27 w 28"/>
                <a:gd name="T7" fmla="*/ 0 h 519"/>
                <a:gd name="T8" fmla="*/ 27 w 28"/>
                <a:gd name="T9" fmla="*/ 518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519">
                  <a:moveTo>
                    <a:pt x="27" y="518"/>
                  </a:moveTo>
                  <a:lnTo>
                    <a:pt x="0" y="491"/>
                  </a:lnTo>
                  <a:lnTo>
                    <a:pt x="0" y="27"/>
                  </a:lnTo>
                  <a:lnTo>
                    <a:pt x="27" y="0"/>
                  </a:lnTo>
                  <a:lnTo>
                    <a:pt x="27" y="518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09" name="Freeform 69">
              <a:extLst>
                <a:ext uri="{FF2B5EF4-FFF2-40B4-BE49-F238E27FC236}">
                  <a16:creationId xmlns:a16="http://schemas.microsoft.com/office/drawing/2014/main" id="{8B170AFB-0C67-83ED-7132-BA25B779E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2" y="2592"/>
              <a:ext cx="529" cy="28"/>
            </a:xfrm>
            <a:custGeom>
              <a:avLst/>
              <a:gdLst>
                <a:gd name="T0" fmla="*/ 501 w 529"/>
                <a:gd name="T1" fmla="*/ 27 h 28"/>
                <a:gd name="T2" fmla="*/ 528 w 529"/>
                <a:gd name="T3" fmla="*/ 0 h 28"/>
                <a:gd name="T4" fmla="*/ 0 w 529"/>
                <a:gd name="T5" fmla="*/ 0 h 28"/>
                <a:gd name="T6" fmla="*/ 28 w 529"/>
                <a:gd name="T7" fmla="*/ 27 h 28"/>
                <a:gd name="T8" fmla="*/ 501 w 529"/>
                <a:gd name="T9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9" h="28">
                  <a:moveTo>
                    <a:pt x="501" y="27"/>
                  </a:moveTo>
                  <a:lnTo>
                    <a:pt x="528" y="0"/>
                  </a:lnTo>
                  <a:lnTo>
                    <a:pt x="0" y="0"/>
                  </a:lnTo>
                  <a:lnTo>
                    <a:pt x="28" y="27"/>
                  </a:lnTo>
                  <a:lnTo>
                    <a:pt x="501" y="27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10" name="Freeform 70">
              <a:extLst>
                <a:ext uri="{FF2B5EF4-FFF2-40B4-BE49-F238E27FC236}">
                  <a16:creationId xmlns:a16="http://schemas.microsoft.com/office/drawing/2014/main" id="{80FA1B17-01CD-6673-E603-6626C1660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2" y="2592"/>
              <a:ext cx="529" cy="519"/>
            </a:xfrm>
            <a:custGeom>
              <a:avLst/>
              <a:gdLst>
                <a:gd name="T0" fmla="*/ 0 w 529"/>
                <a:gd name="T1" fmla="*/ 0 h 519"/>
                <a:gd name="T2" fmla="*/ 0 w 529"/>
                <a:gd name="T3" fmla="*/ 518 h 519"/>
                <a:gd name="T4" fmla="*/ 528 w 529"/>
                <a:gd name="T5" fmla="*/ 518 h 519"/>
                <a:gd name="T6" fmla="*/ 528 w 529"/>
                <a:gd name="T7" fmla="*/ 0 h 519"/>
                <a:gd name="T8" fmla="*/ 0 w 529"/>
                <a:gd name="T9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9" h="519">
                  <a:moveTo>
                    <a:pt x="0" y="0"/>
                  </a:moveTo>
                  <a:lnTo>
                    <a:pt x="0" y="518"/>
                  </a:lnTo>
                  <a:lnTo>
                    <a:pt x="528" y="518"/>
                  </a:lnTo>
                  <a:lnTo>
                    <a:pt x="528" y="0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11" name="Freeform 71">
              <a:extLst>
                <a:ext uri="{FF2B5EF4-FFF2-40B4-BE49-F238E27FC236}">
                  <a16:creationId xmlns:a16="http://schemas.microsoft.com/office/drawing/2014/main" id="{CC976F74-BDF3-DAFB-1626-61F646E9B5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0" y="2619"/>
              <a:ext cx="474" cy="465"/>
            </a:xfrm>
            <a:custGeom>
              <a:avLst/>
              <a:gdLst>
                <a:gd name="T0" fmla="*/ 0 w 474"/>
                <a:gd name="T1" fmla="*/ 0 h 465"/>
                <a:gd name="T2" fmla="*/ 0 w 474"/>
                <a:gd name="T3" fmla="*/ 464 h 465"/>
                <a:gd name="T4" fmla="*/ 473 w 474"/>
                <a:gd name="T5" fmla="*/ 464 h 465"/>
                <a:gd name="T6" fmla="*/ 473 w 474"/>
                <a:gd name="T7" fmla="*/ 0 h 465"/>
                <a:gd name="T8" fmla="*/ 0 w 474"/>
                <a:gd name="T9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4" h="465">
                  <a:moveTo>
                    <a:pt x="0" y="0"/>
                  </a:moveTo>
                  <a:lnTo>
                    <a:pt x="0" y="464"/>
                  </a:lnTo>
                  <a:lnTo>
                    <a:pt x="473" y="464"/>
                  </a:lnTo>
                  <a:lnTo>
                    <a:pt x="473" y="0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7512" name="Group 72">
            <a:extLst>
              <a:ext uri="{FF2B5EF4-FFF2-40B4-BE49-F238E27FC236}">
                <a16:creationId xmlns:a16="http://schemas.microsoft.com/office/drawing/2014/main" id="{A93FFEFB-45C5-A9C4-961A-5849DA2ABC4B}"/>
              </a:ext>
            </a:extLst>
          </p:cNvPr>
          <p:cNvGrpSpPr>
            <a:grpSpLocks/>
          </p:cNvGrpSpPr>
          <p:nvPr/>
        </p:nvGrpSpPr>
        <p:grpSpPr bwMode="auto">
          <a:xfrm>
            <a:off x="4321175" y="917861"/>
            <a:ext cx="839788" cy="825500"/>
            <a:chOff x="1762" y="518"/>
            <a:chExt cx="529" cy="520"/>
          </a:xfrm>
        </p:grpSpPr>
        <p:sp>
          <p:nvSpPr>
            <p:cNvPr id="317513" name="Freeform 73">
              <a:extLst>
                <a:ext uri="{FF2B5EF4-FFF2-40B4-BE49-F238E27FC236}">
                  <a16:creationId xmlns:a16="http://schemas.microsoft.com/office/drawing/2014/main" id="{49B70CAC-5922-8258-6227-3E4B4629D9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2" y="518"/>
              <a:ext cx="29" cy="520"/>
            </a:xfrm>
            <a:custGeom>
              <a:avLst/>
              <a:gdLst>
                <a:gd name="T0" fmla="*/ 0 w 29"/>
                <a:gd name="T1" fmla="*/ 0 h 520"/>
                <a:gd name="T2" fmla="*/ 28 w 29"/>
                <a:gd name="T3" fmla="*/ 27 h 520"/>
                <a:gd name="T4" fmla="*/ 28 w 29"/>
                <a:gd name="T5" fmla="*/ 492 h 520"/>
                <a:gd name="T6" fmla="*/ 0 w 29"/>
                <a:gd name="T7" fmla="*/ 519 h 520"/>
                <a:gd name="T8" fmla="*/ 0 w 29"/>
                <a:gd name="T9" fmla="*/ 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520">
                  <a:moveTo>
                    <a:pt x="0" y="0"/>
                  </a:moveTo>
                  <a:lnTo>
                    <a:pt x="28" y="27"/>
                  </a:lnTo>
                  <a:lnTo>
                    <a:pt x="28" y="492"/>
                  </a:lnTo>
                  <a:lnTo>
                    <a:pt x="0" y="519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14" name="Freeform 74">
              <a:extLst>
                <a:ext uri="{FF2B5EF4-FFF2-40B4-BE49-F238E27FC236}">
                  <a16:creationId xmlns:a16="http://schemas.microsoft.com/office/drawing/2014/main" id="{055C7D1C-5393-F939-A592-569BC4E79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2" y="1010"/>
              <a:ext cx="529" cy="28"/>
            </a:xfrm>
            <a:custGeom>
              <a:avLst/>
              <a:gdLst>
                <a:gd name="T0" fmla="*/ 28 w 529"/>
                <a:gd name="T1" fmla="*/ 0 h 28"/>
                <a:gd name="T2" fmla="*/ 0 w 529"/>
                <a:gd name="T3" fmla="*/ 27 h 28"/>
                <a:gd name="T4" fmla="*/ 528 w 529"/>
                <a:gd name="T5" fmla="*/ 27 h 28"/>
                <a:gd name="T6" fmla="*/ 501 w 529"/>
                <a:gd name="T7" fmla="*/ 0 h 28"/>
                <a:gd name="T8" fmla="*/ 28 w 529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9" h="28">
                  <a:moveTo>
                    <a:pt x="28" y="0"/>
                  </a:moveTo>
                  <a:lnTo>
                    <a:pt x="0" y="27"/>
                  </a:lnTo>
                  <a:lnTo>
                    <a:pt x="528" y="27"/>
                  </a:lnTo>
                  <a:lnTo>
                    <a:pt x="501" y="0"/>
                  </a:lnTo>
                  <a:lnTo>
                    <a:pt x="28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15" name="Freeform 75">
              <a:extLst>
                <a:ext uri="{FF2B5EF4-FFF2-40B4-BE49-F238E27FC236}">
                  <a16:creationId xmlns:a16="http://schemas.microsoft.com/office/drawing/2014/main" id="{688E42CB-EA25-07C2-4C62-DCCCC22BB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3" y="518"/>
              <a:ext cx="28" cy="520"/>
            </a:xfrm>
            <a:custGeom>
              <a:avLst/>
              <a:gdLst>
                <a:gd name="T0" fmla="*/ 27 w 28"/>
                <a:gd name="T1" fmla="*/ 519 h 520"/>
                <a:gd name="T2" fmla="*/ 0 w 28"/>
                <a:gd name="T3" fmla="*/ 492 h 520"/>
                <a:gd name="T4" fmla="*/ 0 w 28"/>
                <a:gd name="T5" fmla="*/ 27 h 520"/>
                <a:gd name="T6" fmla="*/ 27 w 28"/>
                <a:gd name="T7" fmla="*/ 0 h 520"/>
                <a:gd name="T8" fmla="*/ 27 w 28"/>
                <a:gd name="T9" fmla="*/ 519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520">
                  <a:moveTo>
                    <a:pt x="27" y="519"/>
                  </a:moveTo>
                  <a:lnTo>
                    <a:pt x="0" y="492"/>
                  </a:lnTo>
                  <a:lnTo>
                    <a:pt x="0" y="27"/>
                  </a:lnTo>
                  <a:lnTo>
                    <a:pt x="27" y="0"/>
                  </a:lnTo>
                  <a:lnTo>
                    <a:pt x="27" y="519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16" name="Freeform 76">
              <a:extLst>
                <a:ext uri="{FF2B5EF4-FFF2-40B4-BE49-F238E27FC236}">
                  <a16:creationId xmlns:a16="http://schemas.microsoft.com/office/drawing/2014/main" id="{AEABA822-0C5A-BBEF-913B-6B7E18E98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2" y="518"/>
              <a:ext cx="529" cy="28"/>
            </a:xfrm>
            <a:custGeom>
              <a:avLst/>
              <a:gdLst>
                <a:gd name="T0" fmla="*/ 501 w 529"/>
                <a:gd name="T1" fmla="*/ 27 h 28"/>
                <a:gd name="T2" fmla="*/ 528 w 529"/>
                <a:gd name="T3" fmla="*/ 0 h 28"/>
                <a:gd name="T4" fmla="*/ 0 w 529"/>
                <a:gd name="T5" fmla="*/ 0 h 28"/>
                <a:gd name="T6" fmla="*/ 28 w 529"/>
                <a:gd name="T7" fmla="*/ 27 h 28"/>
                <a:gd name="T8" fmla="*/ 501 w 529"/>
                <a:gd name="T9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9" h="28">
                  <a:moveTo>
                    <a:pt x="501" y="27"/>
                  </a:moveTo>
                  <a:lnTo>
                    <a:pt x="528" y="0"/>
                  </a:lnTo>
                  <a:lnTo>
                    <a:pt x="0" y="0"/>
                  </a:lnTo>
                  <a:lnTo>
                    <a:pt x="28" y="27"/>
                  </a:lnTo>
                  <a:lnTo>
                    <a:pt x="501" y="27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17" name="Freeform 77">
              <a:extLst>
                <a:ext uri="{FF2B5EF4-FFF2-40B4-BE49-F238E27FC236}">
                  <a16:creationId xmlns:a16="http://schemas.microsoft.com/office/drawing/2014/main" id="{764826B9-C111-02A3-115B-B0DAE19A4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2" y="518"/>
              <a:ext cx="529" cy="520"/>
            </a:xfrm>
            <a:custGeom>
              <a:avLst/>
              <a:gdLst>
                <a:gd name="T0" fmla="*/ 0 w 529"/>
                <a:gd name="T1" fmla="*/ 0 h 520"/>
                <a:gd name="T2" fmla="*/ 0 w 529"/>
                <a:gd name="T3" fmla="*/ 519 h 520"/>
                <a:gd name="T4" fmla="*/ 528 w 529"/>
                <a:gd name="T5" fmla="*/ 519 h 520"/>
                <a:gd name="T6" fmla="*/ 528 w 529"/>
                <a:gd name="T7" fmla="*/ 0 h 520"/>
                <a:gd name="T8" fmla="*/ 0 w 529"/>
                <a:gd name="T9" fmla="*/ 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9" h="520">
                  <a:moveTo>
                    <a:pt x="0" y="0"/>
                  </a:moveTo>
                  <a:lnTo>
                    <a:pt x="0" y="519"/>
                  </a:lnTo>
                  <a:lnTo>
                    <a:pt x="528" y="519"/>
                  </a:lnTo>
                  <a:lnTo>
                    <a:pt x="528" y="0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18" name="Freeform 78">
              <a:extLst>
                <a:ext uri="{FF2B5EF4-FFF2-40B4-BE49-F238E27FC236}">
                  <a16:creationId xmlns:a16="http://schemas.microsoft.com/office/drawing/2014/main" id="{BE23F219-5A89-4477-75AE-31299FCDA5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0" y="545"/>
              <a:ext cx="474" cy="466"/>
            </a:xfrm>
            <a:custGeom>
              <a:avLst/>
              <a:gdLst>
                <a:gd name="T0" fmla="*/ 0 w 474"/>
                <a:gd name="T1" fmla="*/ 0 h 466"/>
                <a:gd name="T2" fmla="*/ 0 w 474"/>
                <a:gd name="T3" fmla="*/ 465 h 466"/>
                <a:gd name="T4" fmla="*/ 473 w 474"/>
                <a:gd name="T5" fmla="*/ 465 h 466"/>
                <a:gd name="T6" fmla="*/ 473 w 474"/>
                <a:gd name="T7" fmla="*/ 0 h 466"/>
                <a:gd name="T8" fmla="*/ 0 w 474"/>
                <a:gd name="T9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4" h="466">
                  <a:moveTo>
                    <a:pt x="0" y="0"/>
                  </a:moveTo>
                  <a:lnTo>
                    <a:pt x="0" y="465"/>
                  </a:lnTo>
                  <a:lnTo>
                    <a:pt x="473" y="465"/>
                  </a:lnTo>
                  <a:lnTo>
                    <a:pt x="473" y="0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7519" name="Freeform 79">
            <a:extLst>
              <a:ext uri="{FF2B5EF4-FFF2-40B4-BE49-F238E27FC236}">
                <a16:creationId xmlns:a16="http://schemas.microsoft.com/office/drawing/2014/main" id="{DAC858DA-C1C6-B284-FDD7-FE3EC2ED9F6D}"/>
              </a:ext>
            </a:extLst>
          </p:cNvPr>
          <p:cNvSpPr>
            <a:spLocks/>
          </p:cNvSpPr>
          <p:nvPr/>
        </p:nvSpPr>
        <p:spPr bwMode="auto">
          <a:xfrm>
            <a:off x="2643189" y="3502311"/>
            <a:ext cx="420687" cy="44450"/>
          </a:xfrm>
          <a:custGeom>
            <a:avLst/>
            <a:gdLst>
              <a:gd name="T0" fmla="*/ 0 w 265"/>
              <a:gd name="T1" fmla="*/ 27 h 28"/>
              <a:gd name="T2" fmla="*/ 264 w 265"/>
              <a:gd name="T3" fmla="*/ 27 h 28"/>
              <a:gd name="T4" fmla="*/ 264 w 265"/>
              <a:gd name="T5" fmla="*/ 0 h 28"/>
              <a:gd name="T6" fmla="*/ 0 w 265"/>
              <a:gd name="T7" fmla="*/ 0 h 28"/>
              <a:gd name="T8" fmla="*/ 0 w 265"/>
              <a:gd name="T9" fmla="*/ 27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5" h="28">
                <a:moveTo>
                  <a:pt x="0" y="27"/>
                </a:moveTo>
                <a:lnTo>
                  <a:pt x="264" y="27"/>
                </a:lnTo>
                <a:lnTo>
                  <a:pt x="264" y="0"/>
                </a:lnTo>
                <a:lnTo>
                  <a:pt x="0" y="0"/>
                </a:lnTo>
                <a:lnTo>
                  <a:pt x="0" y="27"/>
                </a:lnTo>
              </a:path>
            </a:pathLst>
          </a:cu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20" name="Freeform 80">
            <a:extLst>
              <a:ext uri="{FF2B5EF4-FFF2-40B4-BE49-F238E27FC236}">
                <a16:creationId xmlns:a16="http://schemas.microsoft.com/office/drawing/2014/main" id="{213E2E3E-CBAC-765E-0484-0996962F852E}"/>
              </a:ext>
            </a:extLst>
          </p:cNvPr>
          <p:cNvSpPr>
            <a:spLocks/>
          </p:cNvSpPr>
          <p:nvPr/>
        </p:nvSpPr>
        <p:spPr bwMode="auto">
          <a:xfrm>
            <a:off x="3062289" y="1308386"/>
            <a:ext cx="1260475" cy="44450"/>
          </a:xfrm>
          <a:custGeom>
            <a:avLst/>
            <a:gdLst>
              <a:gd name="T0" fmla="*/ 793 w 794"/>
              <a:gd name="T1" fmla="*/ 27 h 28"/>
              <a:gd name="T2" fmla="*/ 0 w 794"/>
              <a:gd name="T3" fmla="*/ 27 h 28"/>
              <a:gd name="T4" fmla="*/ 0 w 794"/>
              <a:gd name="T5" fmla="*/ 0 h 28"/>
              <a:gd name="T6" fmla="*/ 793 w 794"/>
              <a:gd name="T7" fmla="*/ 0 h 28"/>
              <a:gd name="T8" fmla="*/ 793 w 794"/>
              <a:gd name="T9" fmla="*/ 27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94" h="28">
                <a:moveTo>
                  <a:pt x="793" y="27"/>
                </a:moveTo>
                <a:lnTo>
                  <a:pt x="0" y="27"/>
                </a:lnTo>
                <a:lnTo>
                  <a:pt x="0" y="0"/>
                </a:lnTo>
                <a:lnTo>
                  <a:pt x="793" y="0"/>
                </a:lnTo>
                <a:lnTo>
                  <a:pt x="793" y="27"/>
                </a:lnTo>
              </a:path>
            </a:pathLst>
          </a:cu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21" name="Freeform 81">
            <a:extLst>
              <a:ext uri="{FF2B5EF4-FFF2-40B4-BE49-F238E27FC236}">
                <a16:creationId xmlns:a16="http://schemas.microsoft.com/office/drawing/2014/main" id="{F9A0E8EC-AE30-A4A3-6E28-CDE66CD05897}"/>
              </a:ext>
            </a:extLst>
          </p:cNvPr>
          <p:cNvSpPr>
            <a:spLocks/>
          </p:cNvSpPr>
          <p:nvPr/>
        </p:nvSpPr>
        <p:spPr bwMode="auto">
          <a:xfrm>
            <a:off x="3040064" y="1330612"/>
            <a:ext cx="46037" cy="3292475"/>
          </a:xfrm>
          <a:custGeom>
            <a:avLst/>
            <a:gdLst>
              <a:gd name="T0" fmla="*/ 0 w 29"/>
              <a:gd name="T1" fmla="*/ 0 h 2074"/>
              <a:gd name="T2" fmla="*/ 0 w 29"/>
              <a:gd name="T3" fmla="*/ 2073 h 2074"/>
              <a:gd name="T4" fmla="*/ 28 w 29"/>
              <a:gd name="T5" fmla="*/ 2073 h 2074"/>
              <a:gd name="T6" fmla="*/ 28 w 29"/>
              <a:gd name="T7" fmla="*/ 0 h 2074"/>
              <a:gd name="T8" fmla="*/ 0 w 29"/>
              <a:gd name="T9" fmla="*/ 0 h 20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2074">
                <a:moveTo>
                  <a:pt x="0" y="0"/>
                </a:moveTo>
                <a:lnTo>
                  <a:pt x="0" y="2073"/>
                </a:lnTo>
                <a:lnTo>
                  <a:pt x="28" y="2073"/>
                </a:lnTo>
                <a:lnTo>
                  <a:pt x="28" y="0"/>
                </a:lnTo>
                <a:lnTo>
                  <a:pt x="0" y="0"/>
                </a:lnTo>
              </a:path>
            </a:pathLst>
          </a:cu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22" name="Freeform 82">
            <a:extLst>
              <a:ext uri="{FF2B5EF4-FFF2-40B4-BE49-F238E27FC236}">
                <a16:creationId xmlns:a16="http://schemas.microsoft.com/office/drawing/2014/main" id="{1E707117-BAD9-DA61-1864-35FE79B17044}"/>
              </a:ext>
            </a:extLst>
          </p:cNvPr>
          <p:cNvSpPr>
            <a:spLocks/>
          </p:cNvSpPr>
          <p:nvPr/>
        </p:nvSpPr>
        <p:spPr bwMode="auto">
          <a:xfrm>
            <a:off x="3062289" y="4600862"/>
            <a:ext cx="1260475" cy="42863"/>
          </a:xfrm>
          <a:custGeom>
            <a:avLst/>
            <a:gdLst>
              <a:gd name="T0" fmla="*/ 0 w 794"/>
              <a:gd name="T1" fmla="*/ 26 h 27"/>
              <a:gd name="T2" fmla="*/ 793 w 794"/>
              <a:gd name="T3" fmla="*/ 26 h 27"/>
              <a:gd name="T4" fmla="*/ 793 w 794"/>
              <a:gd name="T5" fmla="*/ 0 h 27"/>
              <a:gd name="T6" fmla="*/ 0 w 794"/>
              <a:gd name="T7" fmla="*/ 0 h 27"/>
              <a:gd name="T8" fmla="*/ 0 w 794"/>
              <a:gd name="T9" fmla="*/ 26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94" h="27">
                <a:moveTo>
                  <a:pt x="0" y="26"/>
                </a:moveTo>
                <a:lnTo>
                  <a:pt x="793" y="26"/>
                </a:lnTo>
                <a:lnTo>
                  <a:pt x="793" y="0"/>
                </a:lnTo>
                <a:lnTo>
                  <a:pt x="0" y="0"/>
                </a:lnTo>
                <a:lnTo>
                  <a:pt x="0" y="26"/>
                </a:lnTo>
              </a:path>
            </a:pathLst>
          </a:cu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23" name="Freeform 83">
            <a:extLst>
              <a:ext uri="{FF2B5EF4-FFF2-40B4-BE49-F238E27FC236}">
                <a16:creationId xmlns:a16="http://schemas.microsoft.com/office/drawing/2014/main" id="{E8A0BA02-6AE0-3875-3089-202FFC9CE755}"/>
              </a:ext>
            </a:extLst>
          </p:cNvPr>
          <p:cNvSpPr>
            <a:spLocks/>
          </p:cNvSpPr>
          <p:nvPr/>
        </p:nvSpPr>
        <p:spPr bwMode="auto">
          <a:xfrm>
            <a:off x="5159376" y="1308386"/>
            <a:ext cx="422275" cy="44450"/>
          </a:xfrm>
          <a:custGeom>
            <a:avLst/>
            <a:gdLst>
              <a:gd name="T0" fmla="*/ 0 w 266"/>
              <a:gd name="T1" fmla="*/ 27 h 28"/>
              <a:gd name="T2" fmla="*/ 265 w 266"/>
              <a:gd name="T3" fmla="*/ 27 h 28"/>
              <a:gd name="T4" fmla="*/ 265 w 266"/>
              <a:gd name="T5" fmla="*/ 0 h 28"/>
              <a:gd name="T6" fmla="*/ 0 w 266"/>
              <a:gd name="T7" fmla="*/ 0 h 28"/>
              <a:gd name="T8" fmla="*/ 0 w 266"/>
              <a:gd name="T9" fmla="*/ 27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6" h="28">
                <a:moveTo>
                  <a:pt x="0" y="27"/>
                </a:moveTo>
                <a:lnTo>
                  <a:pt x="265" y="27"/>
                </a:lnTo>
                <a:lnTo>
                  <a:pt x="265" y="0"/>
                </a:lnTo>
                <a:lnTo>
                  <a:pt x="0" y="0"/>
                </a:lnTo>
                <a:lnTo>
                  <a:pt x="0" y="27"/>
                </a:lnTo>
              </a:path>
            </a:pathLst>
          </a:cu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24" name="Freeform 84">
            <a:extLst>
              <a:ext uri="{FF2B5EF4-FFF2-40B4-BE49-F238E27FC236}">
                <a16:creationId xmlns:a16="http://schemas.microsoft.com/office/drawing/2014/main" id="{BB597CD1-56CC-3F4D-D04E-DC41CBAECE93}"/>
              </a:ext>
            </a:extLst>
          </p:cNvPr>
          <p:cNvSpPr>
            <a:spLocks/>
          </p:cNvSpPr>
          <p:nvPr/>
        </p:nvSpPr>
        <p:spPr bwMode="auto">
          <a:xfrm>
            <a:off x="5580063" y="759111"/>
            <a:ext cx="3776662" cy="44450"/>
          </a:xfrm>
          <a:custGeom>
            <a:avLst/>
            <a:gdLst>
              <a:gd name="T0" fmla="*/ 2378 w 2379"/>
              <a:gd name="T1" fmla="*/ 27 h 28"/>
              <a:gd name="T2" fmla="*/ 0 w 2379"/>
              <a:gd name="T3" fmla="*/ 27 h 28"/>
              <a:gd name="T4" fmla="*/ 0 w 2379"/>
              <a:gd name="T5" fmla="*/ 0 h 28"/>
              <a:gd name="T6" fmla="*/ 2378 w 2379"/>
              <a:gd name="T7" fmla="*/ 0 h 28"/>
              <a:gd name="T8" fmla="*/ 2378 w 2379"/>
              <a:gd name="T9" fmla="*/ 27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79" h="28">
                <a:moveTo>
                  <a:pt x="2378" y="27"/>
                </a:moveTo>
                <a:lnTo>
                  <a:pt x="0" y="27"/>
                </a:lnTo>
                <a:lnTo>
                  <a:pt x="0" y="0"/>
                </a:lnTo>
                <a:lnTo>
                  <a:pt x="2378" y="0"/>
                </a:lnTo>
                <a:lnTo>
                  <a:pt x="2378" y="27"/>
                </a:lnTo>
              </a:path>
            </a:pathLst>
          </a:cu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25" name="Freeform 85">
            <a:extLst>
              <a:ext uri="{FF2B5EF4-FFF2-40B4-BE49-F238E27FC236}">
                <a16:creationId xmlns:a16="http://schemas.microsoft.com/office/drawing/2014/main" id="{76B69685-EA0F-A017-A8E3-B00BB7B81529}"/>
              </a:ext>
            </a:extLst>
          </p:cNvPr>
          <p:cNvSpPr>
            <a:spLocks/>
          </p:cNvSpPr>
          <p:nvPr/>
        </p:nvSpPr>
        <p:spPr bwMode="auto">
          <a:xfrm>
            <a:off x="5557838" y="781336"/>
            <a:ext cx="44450" cy="1098550"/>
          </a:xfrm>
          <a:custGeom>
            <a:avLst/>
            <a:gdLst>
              <a:gd name="T0" fmla="*/ 0 w 28"/>
              <a:gd name="T1" fmla="*/ 0 h 692"/>
              <a:gd name="T2" fmla="*/ 0 w 28"/>
              <a:gd name="T3" fmla="*/ 691 h 692"/>
              <a:gd name="T4" fmla="*/ 27 w 28"/>
              <a:gd name="T5" fmla="*/ 691 h 692"/>
              <a:gd name="T6" fmla="*/ 27 w 28"/>
              <a:gd name="T7" fmla="*/ 0 h 692"/>
              <a:gd name="T8" fmla="*/ 0 w 28"/>
              <a:gd name="T9" fmla="*/ 0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692">
                <a:moveTo>
                  <a:pt x="0" y="0"/>
                </a:moveTo>
                <a:lnTo>
                  <a:pt x="0" y="691"/>
                </a:lnTo>
                <a:lnTo>
                  <a:pt x="27" y="691"/>
                </a:lnTo>
                <a:lnTo>
                  <a:pt x="27" y="0"/>
                </a:lnTo>
                <a:lnTo>
                  <a:pt x="0" y="0"/>
                </a:lnTo>
              </a:path>
            </a:pathLst>
          </a:cu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26" name="Freeform 86">
            <a:extLst>
              <a:ext uri="{FF2B5EF4-FFF2-40B4-BE49-F238E27FC236}">
                <a16:creationId xmlns:a16="http://schemas.microsoft.com/office/drawing/2014/main" id="{E84BB6A1-8120-FA40-21F1-8F4D2879814F}"/>
              </a:ext>
            </a:extLst>
          </p:cNvPr>
          <p:cNvSpPr>
            <a:spLocks/>
          </p:cNvSpPr>
          <p:nvPr/>
        </p:nvSpPr>
        <p:spPr bwMode="auto">
          <a:xfrm>
            <a:off x="5557838" y="1914017"/>
            <a:ext cx="3776662" cy="42863"/>
          </a:xfrm>
          <a:custGeom>
            <a:avLst/>
            <a:gdLst>
              <a:gd name="T0" fmla="*/ 0 w 2379"/>
              <a:gd name="T1" fmla="*/ 26 h 27"/>
              <a:gd name="T2" fmla="*/ 2378 w 2379"/>
              <a:gd name="T3" fmla="*/ 26 h 27"/>
              <a:gd name="T4" fmla="*/ 2378 w 2379"/>
              <a:gd name="T5" fmla="*/ 0 h 27"/>
              <a:gd name="T6" fmla="*/ 0 w 2379"/>
              <a:gd name="T7" fmla="*/ 0 h 27"/>
              <a:gd name="T8" fmla="*/ 0 w 2379"/>
              <a:gd name="T9" fmla="*/ 26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79" h="27">
                <a:moveTo>
                  <a:pt x="0" y="26"/>
                </a:moveTo>
                <a:lnTo>
                  <a:pt x="2378" y="26"/>
                </a:lnTo>
                <a:lnTo>
                  <a:pt x="2378" y="0"/>
                </a:lnTo>
                <a:lnTo>
                  <a:pt x="0" y="0"/>
                </a:lnTo>
                <a:lnTo>
                  <a:pt x="0" y="26"/>
                </a:lnTo>
              </a:path>
            </a:pathLst>
          </a:cu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27" name="Freeform 87">
            <a:extLst>
              <a:ext uri="{FF2B5EF4-FFF2-40B4-BE49-F238E27FC236}">
                <a16:creationId xmlns:a16="http://schemas.microsoft.com/office/drawing/2014/main" id="{D7D53D75-A750-4D7C-DCD1-645E9D908F6C}"/>
              </a:ext>
            </a:extLst>
          </p:cNvPr>
          <p:cNvSpPr>
            <a:spLocks/>
          </p:cNvSpPr>
          <p:nvPr/>
        </p:nvSpPr>
        <p:spPr bwMode="auto">
          <a:xfrm>
            <a:off x="5159376" y="4600862"/>
            <a:ext cx="422275" cy="42863"/>
          </a:xfrm>
          <a:custGeom>
            <a:avLst/>
            <a:gdLst>
              <a:gd name="T0" fmla="*/ 0 w 266"/>
              <a:gd name="T1" fmla="*/ 26 h 27"/>
              <a:gd name="T2" fmla="*/ 265 w 266"/>
              <a:gd name="T3" fmla="*/ 26 h 27"/>
              <a:gd name="T4" fmla="*/ 265 w 266"/>
              <a:gd name="T5" fmla="*/ 0 h 27"/>
              <a:gd name="T6" fmla="*/ 0 w 266"/>
              <a:gd name="T7" fmla="*/ 0 h 27"/>
              <a:gd name="T8" fmla="*/ 0 w 266"/>
              <a:gd name="T9" fmla="*/ 26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6" h="27">
                <a:moveTo>
                  <a:pt x="0" y="26"/>
                </a:moveTo>
                <a:lnTo>
                  <a:pt x="265" y="26"/>
                </a:lnTo>
                <a:lnTo>
                  <a:pt x="265" y="0"/>
                </a:lnTo>
                <a:lnTo>
                  <a:pt x="0" y="0"/>
                </a:lnTo>
                <a:lnTo>
                  <a:pt x="0" y="26"/>
                </a:lnTo>
              </a:path>
            </a:pathLst>
          </a:cu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28" name="Freeform 88">
            <a:extLst>
              <a:ext uri="{FF2B5EF4-FFF2-40B4-BE49-F238E27FC236}">
                <a16:creationId xmlns:a16="http://schemas.microsoft.com/office/drawing/2014/main" id="{C76626A7-F477-6737-8CD3-053AD42E0326}"/>
              </a:ext>
            </a:extLst>
          </p:cNvPr>
          <p:cNvSpPr>
            <a:spLocks/>
          </p:cNvSpPr>
          <p:nvPr/>
        </p:nvSpPr>
        <p:spPr bwMode="auto">
          <a:xfrm>
            <a:off x="5580064" y="3502311"/>
            <a:ext cx="1260475" cy="44450"/>
          </a:xfrm>
          <a:custGeom>
            <a:avLst/>
            <a:gdLst>
              <a:gd name="T0" fmla="*/ 793 w 794"/>
              <a:gd name="T1" fmla="*/ 27 h 28"/>
              <a:gd name="T2" fmla="*/ 0 w 794"/>
              <a:gd name="T3" fmla="*/ 27 h 28"/>
              <a:gd name="T4" fmla="*/ 0 w 794"/>
              <a:gd name="T5" fmla="*/ 0 h 28"/>
              <a:gd name="T6" fmla="*/ 793 w 794"/>
              <a:gd name="T7" fmla="*/ 0 h 28"/>
              <a:gd name="T8" fmla="*/ 793 w 794"/>
              <a:gd name="T9" fmla="*/ 27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94" h="28">
                <a:moveTo>
                  <a:pt x="793" y="27"/>
                </a:moveTo>
                <a:lnTo>
                  <a:pt x="0" y="27"/>
                </a:lnTo>
                <a:lnTo>
                  <a:pt x="0" y="0"/>
                </a:lnTo>
                <a:lnTo>
                  <a:pt x="793" y="0"/>
                </a:lnTo>
                <a:lnTo>
                  <a:pt x="793" y="27"/>
                </a:lnTo>
              </a:path>
            </a:pathLst>
          </a:cu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29" name="Freeform 89">
            <a:extLst>
              <a:ext uri="{FF2B5EF4-FFF2-40B4-BE49-F238E27FC236}">
                <a16:creationId xmlns:a16="http://schemas.microsoft.com/office/drawing/2014/main" id="{F4DC61EC-5F5E-D10C-BC51-012BE4CA7D29}"/>
              </a:ext>
            </a:extLst>
          </p:cNvPr>
          <p:cNvSpPr>
            <a:spLocks/>
          </p:cNvSpPr>
          <p:nvPr/>
        </p:nvSpPr>
        <p:spPr bwMode="auto">
          <a:xfrm>
            <a:off x="5557838" y="3524537"/>
            <a:ext cx="44450" cy="2195513"/>
          </a:xfrm>
          <a:custGeom>
            <a:avLst/>
            <a:gdLst>
              <a:gd name="T0" fmla="*/ 0 w 28"/>
              <a:gd name="T1" fmla="*/ 0 h 1383"/>
              <a:gd name="T2" fmla="*/ 0 w 28"/>
              <a:gd name="T3" fmla="*/ 1382 h 1383"/>
              <a:gd name="T4" fmla="*/ 27 w 28"/>
              <a:gd name="T5" fmla="*/ 1382 h 1383"/>
              <a:gd name="T6" fmla="*/ 27 w 28"/>
              <a:gd name="T7" fmla="*/ 0 h 1383"/>
              <a:gd name="T8" fmla="*/ 0 w 28"/>
              <a:gd name="T9" fmla="*/ 0 h 1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1383">
                <a:moveTo>
                  <a:pt x="0" y="0"/>
                </a:moveTo>
                <a:lnTo>
                  <a:pt x="0" y="1382"/>
                </a:lnTo>
                <a:lnTo>
                  <a:pt x="27" y="1382"/>
                </a:lnTo>
                <a:lnTo>
                  <a:pt x="27" y="0"/>
                </a:lnTo>
                <a:lnTo>
                  <a:pt x="0" y="0"/>
                </a:lnTo>
              </a:path>
            </a:pathLst>
          </a:cu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30" name="Freeform 90">
            <a:extLst>
              <a:ext uri="{FF2B5EF4-FFF2-40B4-BE49-F238E27FC236}">
                <a16:creationId xmlns:a16="http://schemas.microsoft.com/office/drawing/2014/main" id="{FDA34A11-1B52-933C-98A1-A93D18DC2367}"/>
              </a:ext>
            </a:extLst>
          </p:cNvPr>
          <p:cNvSpPr>
            <a:spLocks/>
          </p:cNvSpPr>
          <p:nvPr/>
        </p:nvSpPr>
        <p:spPr bwMode="auto">
          <a:xfrm>
            <a:off x="5580064" y="5697824"/>
            <a:ext cx="1260475" cy="44450"/>
          </a:xfrm>
          <a:custGeom>
            <a:avLst/>
            <a:gdLst>
              <a:gd name="T0" fmla="*/ 0 w 794"/>
              <a:gd name="T1" fmla="*/ 27 h 28"/>
              <a:gd name="T2" fmla="*/ 793 w 794"/>
              <a:gd name="T3" fmla="*/ 27 h 28"/>
              <a:gd name="T4" fmla="*/ 793 w 794"/>
              <a:gd name="T5" fmla="*/ 0 h 28"/>
              <a:gd name="T6" fmla="*/ 0 w 794"/>
              <a:gd name="T7" fmla="*/ 0 h 28"/>
              <a:gd name="T8" fmla="*/ 0 w 794"/>
              <a:gd name="T9" fmla="*/ 27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94" h="28">
                <a:moveTo>
                  <a:pt x="0" y="27"/>
                </a:moveTo>
                <a:lnTo>
                  <a:pt x="793" y="27"/>
                </a:lnTo>
                <a:lnTo>
                  <a:pt x="793" y="0"/>
                </a:lnTo>
                <a:lnTo>
                  <a:pt x="0" y="0"/>
                </a:lnTo>
                <a:lnTo>
                  <a:pt x="0" y="27"/>
                </a:lnTo>
              </a:path>
            </a:pathLst>
          </a:cu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31" name="Freeform 91">
            <a:extLst>
              <a:ext uri="{FF2B5EF4-FFF2-40B4-BE49-F238E27FC236}">
                <a16:creationId xmlns:a16="http://schemas.microsoft.com/office/drawing/2014/main" id="{D2254AF4-D79E-385E-9A99-B3176DCD0ECF}"/>
              </a:ext>
            </a:extLst>
          </p:cNvPr>
          <p:cNvSpPr>
            <a:spLocks/>
          </p:cNvSpPr>
          <p:nvPr/>
        </p:nvSpPr>
        <p:spPr bwMode="auto">
          <a:xfrm>
            <a:off x="7677150" y="5697824"/>
            <a:ext cx="420688" cy="44450"/>
          </a:xfrm>
          <a:custGeom>
            <a:avLst/>
            <a:gdLst>
              <a:gd name="T0" fmla="*/ 0 w 265"/>
              <a:gd name="T1" fmla="*/ 27 h 28"/>
              <a:gd name="T2" fmla="*/ 264 w 265"/>
              <a:gd name="T3" fmla="*/ 27 h 28"/>
              <a:gd name="T4" fmla="*/ 264 w 265"/>
              <a:gd name="T5" fmla="*/ 0 h 28"/>
              <a:gd name="T6" fmla="*/ 0 w 265"/>
              <a:gd name="T7" fmla="*/ 0 h 28"/>
              <a:gd name="T8" fmla="*/ 0 w 265"/>
              <a:gd name="T9" fmla="*/ 27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5" h="28">
                <a:moveTo>
                  <a:pt x="0" y="27"/>
                </a:moveTo>
                <a:lnTo>
                  <a:pt x="264" y="27"/>
                </a:lnTo>
                <a:lnTo>
                  <a:pt x="264" y="0"/>
                </a:lnTo>
                <a:lnTo>
                  <a:pt x="0" y="0"/>
                </a:lnTo>
                <a:lnTo>
                  <a:pt x="0" y="27"/>
                </a:lnTo>
              </a:path>
            </a:pathLst>
          </a:cu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32" name="Freeform 92">
            <a:extLst>
              <a:ext uri="{FF2B5EF4-FFF2-40B4-BE49-F238E27FC236}">
                <a16:creationId xmlns:a16="http://schemas.microsoft.com/office/drawing/2014/main" id="{6636740B-EBEE-E9CA-354E-9115A6A85A70}"/>
              </a:ext>
            </a:extLst>
          </p:cNvPr>
          <p:cNvSpPr>
            <a:spLocks/>
          </p:cNvSpPr>
          <p:nvPr/>
        </p:nvSpPr>
        <p:spPr bwMode="auto">
          <a:xfrm>
            <a:off x="8075613" y="5170774"/>
            <a:ext cx="44450" cy="1098550"/>
          </a:xfrm>
          <a:custGeom>
            <a:avLst/>
            <a:gdLst>
              <a:gd name="T0" fmla="*/ 0 w 28"/>
              <a:gd name="T1" fmla="*/ 0 h 692"/>
              <a:gd name="T2" fmla="*/ 0 w 28"/>
              <a:gd name="T3" fmla="*/ 691 h 692"/>
              <a:gd name="T4" fmla="*/ 27 w 28"/>
              <a:gd name="T5" fmla="*/ 691 h 692"/>
              <a:gd name="T6" fmla="*/ 27 w 28"/>
              <a:gd name="T7" fmla="*/ 0 h 692"/>
              <a:gd name="T8" fmla="*/ 0 w 28"/>
              <a:gd name="T9" fmla="*/ 0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692">
                <a:moveTo>
                  <a:pt x="0" y="0"/>
                </a:moveTo>
                <a:lnTo>
                  <a:pt x="0" y="691"/>
                </a:lnTo>
                <a:lnTo>
                  <a:pt x="27" y="691"/>
                </a:lnTo>
                <a:lnTo>
                  <a:pt x="27" y="0"/>
                </a:lnTo>
                <a:lnTo>
                  <a:pt x="0" y="0"/>
                </a:lnTo>
              </a:path>
            </a:pathLst>
          </a:cu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33" name="Freeform 93">
            <a:extLst>
              <a:ext uri="{FF2B5EF4-FFF2-40B4-BE49-F238E27FC236}">
                <a16:creationId xmlns:a16="http://schemas.microsoft.com/office/drawing/2014/main" id="{431C18FD-8762-E5F0-3B4B-DA4851735822}"/>
              </a:ext>
            </a:extLst>
          </p:cNvPr>
          <p:cNvSpPr>
            <a:spLocks/>
          </p:cNvSpPr>
          <p:nvPr/>
        </p:nvSpPr>
        <p:spPr bwMode="auto">
          <a:xfrm>
            <a:off x="8096251" y="6245511"/>
            <a:ext cx="1260475" cy="44450"/>
          </a:xfrm>
          <a:custGeom>
            <a:avLst/>
            <a:gdLst>
              <a:gd name="T0" fmla="*/ 0 w 794"/>
              <a:gd name="T1" fmla="*/ 27 h 28"/>
              <a:gd name="T2" fmla="*/ 793 w 794"/>
              <a:gd name="T3" fmla="*/ 27 h 28"/>
              <a:gd name="T4" fmla="*/ 793 w 794"/>
              <a:gd name="T5" fmla="*/ 0 h 28"/>
              <a:gd name="T6" fmla="*/ 0 w 794"/>
              <a:gd name="T7" fmla="*/ 0 h 28"/>
              <a:gd name="T8" fmla="*/ 0 w 794"/>
              <a:gd name="T9" fmla="*/ 27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94" h="28">
                <a:moveTo>
                  <a:pt x="0" y="27"/>
                </a:moveTo>
                <a:lnTo>
                  <a:pt x="793" y="27"/>
                </a:lnTo>
                <a:lnTo>
                  <a:pt x="793" y="0"/>
                </a:lnTo>
                <a:lnTo>
                  <a:pt x="0" y="0"/>
                </a:lnTo>
                <a:lnTo>
                  <a:pt x="0" y="27"/>
                </a:lnTo>
              </a:path>
            </a:pathLst>
          </a:cu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34" name="Freeform 94">
            <a:extLst>
              <a:ext uri="{FF2B5EF4-FFF2-40B4-BE49-F238E27FC236}">
                <a16:creationId xmlns:a16="http://schemas.microsoft.com/office/drawing/2014/main" id="{E11FB940-DDC1-DFC3-DA32-0784DCDC51B1}"/>
              </a:ext>
            </a:extLst>
          </p:cNvPr>
          <p:cNvSpPr>
            <a:spLocks/>
          </p:cNvSpPr>
          <p:nvPr/>
        </p:nvSpPr>
        <p:spPr bwMode="auto">
          <a:xfrm>
            <a:off x="7677150" y="3502311"/>
            <a:ext cx="420688" cy="44450"/>
          </a:xfrm>
          <a:custGeom>
            <a:avLst/>
            <a:gdLst>
              <a:gd name="T0" fmla="*/ 0 w 265"/>
              <a:gd name="T1" fmla="*/ 27 h 28"/>
              <a:gd name="T2" fmla="*/ 264 w 265"/>
              <a:gd name="T3" fmla="*/ 27 h 28"/>
              <a:gd name="T4" fmla="*/ 264 w 265"/>
              <a:gd name="T5" fmla="*/ 0 h 28"/>
              <a:gd name="T6" fmla="*/ 0 w 265"/>
              <a:gd name="T7" fmla="*/ 0 h 28"/>
              <a:gd name="T8" fmla="*/ 0 w 265"/>
              <a:gd name="T9" fmla="*/ 27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5" h="28">
                <a:moveTo>
                  <a:pt x="0" y="27"/>
                </a:moveTo>
                <a:lnTo>
                  <a:pt x="264" y="27"/>
                </a:lnTo>
                <a:lnTo>
                  <a:pt x="264" y="0"/>
                </a:lnTo>
                <a:lnTo>
                  <a:pt x="0" y="0"/>
                </a:lnTo>
                <a:lnTo>
                  <a:pt x="0" y="27"/>
                </a:lnTo>
              </a:path>
            </a:pathLst>
          </a:cu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35" name="Freeform 95">
            <a:extLst>
              <a:ext uri="{FF2B5EF4-FFF2-40B4-BE49-F238E27FC236}">
                <a16:creationId xmlns:a16="http://schemas.microsoft.com/office/drawing/2014/main" id="{73672D47-5B7E-ED65-1BB0-628F42AAFED6}"/>
              </a:ext>
            </a:extLst>
          </p:cNvPr>
          <p:cNvSpPr>
            <a:spLocks/>
          </p:cNvSpPr>
          <p:nvPr/>
        </p:nvSpPr>
        <p:spPr bwMode="auto">
          <a:xfrm>
            <a:off x="8096251" y="2954624"/>
            <a:ext cx="1260475" cy="44450"/>
          </a:xfrm>
          <a:custGeom>
            <a:avLst/>
            <a:gdLst>
              <a:gd name="T0" fmla="*/ 793 w 794"/>
              <a:gd name="T1" fmla="*/ 27 h 28"/>
              <a:gd name="T2" fmla="*/ 0 w 794"/>
              <a:gd name="T3" fmla="*/ 27 h 28"/>
              <a:gd name="T4" fmla="*/ 0 w 794"/>
              <a:gd name="T5" fmla="*/ 0 h 28"/>
              <a:gd name="T6" fmla="*/ 793 w 794"/>
              <a:gd name="T7" fmla="*/ 0 h 28"/>
              <a:gd name="T8" fmla="*/ 793 w 794"/>
              <a:gd name="T9" fmla="*/ 27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94" h="28">
                <a:moveTo>
                  <a:pt x="793" y="27"/>
                </a:moveTo>
                <a:lnTo>
                  <a:pt x="0" y="27"/>
                </a:lnTo>
                <a:lnTo>
                  <a:pt x="0" y="0"/>
                </a:lnTo>
                <a:lnTo>
                  <a:pt x="793" y="0"/>
                </a:lnTo>
                <a:lnTo>
                  <a:pt x="793" y="27"/>
                </a:lnTo>
              </a:path>
            </a:pathLst>
          </a:cu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36" name="Freeform 96">
            <a:extLst>
              <a:ext uri="{FF2B5EF4-FFF2-40B4-BE49-F238E27FC236}">
                <a16:creationId xmlns:a16="http://schemas.microsoft.com/office/drawing/2014/main" id="{0BCF5F69-1307-2A17-CA5E-7D507347AB44}"/>
              </a:ext>
            </a:extLst>
          </p:cNvPr>
          <p:cNvSpPr>
            <a:spLocks/>
          </p:cNvSpPr>
          <p:nvPr/>
        </p:nvSpPr>
        <p:spPr bwMode="auto">
          <a:xfrm>
            <a:off x="8075613" y="2975261"/>
            <a:ext cx="44450" cy="1100138"/>
          </a:xfrm>
          <a:custGeom>
            <a:avLst/>
            <a:gdLst>
              <a:gd name="T0" fmla="*/ 0 w 28"/>
              <a:gd name="T1" fmla="*/ 0 h 693"/>
              <a:gd name="T2" fmla="*/ 0 w 28"/>
              <a:gd name="T3" fmla="*/ 692 h 693"/>
              <a:gd name="T4" fmla="*/ 27 w 28"/>
              <a:gd name="T5" fmla="*/ 692 h 693"/>
              <a:gd name="T6" fmla="*/ 27 w 28"/>
              <a:gd name="T7" fmla="*/ 0 h 693"/>
              <a:gd name="T8" fmla="*/ 0 w 28"/>
              <a:gd name="T9" fmla="*/ 0 h 6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693">
                <a:moveTo>
                  <a:pt x="0" y="0"/>
                </a:moveTo>
                <a:lnTo>
                  <a:pt x="0" y="692"/>
                </a:lnTo>
                <a:lnTo>
                  <a:pt x="27" y="692"/>
                </a:lnTo>
                <a:lnTo>
                  <a:pt x="27" y="0"/>
                </a:lnTo>
                <a:lnTo>
                  <a:pt x="0" y="0"/>
                </a:lnTo>
              </a:path>
            </a:pathLst>
          </a:cu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37" name="Freeform 97">
            <a:extLst>
              <a:ext uri="{FF2B5EF4-FFF2-40B4-BE49-F238E27FC236}">
                <a16:creationId xmlns:a16="http://schemas.microsoft.com/office/drawing/2014/main" id="{BBEA1396-7EF4-70D3-612D-33B82E63ADF4}"/>
              </a:ext>
            </a:extLst>
          </p:cNvPr>
          <p:cNvSpPr>
            <a:spLocks/>
          </p:cNvSpPr>
          <p:nvPr/>
        </p:nvSpPr>
        <p:spPr bwMode="auto">
          <a:xfrm>
            <a:off x="8096251" y="4051586"/>
            <a:ext cx="1260475" cy="44450"/>
          </a:xfrm>
          <a:custGeom>
            <a:avLst/>
            <a:gdLst>
              <a:gd name="T0" fmla="*/ 0 w 794"/>
              <a:gd name="T1" fmla="*/ 27 h 28"/>
              <a:gd name="T2" fmla="*/ 793 w 794"/>
              <a:gd name="T3" fmla="*/ 27 h 28"/>
              <a:gd name="T4" fmla="*/ 793 w 794"/>
              <a:gd name="T5" fmla="*/ 0 h 28"/>
              <a:gd name="T6" fmla="*/ 0 w 794"/>
              <a:gd name="T7" fmla="*/ 0 h 28"/>
              <a:gd name="T8" fmla="*/ 0 w 794"/>
              <a:gd name="T9" fmla="*/ 27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94" h="28">
                <a:moveTo>
                  <a:pt x="0" y="27"/>
                </a:moveTo>
                <a:lnTo>
                  <a:pt x="793" y="27"/>
                </a:lnTo>
                <a:lnTo>
                  <a:pt x="793" y="0"/>
                </a:lnTo>
                <a:lnTo>
                  <a:pt x="0" y="0"/>
                </a:lnTo>
                <a:lnTo>
                  <a:pt x="0" y="27"/>
                </a:lnTo>
              </a:path>
            </a:pathLst>
          </a:cu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38" name="Freeform 98">
            <a:extLst>
              <a:ext uri="{FF2B5EF4-FFF2-40B4-BE49-F238E27FC236}">
                <a16:creationId xmlns:a16="http://schemas.microsoft.com/office/drawing/2014/main" id="{F5BD515C-D593-C4AF-50B2-6E71D8518F3B}"/>
              </a:ext>
            </a:extLst>
          </p:cNvPr>
          <p:cNvSpPr>
            <a:spLocks/>
          </p:cNvSpPr>
          <p:nvPr/>
        </p:nvSpPr>
        <p:spPr bwMode="auto">
          <a:xfrm>
            <a:off x="8096251" y="5148549"/>
            <a:ext cx="1260475" cy="44450"/>
          </a:xfrm>
          <a:custGeom>
            <a:avLst/>
            <a:gdLst>
              <a:gd name="T0" fmla="*/ 793 w 794"/>
              <a:gd name="T1" fmla="*/ 27 h 28"/>
              <a:gd name="T2" fmla="*/ 0 w 794"/>
              <a:gd name="T3" fmla="*/ 27 h 28"/>
              <a:gd name="T4" fmla="*/ 0 w 794"/>
              <a:gd name="T5" fmla="*/ 0 h 28"/>
              <a:gd name="T6" fmla="*/ 793 w 794"/>
              <a:gd name="T7" fmla="*/ 0 h 28"/>
              <a:gd name="T8" fmla="*/ 793 w 794"/>
              <a:gd name="T9" fmla="*/ 27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94" h="28">
                <a:moveTo>
                  <a:pt x="793" y="27"/>
                </a:moveTo>
                <a:lnTo>
                  <a:pt x="0" y="27"/>
                </a:lnTo>
                <a:lnTo>
                  <a:pt x="0" y="0"/>
                </a:lnTo>
                <a:lnTo>
                  <a:pt x="793" y="0"/>
                </a:lnTo>
                <a:lnTo>
                  <a:pt x="793" y="27"/>
                </a:lnTo>
              </a:path>
            </a:pathLst>
          </a:cu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39" name="Text Box 99">
            <a:extLst>
              <a:ext uri="{FF2B5EF4-FFF2-40B4-BE49-F238E27FC236}">
                <a16:creationId xmlns:a16="http://schemas.microsoft.com/office/drawing/2014/main" id="{65510A96-36D3-CFD7-ED78-DF2061CEC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2124" y="1352836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en-US" altLang="en-US" sz="1900" b="1" dirty="0">
                <a:solidFill>
                  <a:schemeClr val="accent2"/>
                </a:solidFill>
              </a:rPr>
              <a:t>Low EE</a:t>
            </a:r>
            <a:endParaRPr lang="en-US" altLang="en-US" sz="2400" b="1" dirty="0">
              <a:solidFill>
                <a:schemeClr val="accent2"/>
              </a:solidFill>
            </a:endParaRPr>
          </a:p>
        </p:txBody>
      </p:sp>
      <p:sp>
        <p:nvSpPr>
          <p:cNvPr id="317540" name="Text Box 100">
            <a:extLst>
              <a:ext uri="{FF2B5EF4-FFF2-40B4-BE49-F238E27FC236}">
                <a16:creationId xmlns:a16="http://schemas.microsoft.com/office/drawing/2014/main" id="{D97A75A0-E7A2-A33B-9026-53CC0D319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4828" y="4667536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en-US" altLang="en-US" sz="1900" b="1" dirty="0">
                <a:solidFill>
                  <a:srgbClr val="FF00A8"/>
                </a:solidFill>
              </a:rPr>
              <a:t>High EE</a:t>
            </a:r>
            <a:endParaRPr lang="en-US" altLang="en-US" sz="2400" b="1" dirty="0">
              <a:solidFill>
                <a:srgbClr val="FF00A8"/>
              </a:solidFill>
            </a:endParaRPr>
          </a:p>
        </p:txBody>
      </p:sp>
      <p:sp>
        <p:nvSpPr>
          <p:cNvPr id="317541" name="Text Box 101">
            <a:extLst>
              <a:ext uri="{FF2B5EF4-FFF2-40B4-BE49-F238E27FC236}">
                <a16:creationId xmlns:a16="http://schemas.microsoft.com/office/drawing/2014/main" id="{E2B3A0D4-6717-993C-6B17-349E86957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8612" y="3662104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en-US" altLang="en-US" sz="1900" b="1" dirty="0">
                <a:solidFill>
                  <a:srgbClr val="FF00A8"/>
                </a:solidFill>
              </a:rPr>
              <a:t>&lt; 35 hrs.</a:t>
            </a:r>
            <a:endParaRPr lang="en-US" altLang="en-US" sz="2400" b="1" dirty="0">
              <a:solidFill>
                <a:srgbClr val="FF00A8"/>
              </a:solidFill>
            </a:endParaRPr>
          </a:p>
        </p:txBody>
      </p:sp>
      <p:sp>
        <p:nvSpPr>
          <p:cNvPr id="317542" name="Text Box 102">
            <a:extLst>
              <a:ext uri="{FF2B5EF4-FFF2-40B4-BE49-F238E27FC236}">
                <a16:creationId xmlns:a16="http://schemas.microsoft.com/office/drawing/2014/main" id="{8A89595B-E329-7EF0-FE99-DF2D0A9FB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6426" y="5801844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en-US" altLang="en-US" sz="1900" b="1" dirty="0">
                <a:solidFill>
                  <a:srgbClr val="FF00A8"/>
                </a:solidFill>
              </a:rPr>
              <a:t>&gt; 35 hrs.</a:t>
            </a:r>
            <a:endParaRPr lang="en-US" altLang="en-US" sz="2400" b="1" dirty="0">
              <a:solidFill>
                <a:srgbClr val="FF00A8"/>
              </a:solidFill>
            </a:endParaRPr>
          </a:p>
        </p:txBody>
      </p:sp>
      <p:sp>
        <p:nvSpPr>
          <p:cNvPr id="317543" name="Text Box 103">
            <a:extLst>
              <a:ext uri="{FF2B5EF4-FFF2-40B4-BE49-F238E27FC236}">
                <a16:creationId xmlns:a16="http://schemas.microsoft.com/office/drawing/2014/main" id="{6E4455E3-BA03-EDA0-4938-02AF19E5C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6638" y="2838736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altLang="en-US" sz="2400" b="1">
              <a:solidFill>
                <a:srgbClr val="FF00A8"/>
              </a:solidFill>
            </a:endParaRPr>
          </a:p>
        </p:txBody>
      </p:sp>
      <p:sp>
        <p:nvSpPr>
          <p:cNvPr id="317544" name="Text Box 104">
            <a:extLst>
              <a:ext uri="{FF2B5EF4-FFF2-40B4-BE49-F238E27FC236}">
                <a16:creationId xmlns:a16="http://schemas.microsoft.com/office/drawing/2014/main" id="{F30DFB23-677F-153E-9A3B-EA8E3A8E1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0198" y="2999074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en-US" altLang="en-US" sz="1900" b="1" dirty="0">
                <a:solidFill>
                  <a:srgbClr val="FF00A8"/>
                </a:solidFill>
              </a:rPr>
              <a:t>On med.</a:t>
            </a:r>
            <a:endParaRPr lang="en-US" altLang="en-US" sz="2400" b="1" dirty="0">
              <a:solidFill>
                <a:srgbClr val="FF00A8"/>
              </a:solidFill>
            </a:endParaRPr>
          </a:p>
        </p:txBody>
      </p:sp>
      <p:sp>
        <p:nvSpPr>
          <p:cNvPr id="317545" name="Text Box 105">
            <a:extLst>
              <a:ext uri="{FF2B5EF4-FFF2-40B4-BE49-F238E27FC236}">
                <a16:creationId xmlns:a16="http://schemas.microsoft.com/office/drawing/2014/main" id="{CF83EC71-907C-FDB7-32E9-6953AFDAE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3258" y="4096036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en-US" altLang="en-US" sz="1900" b="1" dirty="0">
                <a:solidFill>
                  <a:srgbClr val="FF00A8"/>
                </a:solidFill>
              </a:rPr>
              <a:t>No med.</a:t>
            </a:r>
            <a:endParaRPr lang="en-US" altLang="en-US" sz="2400" b="1" dirty="0">
              <a:solidFill>
                <a:srgbClr val="FF00A8"/>
              </a:solidFill>
            </a:endParaRPr>
          </a:p>
        </p:txBody>
      </p:sp>
      <p:sp>
        <p:nvSpPr>
          <p:cNvPr id="317546" name="Text Box 106">
            <a:extLst>
              <a:ext uri="{FF2B5EF4-FFF2-40B4-BE49-F238E27FC236}">
                <a16:creationId xmlns:a16="http://schemas.microsoft.com/office/drawing/2014/main" id="{AC579CB4-2F60-CA81-20F6-EB4FDBC0F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0553" y="6289961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en-US" altLang="en-US" sz="1900" b="1" dirty="0">
                <a:solidFill>
                  <a:srgbClr val="FF00A8"/>
                </a:solidFill>
              </a:rPr>
              <a:t>No med.</a:t>
            </a:r>
            <a:endParaRPr lang="en-US" altLang="en-US" sz="2400" b="1" dirty="0">
              <a:solidFill>
                <a:srgbClr val="FF00A8"/>
              </a:solidFill>
            </a:endParaRPr>
          </a:p>
        </p:txBody>
      </p:sp>
      <p:sp>
        <p:nvSpPr>
          <p:cNvPr id="317547" name="Text Box 107">
            <a:extLst>
              <a:ext uri="{FF2B5EF4-FFF2-40B4-BE49-F238E27FC236}">
                <a16:creationId xmlns:a16="http://schemas.microsoft.com/office/drawing/2014/main" id="{6E9DBB86-A811-6A99-AE99-D972A8571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5144" y="5192999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en-US" altLang="en-US" sz="1900" b="1" dirty="0">
                <a:solidFill>
                  <a:srgbClr val="FF00A8"/>
                </a:solidFill>
              </a:rPr>
              <a:t>On med.</a:t>
            </a:r>
            <a:endParaRPr lang="en-US" altLang="en-US" sz="2400" b="1" dirty="0">
              <a:solidFill>
                <a:srgbClr val="FF00A8"/>
              </a:solidFill>
            </a:endParaRPr>
          </a:p>
        </p:txBody>
      </p:sp>
      <p:sp>
        <p:nvSpPr>
          <p:cNvPr id="317548" name="Text Box 108">
            <a:extLst>
              <a:ext uri="{FF2B5EF4-FFF2-40B4-BE49-F238E27FC236}">
                <a16:creationId xmlns:a16="http://schemas.microsoft.com/office/drawing/2014/main" id="{AB998FC8-7D65-5F5C-F7FD-6D4EBD59C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6387" y="195688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en-US" altLang="en-US" sz="1900" b="1" dirty="0">
                <a:solidFill>
                  <a:schemeClr val="accent2"/>
                </a:solidFill>
              </a:rPr>
              <a:t>No med.</a:t>
            </a:r>
            <a:endParaRPr lang="en-US" altLang="en-US" sz="2400" b="1" dirty="0">
              <a:solidFill>
                <a:schemeClr val="accent2"/>
              </a:solidFill>
            </a:endParaRPr>
          </a:p>
        </p:txBody>
      </p:sp>
      <p:sp>
        <p:nvSpPr>
          <p:cNvPr id="317549" name="Text Box 109">
            <a:extLst>
              <a:ext uri="{FF2B5EF4-FFF2-40B4-BE49-F238E27FC236}">
                <a16:creationId xmlns:a16="http://schemas.microsoft.com/office/drawing/2014/main" id="{381F0D7D-AA7A-4575-59CC-4A4CB28DD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4626" y="81388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en-US" altLang="en-US" sz="1900" b="1" dirty="0">
                <a:solidFill>
                  <a:schemeClr val="accent2"/>
                </a:solidFill>
              </a:rPr>
              <a:t>On med.</a:t>
            </a:r>
            <a:endParaRPr lang="en-US" altLang="en-US" sz="2400" b="1" dirty="0">
              <a:solidFill>
                <a:schemeClr val="accent2"/>
              </a:solidFill>
            </a:endParaRPr>
          </a:p>
        </p:txBody>
      </p:sp>
      <p:sp>
        <p:nvSpPr>
          <p:cNvPr id="317550" name="Text Box 110">
            <a:extLst>
              <a:ext uri="{FF2B5EF4-FFF2-40B4-BE49-F238E27FC236}">
                <a16:creationId xmlns:a16="http://schemas.microsoft.com/office/drawing/2014/main" id="{3F1197F4-2BED-C7A3-A259-13A38F767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736" y="3295936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en-US" altLang="en-US" sz="1900" b="1" dirty="0"/>
              <a:t>Total</a:t>
            </a:r>
            <a:endParaRPr lang="en-US" altLang="en-US" sz="2400" b="1" dirty="0"/>
          </a:p>
        </p:txBody>
      </p:sp>
      <p:sp>
        <p:nvSpPr>
          <p:cNvPr id="317551" name="Text Box 111">
            <a:extLst>
              <a:ext uri="{FF2B5EF4-FFF2-40B4-BE49-F238E27FC236}">
                <a16:creationId xmlns:a16="http://schemas.microsoft.com/office/drawing/2014/main" id="{D3122975-B211-7C00-F3AA-F0B6DA467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476536"/>
            <a:ext cx="0" cy="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altLang="en-US" sz="2400" dirty="0">
              <a:solidFill>
                <a:srgbClr val="FF00A8"/>
              </a:solidFill>
            </a:endParaRPr>
          </a:p>
        </p:txBody>
      </p:sp>
      <p:sp>
        <p:nvSpPr>
          <p:cNvPr id="317552" name="Text Box 112">
            <a:extLst>
              <a:ext uri="{FF2B5EF4-FFF2-40B4-BE49-F238E27FC236}">
                <a16:creationId xmlns:a16="http://schemas.microsoft.com/office/drawing/2014/main" id="{20D40DD9-F1CF-6FAF-8787-04C6EEAA6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1" y="1125825"/>
            <a:ext cx="7200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400" b="1">
                <a:solidFill>
                  <a:schemeClr val="accent2"/>
                </a:solidFill>
              </a:rPr>
              <a:t>13%</a:t>
            </a:r>
            <a:endParaRPr lang="en-US" altLang="en-US" sz="2400" b="1"/>
          </a:p>
        </p:txBody>
      </p:sp>
      <p:sp>
        <p:nvSpPr>
          <p:cNvPr id="317553" name="Text Box 113">
            <a:extLst>
              <a:ext uri="{FF2B5EF4-FFF2-40B4-BE49-F238E27FC236}">
                <a16:creationId xmlns:a16="http://schemas.microsoft.com/office/drawing/2014/main" id="{D5EF6F1F-DB57-A9A9-417C-D3272B996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4438936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2400" b="1">
                <a:solidFill>
                  <a:srgbClr val="FF00A8"/>
                </a:solidFill>
              </a:rPr>
              <a:t>51%</a:t>
            </a:r>
          </a:p>
        </p:txBody>
      </p:sp>
      <p:sp>
        <p:nvSpPr>
          <p:cNvPr id="317554" name="Text Box 114">
            <a:extLst>
              <a:ext uri="{FF2B5EF4-FFF2-40B4-BE49-F238E27FC236}">
                <a16:creationId xmlns:a16="http://schemas.microsoft.com/office/drawing/2014/main" id="{1BA614A5-42D3-1C2B-87FC-CFD6E94CE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5505736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2400" b="1">
                <a:solidFill>
                  <a:srgbClr val="FF00A8"/>
                </a:solidFill>
              </a:rPr>
              <a:t>69%</a:t>
            </a:r>
          </a:p>
        </p:txBody>
      </p:sp>
      <p:sp>
        <p:nvSpPr>
          <p:cNvPr id="317555" name="Text Box 115">
            <a:extLst>
              <a:ext uri="{FF2B5EF4-FFF2-40B4-BE49-F238E27FC236}">
                <a16:creationId xmlns:a16="http://schemas.microsoft.com/office/drawing/2014/main" id="{86595446-6643-A0D1-9ABB-467363E90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3295936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2400" b="1">
                <a:solidFill>
                  <a:srgbClr val="FF00A8"/>
                </a:solidFill>
              </a:rPr>
              <a:t>28%</a:t>
            </a:r>
          </a:p>
        </p:txBody>
      </p:sp>
      <p:sp>
        <p:nvSpPr>
          <p:cNvPr id="317556" name="Text Box 116">
            <a:extLst>
              <a:ext uri="{FF2B5EF4-FFF2-40B4-BE49-F238E27FC236}">
                <a16:creationId xmlns:a16="http://schemas.microsoft.com/office/drawing/2014/main" id="{E652A0F0-A50E-6BC0-34DC-EDBA1B868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2600" y="6039136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2400" b="1">
                <a:solidFill>
                  <a:srgbClr val="FF00A8"/>
                </a:solidFill>
              </a:rPr>
              <a:t>92%</a:t>
            </a:r>
          </a:p>
        </p:txBody>
      </p:sp>
      <p:sp>
        <p:nvSpPr>
          <p:cNvPr id="317557" name="Text Box 117">
            <a:extLst>
              <a:ext uri="{FF2B5EF4-FFF2-40B4-BE49-F238E27FC236}">
                <a16:creationId xmlns:a16="http://schemas.microsoft.com/office/drawing/2014/main" id="{15ABFBFD-8592-5C38-D638-68B211FEF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2600" y="4972336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2400" b="1">
                <a:solidFill>
                  <a:srgbClr val="FF00A8"/>
                </a:solidFill>
              </a:rPr>
              <a:t>53%</a:t>
            </a:r>
          </a:p>
        </p:txBody>
      </p:sp>
      <p:sp>
        <p:nvSpPr>
          <p:cNvPr id="317558" name="Text Box 118">
            <a:extLst>
              <a:ext uri="{FF2B5EF4-FFF2-40B4-BE49-F238E27FC236}">
                <a16:creationId xmlns:a16="http://schemas.microsoft.com/office/drawing/2014/main" id="{CEA7FD4C-949D-701C-28F9-3D3154CDF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2600" y="3829336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2400" b="1">
                <a:solidFill>
                  <a:srgbClr val="FF00A8"/>
                </a:solidFill>
              </a:rPr>
              <a:t>42%</a:t>
            </a:r>
          </a:p>
        </p:txBody>
      </p:sp>
      <p:sp>
        <p:nvSpPr>
          <p:cNvPr id="317559" name="Text Box 119">
            <a:extLst>
              <a:ext uri="{FF2B5EF4-FFF2-40B4-BE49-F238E27FC236}">
                <a16:creationId xmlns:a16="http://schemas.microsoft.com/office/drawing/2014/main" id="{FFC4DF91-7FC3-9807-67A0-500CABF70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2600" y="2762536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2400" b="1">
                <a:solidFill>
                  <a:srgbClr val="FF00A8"/>
                </a:solidFill>
              </a:rPr>
              <a:t>15%</a:t>
            </a:r>
          </a:p>
        </p:txBody>
      </p:sp>
      <p:sp>
        <p:nvSpPr>
          <p:cNvPr id="317560" name="Text Box 120">
            <a:extLst>
              <a:ext uri="{FF2B5EF4-FFF2-40B4-BE49-F238E27FC236}">
                <a16:creationId xmlns:a16="http://schemas.microsoft.com/office/drawing/2014/main" id="{B86E8B11-464A-E562-9E65-AA5FEA09D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2600" y="1619536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2400" b="1">
                <a:solidFill>
                  <a:schemeClr val="accent2"/>
                </a:solidFill>
              </a:rPr>
              <a:t>15%</a:t>
            </a:r>
          </a:p>
        </p:txBody>
      </p:sp>
      <p:sp>
        <p:nvSpPr>
          <p:cNvPr id="317561" name="Text Box 121">
            <a:extLst>
              <a:ext uri="{FF2B5EF4-FFF2-40B4-BE49-F238E27FC236}">
                <a16:creationId xmlns:a16="http://schemas.microsoft.com/office/drawing/2014/main" id="{93882AE6-3924-5D6D-E258-8396AD26AB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2600" y="552736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2400" b="1" dirty="0">
                <a:solidFill>
                  <a:schemeClr val="accent2"/>
                </a:solidFill>
              </a:rPr>
              <a:t>12%</a:t>
            </a:r>
          </a:p>
        </p:txBody>
      </p:sp>
      <p:sp>
        <p:nvSpPr>
          <p:cNvPr id="317562" name="Text Box 122">
            <a:extLst>
              <a:ext uri="{FF2B5EF4-FFF2-40B4-BE49-F238E27FC236}">
                <a16:creationId xmlns:a16="http://schemas.microsoft.com/office/drawing/2014/main" id="{D3A24B2E-01E4-501F-9623-4BB9D4AD8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26" y="3187986"/>
            <a:ext cx="6254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/>
              <a:t>N=</a:t>
            </a:r>
          </a:p>
          <a:p>
            <a:r>
              <a:rPr lang="en-US" altLang="en-US" b="1"/>
              <a:t>128</a:t>
            </a:r>
          </a:p>
        </p:txBody>
      </p:sp>
      <p:sp>
        <p:nvSpPr>
          <p:cNvPr id="317563" name="Text Box 123">
            <a:extLst>
              <a:ext uri="{FF2B5EF4-FFF2-40B4-BE49-F238E27FC236}">
                <a16:creationId xmlns:a16="http://schemas.microsoft.com/office/drawing/2014/main" id="{E572C355-1E04-4B8D-45DF-24F11ED54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124736"/>
            <a:ext cx="141417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900" b="1">
                <a:solidFill>
                  <a:schemeClr val="accent2"/>
                </a:solidFill>
              </a:rPr>
              <a:t>Low EE = 71</a:t>
            </a:r>
          </a:p>
          <a:p>
            <a:pPr algn="l"/>
            <a:r>
              <a:rPr lang="en-US" altLang="en-US" sz="1900" b="1">
                <a:solidFill>
                  <a:srgbClr val="FF00A8"/>
                </a:solidFill>
              </a:rPr>
              <a:t>High EE = 57</a:t>
            </a:r>
            <a:endParaRPr lang="en-US" altLang="en-US" sz="1900" b="1">
              <a:solidFill>
                <a:schemeClr val="accent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372B34-CDC4-FB78-B3E4-3C4BF3DADEE3}"/>
              </a:ext>
            </a:extLst>
          </p:cNvPr>
          <p:cNvSpPr txBox="1"/>
          <p:nvPr/>
        </p:nvSpPr>
        <p:spPr>
          <a:xfrm>
            <a:off x="645664" y="196501"/>
            <a:ext cx="60937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chemeClr val="tx2"/>
                </a:solidFill>
              </a:rPr>
              <a:t>Expressed emotion and relapse</a:t>
            </a:r>
            <a:endParaRPr lang="en-US" altLang="en-US" sz="2000" dirty="0">
              <a:solidFill>
                <a:srgbClr val="FF00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53534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01123-B63D-A88D-D7C6-4F63CBFED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225B3928-9F3E-128E-EA93-A99F2AE6B964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accent3">
                    <a:lumMod val="50000"/>
                  </a:schemeClr>
                </a:solidFill>
              </a:rPr>
              <a:t>How schizophrenia affects families</a:t>
            </a:r>
          </a:p>
          <a:p>
            <a:r>
              <a:rPr lang="en-US" sz="4000" dirty="0">
                <a:solidFill>
                  <a:schemeClr val="accent3">
                    <a:lumMod val="50000"/>
                  </a:schemeClr>
                </a:solidFill>
              </a:rPr>
              <a:t>How families affect schizophrenia</a:t>
            </a:r>
          </a:p>
          <a:p>
            <a:r>
              <a:rPr lang="en-US" sz="4000" dirty="0">
                <a:solidFill>
                  <a:schemeClr val="accent3">
                    <a:lumMod val="50000"/>
                  </a:schemeClr>
                </a:solidFill>
              </a:rPr>
              <a:t>How families help to treat and rehabilitate schizophrenia</a:t>
            </a:r>
          </a:p>
          <a:p>
            <a:r>
              <a:rPr lang="en-US" sz="4000" dirty="0">
                <a:solidFill>
                  <a:schemeClr val="accent3">
                    <a:lumMod val="50000"/>
                  </a:schemeClr>
                </a:solidFill>
              </a:rPr>
              <a:t>How families can help to prevent the onset of schizophrenia</a:t>
            </a:r>
          </a:p>
        </p:txBody>
      </p:sp>
    </p:spTree>
    <p:extLst>
      <p:ext uri="{BB962C8B-B14F-4D97-AF65-F5344CB8AC3E}">
        <p14:creationId xmlns:p14="http://schemas.microsoft.com/office/powerpoint/2010/main" val="373680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714" name="Rectangle 2"/>
          <p:cNvSpPr>
            <a:spLocks noGrp="1" noChangeArrowheads="1"/>
          </p:cNvSpPr>
          <p:nvPr>
            <p:ph type="title"/>
          </p:nvPr>
        </p:nvSpPr>
        <p:spPr>
          <a:xfrm>
            <a:off x="3160777" y="528234"/>
            <a:ext cx="7739063" cy="1252537"/>
          </a:xfrm>
        </p:spPr>
        <p:txBody>
          <a:bodyPr/>
          <a:lstStyle/>
          <a:p>
            <a:r>
              <a:rPr lang="en-US" altLang="en-US" sz="3200" dirty="0"/>
              <a:t>Proportion of families with high EE</a:t>
            </a:r>
            <a:br>
              <a:rPr lang="en-US" altLang="en-US" sz="3200" dirty="0"/>
            </a:br>
            <a:r>
              <a:rPr lang="en-US" altLang="en-US" sz="3200" dirty="0"/>
              <a:t>in years following onset</a:t>
            </a:r>
          </a:p>
        </p:txBody>
      </p:sp>
      <p:graphicFrame>
        <p:nvGraphicFramePr>
          <p:cNvPr id="1139715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3063885"/>
              </p:ext>
            </p:extLst>
          </p:nvPr>
        </p:nvGraphicFramePr>
        <p:xfrm>
          <a:off x="2239553" y="2092676"/>
          <a:ext cx="10522424" cy="60277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11601339" imgH="5986561" progId="MSGraph.Chart.8">
                  <p:embed followColorScheme="full"/>
                </p:oleObj>
              </mc:Choice>
              <mc:Fallback>
                <p:oleObj name="Chart" r:id="rId3" imgW="11601339" imgH="5986561" progId="MSGraph.Chart.8">
                  <p:embed followColorScheme="full"/>
                  <p:pic>
                    <p:nvPicPr>
                      <p:cNvPr id="113971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9553" y="2092676"/>
                        <a:ext cx="10522424" cy="60277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9716" name="Text Box 4"/>
          <p:cNvSpPr txBox="1">
            <a:spLocks noChangeArrowheads="1"/>
          </p:cNvSpPr>
          <p:nvPr/>
        </p:nvSpPr>
        <p:spPr bwMode="auto">
          <a:xfrm>
            <a:off x="4440824" y="4706437"/>
            <a:ext cx="7354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14</a:t>
            </a:r>
            <a:r>
              <a:rPr lang="en-US" alt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%</a:t>
            </a:r>
            <a:endParaRPr lang="en-US" altLang="en-US" sz="1600" dirty="0">
              <a:solidFill>
                <a:schemeClr val="accent3">
                  <a:lumMod val="20000"/>
                  <a:lumOff val="8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139717" name="Text Box 5"/>
          <p:cNvSpPr txBox="1">
            <a:spLocks noChangeArrowheads="1"/>
          </p:cNvSpPr>
          <p:nvPr/>
        </p:nvSpPr>
        <p:spPr bwMode="auto">
          <a:xfrm>
            <a:off x="5708522" y="3876720"/>
            <a:ext cx="55659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35</a:t>
            </a:r>
            <a:r>
              <a:rPr lang="en-US" altLang="en-US" sz="10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%</a:t>
            </a:r>
          </a:p>
        </p:txBody>
      </p:sp>
      <p:sp>
        <p:nvSpPr>
          <p:cNvPr id="1139718" name="Text Box 6"/>
          <p:cNvSpPr txBox="1">
            <a:spLocks noChangeArrowheads="1"/>
          </p:cNvSpPr>
          <p:nvPr/>
        </p:nvSpPr>
        <p:spPr bwMode="auto">
          <a:xfrm>
            <a:off x="6895651" y="3090446"/>
            <a:ext cx="60511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50%</a:t>
            </a:r>
          </a:p>
        </p:txBody>
      </p:sp>
      <p:sp>
        <p:nvSpPr>
          <p:cNvPr id="1139719" name="Text Box 7"/>
          <p:cNvSpPr txBox="1">
            <a:spLocks noChangeArrowheads="1"/>
          </p:cNvSpPr>
          <p:nvPr/>
        </p:nvSpPr>
        <p:spPr bwMode="auto">
          <a:xfrm>
            <a:off x="6425194" y="6085607"/>
            <a:ext cx="1981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400" dirty="0"/>
              <a:t>Hooley, et al, 1995</a:t>
            </a:r>
          </a:p>
        </p:txBody>
      </p:sp>
    </p:spTree>
    <p:extLst>
      <p:ext uri="{BB962C8B-B14F-4D97-AF65-F5344CB8AC3E}">
        <p14:creationId xmlns:p14="http://schemas.microsoft.com/office/powerpoint/2010/main" val="38149458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79687" y="0"/>
            <a:ext cx="10190922" cy="1219200"/>
          </a:xfrm>
        </p:spPr>
        <p:txBody>
          <a:bodyPr/>
          <a:lstStyle/>
          <a:p>
            <a:pPr algn="ctr"/>
            <a:r>
              <a:rPr lang="en-US" altLang="en-US" sz="3200" dirty="0"/>
              <a:t>Components of expressed emotion:  </a:t>
            </a:r>
            <a:br>
              <a:rPr lang="en-US" altLang="en-US" sz="3200" dirty="0"/>
            </a:br>
            <a:r>
              <a:rPr lang="en-US" altLang="en-US" sz="3200" dirty="0"/>
              <a:t>Prodromal vs. chronic phase</a:t>
            </a:r>
          </a:p>
        </p:txBody>
      </p:sp>
      <p:graphicFrame>
        <p:nvGraphicFramePr>
          <p:cNvPr id="1137667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3152649"/>
              </p:ext>
            </p:extLst>
          </p:nvPr>
        </p:nvGraphicFramePr>
        <p:xfrm>
          <a:off x="1730514" y="1371600"/>
          <a:ext cx="12906375" cy="6545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14430357" imgH="6129633" progId="MSGraph.Chart.8">
                  <p:embed followColorScheme="full"/>
                </p:oleObj>
              </mc:Choice>
              <mc:Fallback>
                <p:oleObj name="Chart" r:id="rId3" imgW="14430357" imgH="6129633" progId="MSGraph.Chart.8">
                  <p:embed followColorScheme="full"/>
                  <p:pic>
                    <p:nvPicPr>
                      <p:cNvPr id="113766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0514" y="1371600"/>
                        <a:ext cx="12906375" cy="65456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7668" name="Text Box 4"/>
          <p:cNvSpPr txBox="1">
            <a:spLocks noChangeArrowheads="1"/>
          </p:cNvSpPr>
          <p:nvPr/>
        </p:nvSpPr>
        <p:spPr bwMode="auto">
          <a:xfrm>
            <a:off x="5562692" y="5622926"/>
            <a:ext cx="202491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 dirty="0">
                <a:latin typeface="Eurostile LT ExtendedTwo"/>
              </a:rPr>
              <a:t>All differences, prodromal vs. chronic:  p&lt;0.01</a:t>
            </a:r>
          </a:p>
        </p:txBody>
      </p:sp>
    </p:spTree>
    <p:extLst>
      <p:ext uri="{BB962C8B-B14F-4D97-AF65-F5344CB8AC3E}">
        <p14:creationId xmlns:p14="http://schemas.microsoft.com/office/powerpoint/2010/main" val="20847681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1">
            <a:extLst>
              <a:ext uri="{FF2B5EF4-FFF2-40B4-BE49-F238E27FC236}">
                <a16:creationId xmlns:a16="http://schemas.microsoft.com/office/drawing/2014/main" id="{3F889067-94D9-4BE7-828D-4C33DD9BA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600"/>
              </a:lnSpc>
            </a:pPr>
            <a:r>
              <a:rPr lang="en-US" altLang="en-US" sz="3800">
                <a:ea typeface="ＭＳ Ｐゴシック" panose="020B0600070205080204" pitchFamily="34" charset="-128"/>
              </a:rPr>
              <a:t>Effects of Genetic Risk and Family Functioning on Eventual Schizophrenia-Spectrum Disorders</a:t>
            </a:r>
          </a:p>
        </p:txBody>
      </p:sp>
      <p:graphicFrame>
        <p:nvGraphicFramePr>
          <p:cNvPr id="111619" name="Chart Placeholder 3">
            <a:extLst>
              <a:ext uri="{FF2B5EF4-FFF2-40B4-BE49-F238E27FC236}">
                <a16:creationId xmlns:a16="http://schemas.microsoft.com/office/drawing/2014/main" id="{591511B4-EFCE-4B6A-9126-E6F1434AF14C}"/>
              </a:ext>
            </a:extLst>
          </p:cNvPr>
          <p:cNvGraphicFramePr>
            <a:graphicFrameLocks/>
          </p:cNvGraphicFramePr>
          <p:nvPr/>
        </p:nvGraphicFramePr>
        <p:xfrm>
          <a:off x="1930400" y="1001714"/>
          <a:ext cx="8358188" cy="5068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8358340" imgH="5072312" progId="Excel.Chart.8">
                  <p:embed/>
                </p:oleObj>
              </mc:Choice>
              <mc:Fallback>
                <p:oleObj r:id="rId3" imgW="8358340" imgH="5072312" progId="Excel.Chart.8">
                  <p:embed/>
                  <p:pic>
                    <p:nvPicPr>
                      <p:cNvPr id="111619" name="Chart Placeholder 3">
                        <a:extLst>
                          <a:ext uri="{FF2B5EF4-FFF2-40B4-BE49-F238E27FC236}">
                            <a16:creationId xmlns:a16="http://schemas.microsoft.com/office/drawing/2014/main" id="{591511B4-EFCE-4B6A-9126-E6F1434AF14C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0400" y="1001714"/>
                        <a:ext cx="8358188" cy="5068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20" name="Text Box 3">
            <a:extLst>
              <a:ext uri="{FF2B5EF4-FFF2-40B4-BE49-F238E27FC236}">
                <a16:creationId xmlns:a16="http://schemas.microsoft.com/office/drawing/2014/main" id="{93122582-0860-448C-A284-6105E5120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7101" y="6064251"/>
            <a:ext cx="20778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800">
                <a:solidFill>
                  <a:srgbClr val="404040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rgbClr val="404040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000">
                <a:solidFill>
                  <a:srgbClr val="404040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2000">
                <a:solidFill>
                  <a:srgbClr val="404040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2000">
                <a:solidFill>
                  <a:srgbClr val="404040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2000">
                <a:solidFill>
                  <a:srgbClr val="404040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2000">
                <a:solidFill>
                  <a:srgbClr val="404040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2000">
                <a:solidFill>
                  <a:srgbClr val="404040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>
                <a:solidFill>
                  <a:srgbClr val="595959"/>
                </a:solidFill>
                <a:latin typeface="Helvetica LT Std Cond"/>
                <a:ea typeface="Times" panose="02020603050405020304" pitchFamily="18" charset="0"/>
                <a:cs typeface="Helvetica LT Std Cond"/>
              </a:rPr>
              <a:t>* p &lt; 0.001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>
                <a:solidFill>
                  <a:srgbClr val="595959"/>
                </a:solidFill>
                <a:latin typeface="Helvetica LT Std Cond"/>
                <a:ea typeface="Times" panose="02020603050405020304" pitchFamily="18" charset="0"/>
                <a:cs typeface="Helvetica LT Std Cond"/>
              </a:rPr>
              <a:t>**p = 0.582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>
                <a:solidFill>
                  <a:srgbClr val="595959"/>
                </a:solidFill>
                <a:latin typeface="Helvetica LT Std Cond"/>
                <a:ea typeface="Times" panose="02020603050405020304" pitchFamily="18" charset="0"/>
                <a:cs typeface="Helvetica LT Std Cond"/>
              </a:rPr>
              <a:t>G X E interaction: p = 0.018</a:t>
            </a:r>
          </a:p>
        </p:txBody>
      </p:sp>
      <p:sp>
        <p:nvSpPr>
          <p:cNvPr id="111621" name="TextBox 4">
            <a:extLst>
              <a:ext uri="{FF2B5EF4-FFF2-40B4-BE49-F238E27FC236}">
                <a16:creationId xmlns:a16="http://schemas.microsoft.com/office/drawing/2014/main" id="{58766B49-112D-4E06-A3F4-02C9BF8D3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4588" y="6497638"/>
            <a:ext cx="371475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indent="-639763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800">
                <a:solidFill>
                  <a:srgbClr val="404040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rgbClr val="404040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000">
                <a:solidFill>
                  <a:srgbClr val="404040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2000">
                <a:solidFill>
                  <a:srgbClr val="404040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2000">
                <a:solidFill>
                  <a:srgbClr val="404040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2000">
                <a:solidFill>
                  <a:srgbClr val="404040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2000">
                <a:solidFill>
                  <a:srgbClr val="404040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2000">
                <a:solidFill>
                  <a:srgbClr val="404040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ts val="3000"/>
              </a:spcAft>
              <a:buClrTx/>
              <a:buNone/>
            </a:pPr>
            <a:r>
              <a:rPr lang="en-US" altLang="en-US" sz="1100">
                <a:solidFill>
                  <a:srgbClr val="262626"/>
                </a:solidFill>
                <a:latin typeface="Helvetica" panose="020B0604020202020204" pitchFamily="34" charset="0"/>
                <a:ea typeface="Paralucent-Light"/>
                <a:cs typeface="Paralucent-Light"/>
              </a:rPr>
              <a:t>Tienari, Wynne, et al, BJM, 2004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12">
            <a:extLst>
              <a:ext uri="{FF2B5EF4-FFF2-40B4-BE49-F238E27FC236}">
                <a16:creationId xmlns:a16="http://schemas.microsoft.com/office/drawing/2014/main" id="{3D3C8DF9-5495-4E3F-A231-F67B226D9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51412"/>
            <a:ext cx="12192000" cy="1143000"/>
          </a:xfrm>
        </p:spPr>
        <p:txBody>
          <a:bodyPr/>
          <a:lstStyle/>
          <a:p>
            <a:pPr algn="ctr"/>
            <a:r>
              <a:rPr lang="en-US" altLang="en-US" dirty="0">
                <a:ea typeface="ＭＳ Ｐゴシック" panose="020B0600070205080204" pitchFamily="34" charset="-128"/>
              </a:rPr>
              <a:t>Mutual Causal Effects: 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Patient Symptoms and Family Interaction</a:t>
            </a:r>
          </a:p>
        </p:txBody>
      </p:sp>
      <p:sp>
        <p:nvSpPr>
          <p:cNvPr id="18" name="AutoShape 5">
            <a:extLst>
              <a:ext uri="{FF2B5EF4-FFF2-40B4-BE49-F238E27FC236}">
                <a16:creationId xmlns:a16="http://schemas.microsoft.com/office/drawing/2014/main" id="{BDC5FD1A-7E67-4B26-ABF9-172529B38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8949" y="4215492"/>
            <a:ext cx="6400800" cy="1371600"/>
          </a:xfrm>
          <a:prstGeom prst="curvedUpArrow">
            <a:avLst>
              <a:gd name="adj1" fmla="val 93333"/>
              <a:gd name="adj2" fmla="val 186667"/>
              <a:gd name="adj3" fmla="val 33333"/>
            </a:avLst>
          </a:prstGeom>
          <a:gradFill>
            <a:gsLst>
              <a:gs pos="0">
                <a:schemeClr val="tx2"/>
              </a:gs>
              <a:gs pos="100000">
                <a:schemeClr val="bg2">
                  <a:lumMod val="90000"/>
                </a:schemeClr>
              </a:gs>
            </a:gsLst>
          </a:gradFill>
          <a:ln>
            <a:headEnd/>
            <a:tailEnd/>
          </a:ln>
          <a:effectLst>
            <a:outerShdw blurRad="149225" dist="114300" dir="5400000" rotWithShape="0">
              <a:srgbClr val="000000">
                <a:alpha val="35000"/>
              </a:srgbClr>
            </a:outerShdw>
            <a:reflection stA="50000" endPos="41000" dist="127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Times" pitchFamily="-109" charset="0"/>
            </a:endParaRPr>
          </a:p>
        </p:txBody>
      </p:sp>
      <p:sp>
        <p:nvSpPr>
          <p:cNvPr id="19" name="AutoShape 6">
            <a:extLst>
              <a:ext uri="{FF2B5EF4-FFF2-40B4-BE49-F238E27FC236}">
                <a16:creationId xmlns:a16="http://schemas.microsoft.com/office/drawing/2014/main" id="{552921DD-763C-488B-B4B5-C7B0D966B139}"/>
              </a:ext>
            </a:extLst>
          </p:cNvPr>
          <p:cNvSpPr>
            <a:spLocks noChangeArrowheads="1"/>
          </p:cNvSpPr>
          <p:nvPr/>
        </p:nvSpPr>
        <p:spPr bwMode="auto">
          <a:xfrm rot="21565317" flipH="1">
            <a:off x="2724149" y="2081892"/>
            <a:ext cx="6172200" cy="1066800"/>
          </a:xfrm>
          <a:prstGeom prst="curvedDownArrow">
            <a:avLst>
              <a:gd name="adj1" fmla="val 115714"/>
              <a:gd name="adj2" fmla="val 231429"/>
              <a:gd name="adj3" fmla="val 33333"/>
            </a:avLst>
          </a:prstGeom>
          <a:gradFill>
            <a:gsLst>
              <a:gs pos="0">
                <a:schemeClr val="tx2"/>
              </a:gs>
              <a:gs pos="100000">
                <a:schemeClr val="bg2">
                  <a:lumMod val="90000"/>
                </a:schemeClr>
              </a:gs>
            </a:gsLst>
          </a:gradFill>
          <a:ln>
            <a:headEnd/>
            <a:tailEnd/>
          </a:ln>
          <a:effectLst>
            <a:outerShdw blurRad="149225" dist="1143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Times" pitchFamily="-109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0CFFB3E-CE67-4F42-8E5F-E8F7797A8939}"/>
              </a:ext>
            </a:extLst>
          </p:cNvPr>
          <p:cNvSpPr txBox="1"/>
          <p:nvPr/>
        </p:nvSpPr>
        <p:spPr>
          <a:xfrm>
            <a:off x="2287588" y="3340650"/>
            <a:ext cx="3224212" cy="584200"/>
          </a:xfrm>
          <a:prstGeom prst="rect">
            <a:avLst/>
          </a:prstGeom>
          <a:noFill/>
          <a:effectLst>
            <a:outerShdw blurRad="101600" dist="38100" dir="2700000">
              <a:srgbClr val="000000">
                <a:alpha val="43000"/>
              </a:srgbClr>
            </a:outerShdw>
          </a:effec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256285"/>
                </a:solidFill>
                <a:latin typeface="Times"/>
                <a:ea typeface="ＭＳ Ｐゴシック" pitchFamily="-109" charset="-128"/>
                <a:cs typeface="Times"/>
              </a:rPr>
              <a:t>Family interaction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90F412D-7572-4D00-9151-0C189108199C}"/>
              </a:ext>
            </a:extLst>
          </p:cNvPr>
          <p:cNvSpPr txBox="1"/>
          <p:nvPr/>
        </p:nvSpPr>
        <p:spPr>
          <a:xfrm>
            <a:off x="6565311" y="3392185"/>
            <a:ext cx="3114675" cy="584200"/>
          </a:xfrm>
          <a:prstGeom prst="rect">
            <a:avLst/>
          </a:prstGeom>
          <a:noFill/>
          <a:effectLst>
            <a:outerShdw blurRad="101600" dist="38100" dir="2700000">
              <a:srgbClr val="000000">
                <a:alpha val="43000"/>
              </a:srgbClr>
            </a:outerShdw>
          </a:effec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256285"/>
                </a:solidFill>
                <a:latin typeface="Times"/>
                <a:ea typeface="ＭＳ Ｐゴシック" pitchFamily="-109" charset="-128"/>
                <a:cs typeface="Times"/>
              </a:rPr>
              <a:t>Patient symptoms</a:t>
            </a:r>
          </a:p>
        </p:txBody>
      </p:sp>
      <p:sp>
        <p:nvSpPr>
          <p:cNvPr id="22" name="Plus 21">
            <a:extLst>
              <a:ext uri="{FF2B5EF4-FFF2-40B4-BE49-F238E27FC236}">
                <a16:creationId xmlns:a16="http://schemas.microsoft.com/office/drawing/2014/main" id="{807D2492-FF0E-4190-A22A-499FC42E2286}"/>
              </a:ext>
            </a:extLst>
          </p:cNvPr>
          <p:cNvSpPr/>
          <p:nvPr/>
        </p:nvSpPr>
        <p:spPr>
          <a:xfrm>
            <a:off x="5731498" y="2215182"/>
            <a:ext cx="729003" cy="800219"/>
          </a:xfrm>
          <a:prstGeom prst="mathPlus">
            <a:avLst>
              <a:gd name="adj1" fmla="val 12401"/>
            </a:avLst>
          </a:prstGeom>
          <a:effectLst>
            <a:outerShdw blurRad="95250" dist="76200" dir="2700000" algn="tl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38100" h="12700"/>
            <a:bevelB w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Plus 22">
            <a:extLst>
              <a:ext uri="{FF2B5EF4-FFF2-40B4-BE49-F238E27FC236}">
                <a16:creationId xmlns:a16="http://schemas.microsoft.com/office/drawing/2014/main" id="{20B82669-4AC6-4F00-9CE5-814F83C6F62B}"/>
              </a:ext>
            </a:extLst>
          </p:cNvPr>
          <p:cNvSpPr/>
          <p:nvPr/>
        </p:nvSpPr>
        <p:spPr>
          <a:xfrm>
            <a:off x="5693398" y="4613906"/>
            <a:ext cx="729003" cy="800219"/>
          </a:xfrm>
          <a:prstGeom prst="mathPlus">
            <a:avLst>
              <a:gd name="adj1" fmla="val 12401"/>
            </a:avLst>
          </a:prstGeom>
          <a:effectLst>
            <a:outerShdw blurRad="95250" dist="76200" dir="2700000" algn="tl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38100" h="12700"/>
            <a:bevelB w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itle 1">
            <a:extLst>
              <a:ext uri="{FF2B5EF4-FFF2-40B4-BE49-F238E27FC236}">
                <a16:creationId xmlns:a16="http://schemas.microsoft.com/office/drawing/2014/main" id="{ADFB04AC-31B9-4009-A5E0-923FD2194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8475" y="509750"/>
            <a:ext cx="8769350" cy="923925"/>
          </a:xfrm>
        </p:spPr>
        <p:txBody>
          <a:bodyPr/>
          <a:lstStyle/>
          <a:p>
            <a:pPr algn="ctr"/>
            <a:r>
              <a:rPr lang="en-US" altLang="en-US" dirty="0">
                <a:ea typeface="ＭＳ Ｐゴシック" panose="020B0600070205080204" pitchFamily="34" charset="-128"/>
              </a:rPr>
              <a:t>Social Networks in Schizophrenia</a:t>
            </a:r>
          </a:p>
        </p:txBody>
      </p:sp>
      <p:sp>
        <p:nvSpPr>
          <p:cNvPr id="115715" name="Text Placeholder 2">
            <a:extLst>
              <a:ext uri="{FF2B5EF4-FFF2-40B4-BE49-F238E27FC236}">
                <a16:creationId xmlns:a16="http://schemas.microsoft.com/office/drawing/2014/main" id="{ED4B1681-BDA2-4CCD-A05B-4F506681E4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00316" y="1697482"/>
            <a:ext cx="8229600" cy="4746302"/>
          </a:xfrm>
        </p:spPr>
        <p:txBody>
          <a:bodyPr/>
          <a:lstStyle/>
          <a:p>
            <a:r>
              <a:rPr lang="en-US" altLang="en-US" dirty="0">
                <a:solidFill>
                  <a:schemeClr val="tx2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rPr>
              <a:t>Family network size</a:t>
            </a:r>
          </a:p>
          <a:p>
            <a:pPr lvl="1"/>
            <a:r>
              <a:rPr lang="en-US" altLang="en-US" sz="2400" dirty="0"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rPr>
              <a:t>diminishes with length of illness</a:t>
            </a:r>
          </a:p>
          <a:p>
            <a:pPr lvl="1"/>
            <a:r>
              <a:rPr lang="en-US" altLang="en-US" sz="2400" dirty="0"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rPr>
              <a:t>decreases in the period immediately </a:t>
            </a:r>
            <a:br>
              <a:rPr lang="en-US" altLang="en-US" sz="2400" dirty="0"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rPr>
            </a:br>
            <a:r>
              <a:rPr lang="en-US" altLang="en-US" sz="2400" dirty="0"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rPr>
              <a:t>following the first episode</a:t>
            </a:r>
          </a:p>
          <a:p>
            <a:pPr lvl="1"/>
            <a:r>
              <a:rPr lang="en-US" altLang="en-US" sz="2400" dirty="0"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rPr>
              <a:t>is smaller at the time of first admission</a:t>
            </a:r>
          </a:p>
          <a:p>
            <a:r>
              <a:rPr lang="en-US" altLang="en-US" dirty="0">
                <a:solidFill>
                  <a:schemeClr val="tx2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rPr>
              <a:t>Networks </a:t>
            </a:r>
          </a:p>
          <a:p>
            <a:pPr lvl="1"/>
            <a:r>
              <a:rPr lang="en-US" altLang="en-US" sz="2400" dirty="0"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rPr>
              <a:t>buffer stress and adverse events</a:t>
            </a:r>
          </a:p>
          <a:p>
            <a:pPr lvl="1"/>
            <a:r>
              <a:rPr lang="en-US" altLang="en-US" sz="2400" dirty="0"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rPr>
              <a:t>determine treatment compliance</a:t>
            </a:r>
          </a:p>
          <a:p>
            <a:pPr lvl="1"/>
            <a:r>
              <a:rPr lang="en-US" altLang="en-US" sz="2400" dirty="0"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rPr>
              <a:t>predict relapse rate</a:t>
            </a:r>
          </a:p>
          <a:p>
            <a:pPr lvl="1"/>
            <a:r>
              <a:rPr lang="en-US" altLang="en-US" sz="2400" dirty="0"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rPr>
              <a:t>correlate with coping skills and burden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>
                <a:ea typeface="ＭＳ Ｐゴシック"/>
              </a:rPr>
              <a:t>Interaction of Biological and Social Factors</a:t>
            </a: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3028949" y="3956180"/>
            <a:ext cx="6400800" cy="1371600"/>
          </a:xfrm>
          <a:prstGeom prst="curvedUpArrow">
            <a:avLst>
              <a:gd name="adj1" fmla="val 93333"/>
              <a:gd name="adj2" fmla="val 186667"/>
              <a:gd name="adj3" fmla="val 33333"/>
            </a:avLst>
          </a:prstGeom>
          <a:gradFill>
            <a:gsLst>
              <a:gs pos="0">
                <a:schemeClr val="tx2"/>
              </a:gs>
              <a:gs pos="100000">
                <a:schemeClr val="bg2">
                  <a:lumMod val="90000"/>
                </a:schemeClr>
              </a:gs>
            </a:gsLst>
          </a:gradFill>
          <a:ln>
            <a:headEnd/>
            <a:tailEnd/>
          </a:ln>
          <a:effectLst>
            <a:outerShdw blurRad="149225" dist="114300" dir="5400000" rotWithShape="0">
              <a:srgbClr val="000000">
                <a:alpha val="35000"/>
              </a:srgbClr>
            </a:outerShdw>
            <a:reflection stA="50000" endPos="41000" dist="127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Times" pitchFamily="-109" charset="0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 rot="21565317" flipH="1">
            <a:off x="2724149" y="1822580"/>
            <a:ext cx="6172200" cy="1066800"/>
          </a:xfrm>
          <a:prstGeom prst="curvedDownArrow">
            <a:avLst>
              <a:gd name="adj1" fmla="val 115714"/>
              <a:gd name="adj2" fmla="val 231429"/>
              <a:gd name="adj3" fmla="val 33333"/>
            </a:avLst>
          </a:prstGeom>
          <a:gradFill>
            <a:gsLst>
              <a:gs pos="0">
                <a:schemeClr val="tx2"/>
              </a:gs>
              <a:gs pos="100000">
                <a:schemeClr val="bg2">
                  <a:lumMod val="90000"/>
                </a:schemeClr>
              </a:gs>
            </a:gsLst>
          </a:gradFill>
          <a:ln>
            <a:headEnd/>
            <a:tailEnd/>
          </a:ln>
          <a:effectLst>
            <a:outerShdw blurRad="149225" dist="1143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Times" pitchFamily="-10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79613" y="3001963"/>
            <a:ext cx="3840162" cy="800100"/>
          </a:xfrm>
          <a:prstGeom prst="rect">
            <a:avLst/>
          </a:prstGeom>
          <a:noFill/>
          <a:effectLst>
            <a:outerShdw blurRad="101600" dist="38100" dir="2700000">
              <a:srgbClr val="000000">
                <a:alpha val="43000"/>
              </a:srgbClr>
            </a:outerShdw>
          </a:effectLst>
        </p:spPr>
        <p:txBody>
          <a:bodyPr wrap="none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600" dirty="0">
                <a:solidFill>
                  <a:srgbClr val="256285"/>
                </a:solidFill>
                <a:latin typeface="Times"/>
                <a:ea typeface="ＭＳ Ｐゴシック" pitchFamily="-109" charset="-128"/>
                <a:cs typeface="Times"/>
              </a:rPr>
              <a:t>Social isolation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02439" y="3001963"/>
            <a:ext cx="2708275" cy="800100"/>
          </a:xfrm>
          <a:prstGeom prst="rect">
            <a:avLst/>
          </a:prstGeom>
          <a:noFill/>
          <a:effectLst>
            <a:outerShdw blurRad="101600" dist="38100" dir="2700000">
              <a:srgbClr val="000000">
                <a:alpha val="43000"/>
              </a:srgbClr>
            </a:outerShdw>
          </a:effectLst>
        </p:spPr>
        <p:txBody>
          <a:bodyPr wrap="none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600" dirty="0">
                <a:solidFill>
                  <a:srgbClr val="256285"/>
                </a:solidFill>
                <a:latin typeface="Times"/>
                <a:ea typeface="ＭＳ Ｐゴシック" pitchFamily="-109" charset="-128"/>
                <a:cs typeface="Times"/>
              </a:rPr>
              <a:t>Symptoms</a:t>
            </a:r>
          </a:p>
        </p:txBody>
      </p:sp>
      <p:sp>
        <p:nvSpPr>
          <p:cNvPr id="12" name="Plus 11"/>
          <p:cNvSpPr/>
          <p:nvPr/>
        </p:nvSpPr>
        <p:spPr>
          <a:xfrm>
            <a:off x="5695950" y="1955870"/>
            <a:ext cx="729003" cy="800219"/>
          </a:xfrm>
          <a:prstGeom prst="mathPlus">
            <a:avLst>
              <a:gd name="adj1" fmla="val 12401"/>
            </a:avLst>
          </a:prstGeom>
          <a:effectLst>
            <a:outerShdw blurRad="95250" dist="76200" dir="2700000" algn="tl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38100" h="12700"/>
            <a:bevelB w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Plus 12"/>
          <p:cNvSpPr/>
          <p:nvPr/>
        </p:nvSpPr>
        <p:spPr>
          <a:xfrm>
            <a:off x="5693398" y="4340414"/>
            <a:ext cx="729003" cy="800219"/>
          </a:xfrm>
          <a:prstGeom prst="mathPlus">
            <a:avLst>
              <a:gd name="adj1" fmla="val 12401"/>
            </a:avLst>
          </a:prstGeom>
          <a:effectLst>
            <a:outerShdw blurRad="95250" dist="76200" dir="2700000" algn="tl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38100" h="12700"/>
            <a:bevelB w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C341F6-1D81-F33B-16DD-AB310AF54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040" y="2286000"/>
            <a:ext cx="10972800" cy="1143000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chemeClr val="accent3">
                    <a:lumMod val="50000"/>
                  </a:schemeClr>
                </a:solidFill>
              </a:rPr>
              <a:t>How families help to treat and rehabilitate schizophrenia</a:t>
            </a:r>
          </a:p>
        </p:txBody>
      </p:sp>
    </p:spTree>
    <p:extLst>
      <p:ext uri="{BB962C8B-B14F-4D97-AF65-F5344CB8AC3E}">
        <p14:creationId xmlns:p14="http://schemas.microsoft.com/office/powerpoint/2010/main" val="35328648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ea typeface="ＭＳ Ｐゴシック"/>
              </a:rPr>
              <a:t>Core Elements of Family </a:t>
            </a:r>
            <a:r>
              <a:rPr lang="en-US" sz="4800" dirty="0">
                <a:ea typeface="ＭＳ Ｐゴシック"/>
              </a:rPr>
              <a:t>Psychoeducation</a:t>
            </a:r>
            <a:endParaRPr lang="en-US" dirty="0">
              <a:ea typeface="ＭＳ Ｐゴシック"/>
            </a:endParaRPr>
          </a:p>
        </p:txBody>
      </p:sp>
      <p:sp>
        <p:nvSpPr>
          <p:cNvPr id="8499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981200" y="1850599"/>
            <a:ext cx="8229600" cy="4022725"/>
          </a:xfrm>
        </p:spPr>
        <p:txBody>
          <a:bodyPr/>
          <a:lstStyle/>
          <a:p>
            <a:pPr algn="ctr">
              <a:spcAft>
                <a:spcPts val="600"/>
              </a:spcAft>
            </a:pPr>
            <a:r>
              <a:rPr lang="en-US" dirty="0">
                <a:latin typeface="Times" pitchFamily="18" charset="0"/>
                <a:ea typeface="ＭＳ Ｐゴシック"/>
                <a:cs typeface="Times" pitchFamily="18" charset="0"/>
              </a:rPr>
              <a:t>Joining/Engagement</a:t>
            </a:r>
          </a:p>
          <a:p>
            <a:pPr algn="ctr">
              <a:spcAft>
                <a:spcPts val="600"/>
              </a:spcAft>
            </a:pPr>
            <a:r>
              <a:rPr lang="en-US" dirty="0">
                <a:latin typeface="Times" pitchFamily="18" charset="0"/>
                <a:ea typeface="ＭＳ Ｐゴシック"/>
                <a:cs typeface="Times" pitchFamily="18" charset="0"/>
              </a:rPr>
              <a:t>Education</a:t>
            </a:r>
          </a:p>
          <a:p>
            <a:pPr algn="ctr">
              <a:spcAft>
                <a:spcPts val="600"/>
              </a:spcAft>
            </a:pPr>
            <a:r>
              <a:rPr lang="en-US" dirty="0">
                <a:latin typeface="Times" pitchFamily="18" charset="0"/>
                <a:ea typeface="ＭＳ Ｐゴシック"/>
                <a:cs typeface="Times" pitchFamily="18" charset="0"/>
              </a:rPr>
              <a:t>Problem-solving</a:t>
            </a:r>
          </a:p>
          <a:p>
            <a:pPr algn="ctr">
              <a:spcAft>
                <a:spcPts val="600"/>
              </a:spcAft>
            </a:pPr>
            <a:r>
              <a:rPr lang="en-US" dirty="0">
                <a:latin typeface="Times" pitchFamily="18" charset="0"/>
                <a:ea typeface="ＭＳ Ｐゴシック"/>
                <a:cs typeface="Times" pitchFamily="18" charset="0"/>
              </a:rPr>
              <a:t>Interactional change</a:t>
            </a:r>
          </a:p>
          <a:p>
            <a:pPr algn="ctr">
              <a:spcAft>
                <a:spcPts val="600"/>
              </a:spcAft>
            </a:pPr>
            <a:r>
              <a:rPr lang="en-US" dirty="0">
                <a:latin typeface="Times" pitchFamily="18" charset="0"/>
                <a:ea typeface="ＭＳ Ｐゴシック"/>
                <a:cs typeface="Times" pitchFamily="18" charset="0"/>
              </a:rPr>
              <a:t>Structural change</a:t>
            </a:r>
          </a:p>
          <a:p>
            <a:pPr algn="ctr">
              <a:spcAft>
                <a:spcPts val="600"/>
              </a:spcAft>
            </a:pPr>
            <a:r>
              <a:rPr lang="en-US" dirty="0">
                <a:latin typeface="Times" pitchFamily="18" charset="0"/>
                <a:ea typeface="ＭＳ Ｐゴシック"/>
                <a:cs typeface="Times" pitchFamily="18" charset="0"/>
              </a:rPr>
              <a:t>Multi-family relationships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8" name="Rectangle 2">
            <a:extLst>
              <a:ext uri="{FF2B5EF4-FFF2-40B4-BE49-F238E27FC236}">
                <a16:creationId xmlns:a16="http://schemas.microsoft.com/office/drawing/2014/main" id="{D4411E11-8E07-80EC-529C-E62A5D28FE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3500" dirty="0"/>
              <a:t>What would you want if you or a loved one developed a psychotic illness?</a:t>
            </a:r>
          </a:p>
        </p:txBody>
      </p:sp>
      <p:sp>
        <p:nvSpPr>
          <p:cNvPr id="659459" name="Rectangle 3">
            <a:extLst>
              <a:ext uri="{FF2B5EF4-FFF2-40B4-BE49-F238E27FC236}">
                <a16:creationId xmlns:a16="http://schemas.microsoft.com/office/drawing/2014/main" id="{A3DA5AB4-C7F2-179D-E10E-A6688C892B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altLang="en-US" sz="1600" dirty="0"/>
              <a:t>Ongoing support</a:t>
            </a:r>
          </a:p>
          <a:p>
            <a:pPr algn="ctr">
              <a:buFontTx/>
              <a:buNone/>
            </a:pPr>
            <a:r>
              <a:rPr lang="en-US" altLang="en-US" sz="1600" dirty="0"/>
              <a:t>Understanding of the illness; what is it?</a:t>
            </a:r>
          </a:p>
          <a:p>
            <a:pPr algn="ctr">
              <a:buFontTx/>
              <a:buNone/>
            </a:pPr>
            <a:r>
              <a:rPr lang="en-US" altLang="en-US" sz="1600" dirty="0"/>
              <a:t>A Cure</a:t>
            </a:r>
          </a:p>
          <a:p>
            <a:pPr algn="ctr">
              <a:buFontTx/>
              <a:buNone/>
            </a:pPr>
            <a:r>
              <a:rPr lang="en-US" altLang="en-US" sz="1600" dirty="0"/>
              <a:t>What would help and what would not help</a:t>
            </a:r>
          </a:p>
          <a:p>
            <a:pPr algn="ctr">
              <a:buFontTx/>
              <a:buNone/>
            </a:pPr>
            <a:r>
              <a:rPr lang="en-US" altLang="en-US" sz="1600" dirty="0"/>
              <a:t>People could trust me; I could have freedom; someone takes me seriously</a:t>
            </a:r>
          </a:p>
          <a:p>
            <a:pPr algn="ctr">
              <a:buFontTx/>
              <a:buNone/>
            </a:pPr>
            <a:r>
              <a:rPr lang="en-US" altLang="en-US" sz="1600" dirty="0"/>
              <a:t>Supportive housing</a:t>
            </a:r>
          </a:p>
          <a:p>
            <a:pPr algn="ctr">
              <a:buFontTx/>
              <a:buNone/>
            </a:pPr>
            <a:r>
              <a:rPr lang="en-US" altLang="en-US" sz="1600" dirty="0"/>
              <a:t>Quick access to the support; timeliness</a:t>
            </a:r>
          </a:p>
          <a:p>
            <a:pPr algn="ctr">
              <a:buFontTx/>
              <a:buNone/>
            </a:pPr>
            <a:r>
              <a:rPr lang="en-US" altLang="en-US" sz="1600" dirty="0"/>
              <a:t>Hope</a:t>
            </a:r>
          </a:p>
          <a:p>
            <a:pPr algn="ctr">
              <a:buFontTx/>
              <a:buNone/>
            </a:pPr>
            <a:r>
              <a:rPr lang="en-US" altLang="en-US" sz="1600" dirty="0"/>
              <a:t>Know that my family member is taken care of</a:t>
            </a:r>
          </a:p>
          <a:p>
            <a:pPr algn="ctr">
              <a:buFontTx/>
              <a:buNone/>
            </a:pPr>
            <a:r>
              <a:rPr lang="en-US" altLang="en-US" sz="1600" dirty="0"/>
              <a:t>Respect and choice as a person (person with illness)</a:t>
            </a:r>
          </a:p>
          <a:p>
            <a:pPr algn="ctr">
              <a:buFontTx/>
              <a:buNone/>
            </a:pPr>
            <a:r>
              <a:rPr lang="en-US" altLang="en-US" sz="1600" dirty="0"/>
              <a:t>Help to calm things down in the home</a:t>
            </a:r>
          </a:p>
          <a:p>
            <a:pPr algn="ctr">
              <a:buFontTx/>
              <a:buNone/>
            </a:pPr>
            <a:r>
              <a:rPr lang="en-US" altLang="en-US" sz="1600" dirty="0"/>
              <a:t>How to set limits for both person with illness and family member</a:t>
            </a:r>
          </a:p>
          <a:p>
            <a:pPr algn="ctr">
              <a:buFontTx/>
              <a:buNone/>
            </a:pPr>
            <a:r>
              <a:rPr lang="en-US" altLang="en-US" sz="1600" dirty="0"/>
              <a:t>Experts from different disciplines giving help</a:t>
            </a:r>
          </a:p>
          <a:p>
            <a:pPr algn="ctr">
              <a:buFontTx/>
              <a:buNone/>
            </a:pPr>
            <a:r>
              <a:rPr lang="en-US" altLang="en-US" sz="1600" dirty="0"/>
              <a:t>Help with the grieving process</a:t>
            </a:r>
          </a:p>
          <a:p>
            <a:pPr algn="ctr">
              <a:buFontTx/>
              <a:buNone/>
            </a:pPr>
            <a:r>
              <a:rPr lang="en-US" altLang="en-US" sz="1600" dirty="0"/>
              <a:t>As a family member and patient—being part of the team</a:t>
            </a:r>
          </a:p>
          <a:p>
            <a:pPr algn="ctr">
              <a:buFontTx/>
              <a:buNone/>
            </a:pPr>
            <a:r>
              <a:rPr lang="en-US" altLang="en-US" sz="1600" dirty="0"/>
              <a:t>Stability-knowing that the professional team is going to be there</a:t>
            </a:r>
          </a:p>
          <a:p>
            <a:pPr algn="ctr">
              <a:buFontTx/>
              <a:buNone/>
            </a:pPr>
            <a:r>
              <a:rPr lang="en-US" altLang="en-US" sz="1600" dirty="0"/>
              <a:t>Financial support: how to access</a:t>
            </a:r>
          </a:p>
          <a:p>
            <a:pPr algn="ctr">
              <a:buFontTx/>
              <a:buNone/>
            </a:pPr>
            <a:r>
              <a:rPr lang="en-US" altLang="en-US" sz="1600" dirty="0"/>
              <a:t>Be a contributing member of society; be productive</a:t>
            </a:r>
          </a:p>
          <a:p>
            <a:pPr algn="ctr">
              <a:buFontTx/>
              <a:buNone/>
            </a:pPr>
            <a:r>
              <a:rPr lang="en-US" altLang="en-US" sz="1600" dirty="0"/>
              <a:t>Accommodations—school, employment</a:t>
            </a:r>
          </a:p>
          <a:p>
            <a:pPr algn="ctr">
              <a:buFontTx/>
              <a:buNone/>
            </a:pPr>
            <a:r>
              <a:rPr lang="en-US" altLang="en-US" sz="1600" dirty="0"/>
              <a:t>Confidentiality issues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9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94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94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94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945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945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945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945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45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945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945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010" name="Rectangle 2">
            <a:extLst>
              <a:ext uri="{FF2B5EF4-FFF2-40B4-BE49-F238E27FC236}">
                <a16:creationId xmlns:a16="http://schemas.microsoft.com/office/drawing/2014/main" id="{45118123-8BA4-373B-065F-18E76BF801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1" y="274638"/>
            <a:ext cx="10972800" cy="1143000"/>
          </a:xfrm>
        </p:spPr>
        <p:txBody>
          <a:bodyPr/>
          <a:lstStyle/>
          <a:p>
            <a:pPr algn="ctr"/>
            <a:r>
              <a:rPr lang="en-US" altLang="en-US" sz="3500" dirty="0"/>
              <a:t>What would you want if you or a loved one developed a psychotic illness?</a:t>
            </a:r>
          </a:p>
        </p:txBody>
      </p:sp>
      <p:sp>
        <p:nvSpPr>
          <p:cNvPr id="811011" name="Rectangle 3">
            <a:extLst>
              <a:ext uri="{FF2B5EF4-FFF2-40B4-BE49-F238E27FC236}">
                <a16:creationId xmlns:a16="http://schemas.microsoft.com/office/drawing/2014/main" id="{96649205-CBE4-F902-B23A-9073F4DA8B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600201"/>
            <a:ext cx="10972800" cy="5257799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2000" dirty="0"/>
              <a:t>Gain an understanding and have support and reassurance </a:t>
            </a:r>
          </a:p>
          <a:p>
            <a:pPr algn="ctr">
              <a:buFontTx/>
              <a:buNone/>
            </a:pPr>
            <a:r>
              <a:rPr lang="en-US" altLang="en-US" sz="2000" dirty="0"/>
              <a:t>Feelings fear- education what to expect</a:t>
            </a:r>
          </a:p>
          <a:p>
            <a:pPr algn="ctr">
              <a:buFontTx/>
              <a:buNone/>
            </a:pPr>
            <a:r>
              <a:rPr lang="en-US" altLang="en-US" sz="2000" dirty="0"/>
              <a:t>Talk to others who had experienced a similar situation</a:t>
            </a:r>
          </a:p>
          <a:p>
            <a:pPr algn="ctr">
              <a:buFontTx/>
              <a:buNone/>
            </a:pPr>
            <a:r>
              <a:rPr lang="en-US" altLang="en-US" sz="2000" dirty="0"/>
              <a:t>Gain a sense of control and hear others experience</a:t>
            </a:r>
          </a:p>
          <a:p>
            <a:pPr algn="ctr">
              <a:buFontTx/>
              <a:buNone/>
            </a:pPr>
            <a:r>
              <a:rPr lang="en-US" altLang="en-US" sz="2000" dirty="0"/>
              <a:t>Education that is in layman's terms as well as  a specialist</a:t>
            </a:r>
          </a:p>
          <a:p>
            <a:pPr algn="ctr">
              <a:buFontTx/>
              <a:buNone/>
            </a:pPr>
            <a:r>
              <a:rPr lang="en-US" altLang="en-US" sz="2000" dirty="0"/>
              <a:t>Would want to know that MI is a disease access best medical practice</a:t>
            </a:r>
          </a:p>
          <a:p>
            <a:pPr algn="ctr">
              <a:buFontTx/>
              <a:buNone/>
            </a:pPr>
            <a:r>
              <a:rPr lang="en-US" altLang="en-US" sz="2000" dirty="0"/>
              <a:t>Team approach share expertise empathy</a:t>
            </a:r>
          </a:p>
          <a:p>
            <a:pPr algn="ctr">
              <a:buFontTx/>
              <a:buNone/>
            </a:pPr>
            <a:r>
              <a:rPr lang="en-US" altLang="en-US" sz="2000" dirty="0"/>
              <a:t>What caused the illness and why?</a:t>
            </a:r>
          </a:p>
          <a:p>
            <a:pPr algn="ctr">
              <a:buFontTx/>
              <a:buNone/>
            </a:pPr>
            <a:r>
              <a:rPr lang="en-US" altLang="en-US" sz="2000" dirty="0"/>
              <a:t>Feeling a need to control the symptoms ASAP, </a:t>
            </a:r>
            <a:r>
              <a:rPr lang="en-US" altLang="en-US" sz="2000" dirty="0" err="1"/>
              <a:t>tx</a:t>
            </a:r>
            <a:r>
              <a:rPr lang="en-US" altLang="en-US" sz="2000" dirty="0"/>
              <a:t> safe, works, why</a:t>
            </a:r>
          </a:p>
          <a:p>
            <a:pPr algn="ctr">
              <a:buFontTx/>
              <a:buNone/>
            </a:pPr>
            <a:r>
              <a:rPr lang="en-US" altLang="en-US" sz="2000" dirty="0"/>
              <a:t>What is the prognosis and what to expect in the future</a:t>
            </a:r>
          </a:p>
          <a:p>
            <a:pPr algn="ctr">
              <a:buFontTx/>
              <a:buNone/>
            </a:pPr>
            <a:r>
              <a:rPr lang="en-US" altLang="en-US" sz="2000" dirty="0"/>
              <a:t>Would want family and loved ones to have an understanding and help </a:t>
            </a:r>
          </a:p>
          <a:p>
            <a:pPr algn="ctr">
              <a:buFontTx/>
              <a:buNone/>
            </a:pPr>
            <a:r>
              <a:rPr lang="en-US" altLang="en-US" sz="2000" dirty="0"/>
              <a:t>As a parent how will this affect my children current as well as future children and siblings </a:t>
            </a:r>
          </a:p>
          <a:p>
            <a:pPr algn="ctr">
              <a:buFontTx/>
              <a:buNone/>
            </a:pPr>
            <a:r>
              <a:rPr lang="en-US" altLang="en-US" sz="2000" dirty="0"/>
              <a:t>Know what the early warning signs are so that possible prevention of problems- what to look for to anticipate </a:t>
            </a:r>
            <a:r>
              <a:rPr lang="en-US" altLang="en-US" sz="2000" dirty="0" err="1"/>
              <a:t>symtoms</a:t>
            </a:r>
            <a:r>
              <a:rPr lang="en-US" altLang="en-US" sz="2000" dirty="0"/>
              <a:t> and what to do</a:t>
            </a:r>
          </a:p>
          <a:p>
            <a:pPr algn="ctr">
              <a:buFontTx/>
              <a:buNone/>
            </a:pPr>
            <a:endParaRPr lang="en-US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1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1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1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11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11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11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11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11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811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8110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8110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8110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1010" grpId="0"/>
      <p:bldP spid="8110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CA5E4-30E9-1F35-BFF1-794540655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390041"/>
            <a:ext cx="10972800" cy="1143000"/>
          </a:xfrm>
        </p:spPr>
        <p:txBody>
          <a:bodyPr/>
          <a:lstStyle/>
          <a:p>
            <a:pPr algn="ctr"/>
            <a:r>
              <a:rPr lang="en-US" sz="5400" dirty="0">
                <a:solidFill>
                  <a:schemeClr val="accent3">
                    <a:lumMod val="50000"/>
                  </a:schemeClr>
                </a:solidFill>
              </a:rPr>
              <a:t>How schizophrenia affects families</a:t>
            </a:r>
            <a:br>
              <a:rPr lang="en-US" sz="5400" dirty="0">
                <a:solidFill>
                  <a:schemeClr val="accent3">
                    <a:lumMod val="50000"/>
                  </a:schemeClr>
                </a:solidFill>
              </a:rPr>
            </a:b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3856377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pPr algn="ctr"/>
            <a:r>
              <a:rPr lang="en-US" sz="3600" dirty="0">
                <a:ea typeface="ＭＳ Ｐゴシック"/>
              </a:rPr>
              <a:t>Therapeutic Processes in Multifamily Groups</a:t>
            </a:r>
          </a:p>
        </p:txBody>
      </p:sp>
      <p:sp>
        <p:nvSpPr>
          <p:cNvPr id="83970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981200" y="1768713"/>
            <a:ext cx="8229600" cy="4022725"/>
          </a:xfrm>
        </p:spPr>
        <p:txBody>
          <a:bodyPr/>
          <a:lstStyle/>
          <a:p>
            <a:pPr algn="ctr">
              <a:spcAft>
                <a:spcPts val="600"/>
              </a:spcAft>
            </a:pPr>
            <a:r>
              <a:rPr lang="en-US" dirty="0">
                <a:latin typeface="Times" pitchFamily="18" charset="0"/>
                <a:ea typeface="ＭＳ Ｐゴシック"/>
                <a:cs typeface="Times" pitchFamily="18" charset="0"/>
              </a:rPr>
              <a:t>Stigma reversal </a:t>
            </a:r>
          </a:p>
          <a:p>
            <a:pPr algn="ctr">
              <a:spcAft>
                <a:spcPts val="600"/>
              </a:spcAft>
            </a:pPr>
            <a:r>
              <a:rPr lang="en-US" dirty="0">
                <a:latin typeface="Times" pitchFamily="18" charset="0"/>
                <a:ea typeface="ＭＳ Ｐゴシック"/>
                <a:cs typeface="Times" pitchFamily="18" charset="0"/>
              </a:rPr>
              <a:t>Social network construction</a:t>
            </a:r>
          </a:p>
          <a:p>
            <a:pPr algn="ctr">
              <a:spcAft>
                <a:spcPts val="600"/>
              </a:spcAft>
            </a:pPr>
            <a:r>
              <a:rPr lang="en-US" dirty="0">
                <a:latin typeface="Times" pitchFamily="18" charset="0"/>
                <a:ea typeface="ＭＳ Ｐゴシック"/>
                <a:cs typeface="Times" pitchFamily="18" charset="0"/>
              </a:rPr>
              <a:t>Communication improvement</a:t>
            </a:r>
          </a:p>
          <a:p>
            <a:pPr algn="ctr">
              <a:spcAft>
                <a:spcPts val="600"/>
              </a:spcAft>
            </a:pPr>
            <a:r>
              <a:rPr lang="en-US" dirty="0">
                <a:latin typeface="Times" pitchFamily="18" charset="0"/>
                <a:ea typeface="ＭＳ Ｐゴシック"/>
                <a:cs typeface="Times" pitchFamily="18" charset="0"/>
              </a:rPr>
              <a:t>Anxiety and arousal reduction </a:t>
            </a:r>
          </a:p>
          <a:p>
            <a:pPr algn="ctr">
              <a:spcAft>
                <a:spcPts val="600"/>
              </a:spcAft>
            </a:pPr>
            <a:r>
              <a:rPr lang="en-US" dirty="0">
                <a:latin typeface="Times" pitchFamily="18" charset="0"/>
                <a:ea typeface="ＭＳ Ｐゴシック"/>
                <a:cs typeface="Times" pitchFamily="18" charset="0"/>
              </a:rPr>
              <a:t>Crisis prevention</a:t>
            </a:r>
          </a:p>
          <a:p>
            <a:pPr algn="ctr">
              <a:spcAft>
                <a:spcPts val="600"/>
              </a:spcAft>
            </a:pPr>
            <a:r>
              <a:rPr lang="en-US" dirty="0">
                <a:latin typeface="Times" pitchFamily="18" charset="0"/>
                <a:ea typeface="ＭＳ Ｐゴシック"/>
                <a:cs typeface="Times" pitchFamily="18" charset="0"/>
              </a:rPr>
              <a:t>Treatment adherence</a:t>
            </a:r>
          </a:p>
          <a:p>
            <a:pPr algn="ctr">
              <a:spcAft>
                <a:spcPts val="600"/>
              </a:spcAft>
            </a:pPr>
            <a:r>
              <a:rPr lang="en-US" dirty="0">
                <a:latin typeface="Times" pitchFamily="18" charset="0"/>
                <a:ea typeface="ＭＳ Ｐゴシック"/>
                <a:cs typeface="Times" pitchFamily="18" charset="0"/>
              </a:rPr>
              <a:t>Eliciting hope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ea typeface="ＭＳ Ｐゴシック"/>
              </a:rPr>
              <a:t>Family Psychoeducation Tools</a:t>
            </a:r>
          </a:p>
        </p:txBody>
      </p:sp>
      <p:sp>
        <p:nvSpPr>
          <p:cNvPr id="8601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981200" y="1715070"/>
            <a:ext cx="8229600" cy="4035425"/>
          </a:xfrm>
        </p:spPr>
        <p:txBody>
          <a:bodyPr/>
          <a:lstStyle/>
          <a:p>
            <a:pPr algn="ctr">
              <a:spcAft>
                <a:spcPts val="600"/>
              </a:spcAft>
            </a:pPr>
            <a:r>
              <a:rPr lang="en-US" dirty="0">
                <a:latin typeface="Times" pitchFamily="18" charset="0"/>
                <a:ea typeface="ＭＳ Ｐゴシック"/>
                <a:cs typeface="Times" pitchFamily="18" charset="0"/>
              </a:rPr>
              <a:t>Separate symptoms from personality</a:t>
            </a:r>
          </a:p>
          <a:p>
            <a:pPr algn="ctr">
              <a:spcAft>
                <a:spcPts val="600"/>
              </a:spcAft>
            </a:pPr>
            <a:r>
              <a:rPr lang="en-US" dirty="0">
                <a:latin typeface="Times" pitchFamily="18" charset="0"/>
                <a:ea typeface="ＭＳ Ｐゴシック"/>
                <a:cs typeface="Times" pitchFamily="18" charset="0"/>
              </a:rPr>
              <a:t>Identify problems </a:t>
            </a:r>
          </a:p>
          <a:p>
            <a:pPr algn="ctr">
              <a:spcAft>
                <a:spcPts val="600"/>
              </a:spcAft>
            </a:pPr>
            <a:r>
              <a:rPr lang="en-US" dirty="0">
                <a:latin typeface="Times" pitchFamily="18" charset="0"/>
                <a:ea typeface="ＭＳ Ｐゴシック"/>
                <a:cs typeface="Times" pitchFamily="18" charset="0"/>
              </a:rPr>
              <a:t>Prioritize steps</a:t>
            </a:r>
          </a:p>
          <a:p>
            <a:pPr algn="ctr">
              <a:spcAft>
                <a:spcPts val="600"/>
              </a:spcAft>
            </a:pPr>
            <a:r>
              <a:rPr lang="en-US" dirty="0">
                <a:latin typeface="Times" pitchFamily="18" charset="0"/>
                <a:ea typeface="ＭＳ Ｐゴシック"/>
                <a:cs typeface="Times" pitchFamily="18" charset="0"/>
              </a:rPr>
              <a:t>Develop actions</a:t>
            </a:r>
          </a:p>
          <a:p>
            <a:pPr algn="ctr">
              <a:spcAft>
                <a:spcPts val="600"/>
              </a:spcAft>
            </a:pPr>
            <a:r>
              <a:rPr lang="en-US" dirty="0">
                <a:latin typeface="Times" pitchFamily="18" charset="0"/>
                <a:ea typeface="ＭＳ Ｐゴシック"/>
                <a:cs typeface="Times" pitchFamily="18" charset="0"/>
              </a:rPr>
              <a:t>Delegate and distribute tasks</a:t>
            </a:r>
          </a:p>
          <a:p>
            <a:pPr algn="ctr">
              <a:spcAft>
                <a:spcPts val="600"/>
              </a:spcAft>
            </a:pPr>
            <a:r>
              <a:rPr lang="en-US" dirty="0">
                <a:latin typeface="Times" pitchFamily="18" charset="0"/>
                <a:ea typeface="ＭＳ Ｐゴシック"/>
                <a:cs typeface="Times" pitchFamily="18" charset="0"/>
              </a:rPr>
              <a:t>Explore multiple options rather than the same one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/>
          </p:nvPr>
        </p:nvSpPr>
        <p:spPr>
          <a:xfrm>
            <a:off x="1519237" y="483682"/>
            <a:ext cx="9077325" cy="774700"/>
          </a:xfrm>
        </p:spPr>
        <p:txBody>
          <a:bodyPr/>
          <a:lstStyle/>
          <a:p>
            <a:pPr algn="ctr"/>
            <a:r>
              <a:rPr lang="en-US" sz="3200" dirty="0">
                <a:ea typeface="ＭＳ Ｐゴシック"/>
              </a:rPr>
              <a:t>Social Networks and Multifamily Groups</a:t>
            </a:r>
          </a:p>
        </p:txBody>
      </p:sp>
      <p:sp>
        <p:nvSpPr>
          <p:cNvPr id="78850" name="Oval 2"/>
          <p:cNvSpPr>
            <a:spLocks noChangeArrowheads="1"/>
          </p:cNvSpPr>
          <p:nvPr/>
        </p:nvSpPr>
        <p:spPr bwMode="auto">
          <a:xfrm>
            <a:off x="5475289" y="3459164"/>
            <a:ext cx="1608137" cy="5492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black"/>
              </a:solidFill>
              <a:latin typeface="Times" pitchFamily="18" charset="0"/>
              <a:ea typeface="ＭＳ Ｐゴシック"/>
            </a:endParaRPr>
          </a:p>
        </p:txBody>
      </p:sp>
      <p:sp>
        <p:nvSpPr>
          <p:cNvPr id="78851" name="Oval 3"/>
          <p:cNvSpPr>
            <a:spLocks noChangeArrowheads="1"/>
          </p:cNvSpPr>
          <p:nvPr/>
        </p:nvSpPr>
        <p:spPr bwMode="auto">
          <a:xfrm>
            <a:off x="4937125" y="2909889"/>
            <a:ext cx="2681288" cy="1647825"/>
          </a:xfrm>
          <a:prstGeom prst="ellipse">
            <a:avLst/>
          </a:prstGeom>
          <a:solidFill>
            <a:srgbClr val="FF00A8"/>
          </a:solidFill>
          <a:ln w="9525">
            <a:solidFill>
              <a:srgbClr val="FF00A8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black"/>
              </a:solidFill>
              <a:latin typeface="Times" pitchFamily="18" charset="0"/>
              <a:ea typeface="ＭＳ Ｐゴシック"/>
            </a:endParaRPr>
          </a:p>
        </p:txBody>
      </p:sp>
      <p:sp>
        <p:nvSpPr>
          <p:cNvPr id="78852" name="Oval 4"/>
          <p:cNvSpPr>
            <a:spLocks noChangeArrowheads="1"/>
          </p:cNvSpPr>
          <p:nvPr/>
        </p:nvSpPr>
        <p:spPr bwMode="auto">
          <a:xfrm>
            <a:off x="4402138" y="2360613"/>
            <a:ext cx="3751262" cy="2743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black"/>
              </a:solidFill>
              <a:latin typeface="Times" pitchFamily="18" charset="0"/>
              <a:ea typeface="ＭＳ Ｐゴシック"/>
            </a:endParaRPr>
          </a:p>
        </p:txBody>
      </p:sp>
      <p:sp>
        <p:nvSpPr>
          <p:cNvPr id="78853" name="Oval 5"/>
          <p:cNvSpPr>
            <a:spLocks noChangeArrowheads="1"/>
          </p:cNvSpPr>
          <p:nvPr/>
        </p:nvSpPr>
        <p:spPr bwMode="auto">
          <a:xfrm>
            <a:off x="5475289" y="3186114"/>
            <a:ext cx="1608137" cy="1095375"/>
          </a:xfrm>
          <a:prstGeom prst="ellips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black"/>
              </a:solidFill>
              <a:latin typeface="Times" pitchFamily="18" charset="0"/>
              <a:ea typeface="ＭＳ Ｐゴシック"/>
            </a:endParaRPr>
          </a:p>
        </p:txBody>
      </p:sp>
      <p:sp>
        <p:nvSpPr>
          <p:cNvPr id="78854" name="Oval 6"/>
          <p:cNvSpPr>
            <a:spLocks noChangeArrowheads="1"/>
          </p:cNvSpPr>
          <p:nvPr/>
        </p:nvSpPr>
        <p:spPr bwMode="auto">
          <a:xfrm>
            <a:off x="5475289" y="3186114"/>
            <a:ext cx="1608137" cy="1095375"/>
          </a:xfrm>
          <a:prstGeom prst="ellips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black"/>
              </a:solidFill>
              <a:latin typeface="Times" pitchFamily="18" charset="0"/>
              <a:ea typeface="ＭＳ Ｐゴシック"/>
            </a:endParaRPr>
          </a:p>
        </p:txBody>
      </p:sp>
      <p:sp>
        <p:nvSpPr>
          <p:cNvPr id="78855" name="Oval 7"/>
          <p:cNvSpPr>
            <a:spLocks noChangeArrowheads="1"/>
          </p:cNvSpPr>
          <p:nvPr/>
        </p:nvSpPr>
        <p:spPr bwMode="auto">
          <a:xfrm>
            <a:off x="5475289" y="3186114"/>
            <a:ext cx="1608137" cy="1095375"/>
          </a:xfrm>
          <a:prstGeom prst="ellipse">
            <a:avLst/>
          </a:prstGeom>
          <a:solidFill>
            <a:srgbClr val="FF00A8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black"/>
              </a:solidFill>
              <a:latin typeface="Times" pitchFamily="18" charset="0"/>
              <a:ea typeface="ＭＳ Ｐゴシック"/>
            </a:endParaRPr>
          </a:p>
        </p:txBody>
      </p:sp>
      <p:sp>
        <p:nvSpPr>
          <p:cNvPr id="12" name="Oval 8"/>
          <p:cNvSpPr>
            <a:spLocks noChangeArrowheads="1"/>
          </p:cNvSpPr>
          <p:nvPr/>
        </p:nvSpPr>
        <p:spPr bwMode="auto">
          <a:xfrm>
            <a:off x="1713163" y="1580346"/>
            <a:ext cx="8761162" cy="4389438"/>
          </a:xfrm>
          <a:prstGeom prst="ellipse">
            <a:avLst/>
          </a:prstGeom>
          <a:ln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stA="50000" endPos="12000" dist="254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prstClr val="white"/>
              </a:solidFill>
              <a:latin typeface="Times" pitchFamily="-109" charset="0"/>
              <a:ea typeface="Times" pitchFamily="-109" charset="0"/>
              <a:cs typeface="Times" pitchFamily="-109" charset="0"/>
            </a:endParaRPr>
          </a:p>
        </p:txBody>
      </p:sp>
      <p:sp>
        <p:nvSpPr>
          <p:cNvPr id="78857" name="Oval 9"/>
          <p:cNvSpPr>
            <a:spLocks noChangeArrowheads="1"/>
          </p:cNvSpPr>
          <p:nvPr/>
        </p:nvSpPr>
        <p:spPr bwMode="auto">
          <a:xfrm>
            <a:off x="6278564" y="3732213"/>
            <a:ext cx="46037" cy="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>
              <a:solidFill>
                <a:prstClr val="black"/>
              </a:solidFill>
              <a:latin typeface="Times" pitchFamily="18" charset="0"/>
              <a:ea typeface="ＭＳ Ｐゴシック"/>
            </a:endParaRPr>
          </a:p>
        </p:txBody>
      </p:sp>
      <p:sp>
        <p:nvSpPr>
          <p:cNvPr id="78858" name="Text Box 11"/>
          <p:cNvSpPr txBox="1">
            <a:spLocks noChangeArrowheads="1"/>
          </p:cNvSpPr>
          <p:nvPr/>
        </p:nvSpPr>
        <p:spPr bwMode="auto">
          <a:xfrm>
            <a:off x="6278564" y="2909888"/>
            <a:ext cx="46037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00" b="1">
                <a:solidFill>
                  <a:srgbClr val="D9EBEB"/>
                </a:solidFill>
                <a:latin typeface="Times New Roman" pitchFamily="18" charset="0"/>
                <a:ea typeface="ＭＳ Ｐゴシック"/>
              </a:rPr>
              <a:t>EXTENDED</a:t>
            </a:r>
            <a:endParaRPr lang="en-US" sz="2400" b="1">
              <a:solidFill>
                <a:srgbClr val="D9EBEB"/>
              </a:solidFill>
              <a:latin typeface="Times New Roman" pitchFamily="18" charset="0"/>
              <a:ea typeface="ＭＳ Ｐゴシック"/>
            </a:endParaRPr>
          </a:p>
        </p:txBody>
      </p:sp>
      <p:sp>
        <p:nvSpPr>
          <p:cNvPr id="16" name="Oval 12"/>
          <p:cNvSpPr>
            <a:spLocks noChangeArrowheads="1"/>
          </p:cNvSpPr>
          <p:nvPr/>
        </p:nvSpPr>
        <p:spPr bwMode="auto">
          <a:xfrm>
            <a:off x="2341352" y="2088356"/>
            <a:ext cx="7504787" cy="329088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prstClr val="white"/>
              </a:solidFill>
              <a:latin typeface="Times" pitchFamily="-109" charset="0"/>
              <a:ea typeface="Times" pitchFamily="-109" charset="0"/>
              <a:cs typeface="Times" pitchFamily="-109" charset="0"/>
            </a:endParaRPr>
          </a:p>
        </p:txBody>
      </p:sp>
      <p:sp>
        <p:nvSpPr>
          <p:cNvPr id="18" name="Oval 14"/>
          <p:cNvSpPr>
            <a:spLocks noChangeArrowheads="1"/>
          </p:cNvSpPr>
          <p:nvPr/>
        </p:nvSpPr>
        <p:spPr bwMode="auto">
          <a:xfrm>
            <a:off x="3145978" y="2910681"/>
            <a:ext cx="5895532" cy="164623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prstClr val="white"/>
              </a:solidFill>
              <a:latin typeface="Times" pitchFamily="-109" charset="0"/>
              <a:ea typeface="Times" pitchFamily="-109" charset="0"/>
              <a:cs typeface="Times" pitchFamily="-109" charset="0"/>
            </a:endParaRPr>
          </a:p>
        </p:txBody>
      </p:sp>
      <p:sp>
        <p:nvSpPr>
          <p:cNvPr id="20" name="Oval 16"/>
          <p:cNvSpPr>
            <a:spLocks noChangeArrowheads="1"/>
          </p:cNvSpPr>
          <p:nvPr/>
        </p:nvSpPr>
        <p:spPr bwMode="auto">
          <a:xfrm>
            <a:off x="4218309" y="3279890"/>
            <a:ext cx="3750873" cy="1096963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prstClr val="white"/>
              </a:solidFill>
              <a:latin typeface="Times" pitchFamily="-109" charset="0"/>
              <a:ea typeface="Times" pitchFamily="-109" charset="0"/>
              <a:cs typeface="Times" pitchFamily="-109" charset="0"/>
            </a:endParaRPr>
          </a:p>
        </p:txBody>
      </p:sp>
      <p:sp>
        <p:nvSpPr>
          <p:cNvPr id="22" name="Oval 18"/>
          <p:cNvSpPr>
            <a:spLocks noChangeArrowheads="1"/>
          </p:cNvSpPr>
          <p:nvPr/>
        </p:nvSpPr>
        <p:spPr bwMode="auto">
          <a:xfrm>
            <a:off x="5001431" y="3661569"/>
            <a:ext cx="2144659" cy="547688"/>
          </a:xfrm>
          <a:prstGeom prst="ellipse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</a:gra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FFFF"/>
                </a:solidFill>
                <a:latin typeface="Times"/>
                <a:ea typeface="ＭＳ Ｐゴシック" pitchFamily="-109" charset="-128"/>
                <a:cs typeface="Times"/>
              </a:rPr>
              <a:t>PATIENT</a:t>
            </a:r>
          </a:p>
        </p:txBody>
      </p:sp>
      <p:sp>
        <p:nvSpPr>
          <p:cNvPr id="31" name="Freeform 27"/>
          <p:cNvSpPr>
            <a:spLocks/>
          </p:cNvSpPr>
          <p:nvPr/>
        </p:nvSpPr>
        <p:spPr bwMode="auto">
          <a:xfrm>
            <a:off x="7129525" y="3804445"/>
            <a:ext cx="468052" cy="180975"/>
          </a:xfrm>
          <a:custGeom>
            <a:avLst/>
            <a:gdLst>
              <a:gd name="T0" fmla="*/ 0 w 353"/>
              <a:gd name="T1" fmla="*/ 2147483647 h 114"/>
              <a:gd name="T2" fmla="*/ 2147483647 w 353"/>
              <a:gd name="T3" fmla="*/ 0 h 114"/>
              <a:gd name="T4" fmla="*/ 2147483647 w 353"/>
              <a:gd name="T5" fmla="*/ 2147483647 h 114"/>
              <a:gd name="T6" fmla="*/ 2147483647 w 353"/>
              <a:gd name="T7" fmla="*/ 2147483647 h 114"/>
              <a:gd name="T8" fmla="*/ 2147483647 w 353"/>
              <a:gd name="T9" fmla="*/ 0 h 114"/>
              <a:gd name="T10" fmla="*/ 2147483647 w 353"/>
              <a:gd name="T11" fmla="*/ 2147483647 h 114"/>
              <a:gd name="T12" fmla="*/ 2147483647 w 353"/>
              <a:gd name="T13" fmla="*/ 2147483647 h 114"/>
              <a:gd name="T14" fmla="*/ 2147483647 w 353"/>
              <a:gd name="T15" fmla="*/ 2147483647 h 114"/>
              <a:gd name="T16" fmla="*/ 2147483647 w 353"/>
              <a:gd name="T17" fmla="*/ 2147483647 h 114"/>
              <a:gd name="T18" fmla="*/ 2147483647 w 353"/>
              <a:gd name="T19" fmla="*/ 2147483647 h 114"/>
              <a:gd name="T20" fmla="*/ 0 w 353"/>
              <a:gd name="T21" fmla="*/ 2147483647 h 11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53"/>
              <a:gd name="T34" fmla="*/ 0 h 114"/>
              <a:gd name="T35" fmla="*/ 353 w 353"/>
              <a:gd name="T36" fmla="*/ 114 h 11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53" h="114">
                <a:moveTo>
                  <a:pt x="0" y="56"/>
                </a:moveTo>
                <a:lnTo>
                  <a:pt x="115" y="0"/>
                </a:lnTo>
                <a:lnTo>
                  <a:pt x="115" y="38"/>
                </a:lnTo>
                <a:lnTo>
                  <a:pt x="236" y="38"/>
                </a:lnTo>
                <a:lnTo>
                  <a:pt x="236" y="0"/>
                </a:lnTo>
                <a:lnTo>
                  <a:pt x="352" y="56"/>
                </a:lnTo>
                <a:lnTo>
                  <a:pt x="236" y="113"/>
                </a:lnTo>
                <a:lnTo>
                  <a:pt x="236" y="75"/>
                </a:lnTo>
                <a:lnTo>
                  <a:pt x="115" y="75"/>
                </a:lnTo>
                <a:lnTo>
                  <a:pt x="115" y="113"/>
                </a:lnTo>
                <a:lnTo>
                  <a:pt x="0" y="56"/>
                </a:lnTo>
              </a:path>
            </a:pathLst>
          </a:cu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srgbClr val="3399FF"/>
              </a:solidFill>
              <a:latin typeface="Times" pitchFamily="-109" charset="0"/>
              <a:ea typeface="Times" pitchFamily="-109" charset="0"/>
              <a:cs typeface="Times" pitchFamily="-109" charset="0"/>
            </a:endParaRPr>
          </a:p>
        </p:txBody>
      </p:sp>
      <p:sp>
        <p:nvSpPr>
          <p:cNvPr id="32" name="Freeform 28"/>
          <p:cNvSpPr>
            <a:spLocks/>
          </p:cNvSpPr>
          <p:nvPr/>
        </p:nvSpPr>
        <p:spPr bwMode="auto">
          <a:xfrm>
            <a:off x="7793449" y="3785508"/>
            <a:ext cx="538162" cy="180975"/>
          </a:xfrm>
          <a:custGeom>
            <a:avLst/>
            <a:gdLst>
              <a:gd name="T0" fmla="*/ 0 w 354"/>
              <a:gd name="T1" fmla="*/ 2147483647 h 114"/>
              <a:gd name="T2" fmla="*/ 2147483647 w 354"/>
              <a:gd name="T3" fmla="*/ 0 h 114"/>
              <a:gd name="T4" fmla="*/ 2147483647 w 354"/>
              <a:gd name="T5" fmla="*/ 2147483647 h 114"/>
              <a:gd name="T6" fmla="*/ 2147483647 w 354"/>
              <a:gd name="T7" fmla="*/ 2147483647 h 114"/>
              <a:gd name="T8" fmla="*/ 2147483647 w 354"/>
              <a:gd name="T9" fmla="*/ 0 h 114"/>
              <a:gd name="T10" fmla="*/ 2147483647 w 354"/>
              <a:gd name="T11" fmla="*/ 2147483647 h 114"/>
              <a:gd name="T12" fmla="*/ 2147483647 w 354"/>
              <a:gd name="T13" fmla="*/ 2147483647 h 114"/>
              <a:gd name="T14" fmla="*/ 2147483647 w 354"/>
              <a:gd name="T15" fmla="*/ 2147483647 h 114"/>
              <a:gd name="T16" fmla="*/ 2147483647 w 354"/>
              <a:gd name="T17" fmla="*/ 2147483647 h 114"/>
              <a:gd name="T18" fmla="*/ 2147483647 w 354"/>
              <a:gd name="T19" fmla="*/ 2147483647 h 114"/>
              <a:gd name="T20" fmla="*/ 0 w 354"/>
              <a:gd name="T21" fmla="*/ 2147483647 h 11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54"/>
              <a:gd name="T34" fmla="*/ 0 h 114"/>
              <a:gd name="T35" fmla="*/ 354 w 354"/>
              <a:gd name="T36" fmla="*/ 114 h 11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54" h="114">
                <a:moveTo>
                  <a:pt x="0" y="56"/>
                </a:moveTo>
                <a:lnTo>
                  <a:pt x="116" y="0"/>
                </a:lnTo>
                <a:lnTo>
                  <a:pt x="116" y="38"/>
                </a:lnTo>
                <a:lnTo>
                  <a:pt x="237" y="38"/>
                </a:lnTo>
                <a:lnTo>
                  <a:pt x="237" y="0"/>
                </a:lnTo>
                <a:lnTo>
                  <a:pt x="353" y="56"/>
                </a:lnTo>
                <a:lnTo>
                  <a:pt x="237" y="113"/>
                </a:lnTo>
                <a:lnTo>
                  <a:pt x="237" y="75"/>
                </a:lnTo>
                <a:lnTo>
                  <a:pt x="116" y="75"/>
                </a:lnTo>
                <a:lnTo>
                  <a:pt x="116" y="113"/>
                </a:lnTo>
                <a:lnTo>
                  <a:pt x="0" y="56"/>
                </a:ln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prstClr val="black"/>
              </a:solidFill>
              <a:latin typeface="Times" pitchFamily="-109" charset="0"/>
              <a:ea typeface="Times" pitchFamily="-109" charset="0"/>
              <a:cs typeface="Times" pitchFamily="-109" charset="0"/>
            </a:endParaRPr>
          </a:p>
        </p:txBody>
      </p:sp>
      <p:sp>
        <p:nvSpPr>
          <p:cNvPr id="34" name="Freeform 30"/>
          <p:cNvSpPr>
            <a:spLocks/>
          </p:cNvSpPr>
          <p:nvPr/>
        </p:nvSpPr>
        <p:spPr bwMode="auto">
          <a:xfrm>
            <a:off x="9562159" y="3775066"/>
            <a:ext cx="536575" cy="180975"/>
          </a:xfrm>
          <a:custGeom>
            <a:avLst/>
            <a:gdLst>
              <a:gd name="T0" fmla="*/ 0 w 353"/>
              <a:gd name="T1" fmla="*/ 2147483647 h 114"/>
              <a:gd name="T2" fmla="*/ 2147483647 w 353"/>
              <a:gd name="T3" fmla="*/ 0 h 114"/>
              <a:gd name="T4" fmla="*/ 2147483647 w 353"/>
              <a:gd name="T5" fmla="*/ 2147483647 h 114"/>
              <a:gd name="T6" fmla="*/ 2147483647 w 353"/>
              <a:gd name="T7" fmla="*/ 2147483647 h 114"/>
              <a:gd name="T8" fmla="*/ 2147483647 w 353"/>
              <a:gd name="T9" fmla="*/ 0 h 114"/>
              <a:gd name="T10" fmla="*/ 2147483647 w 353"/>
              <a:gd name="T11" fmla="*/ 2147483647 h 114"/>
              <a:gd name="T12" fmla="*/ 2147483647 w 353"/>
              <a:gd name="T13" fmla="*/ 2147483647 h 114"/>
              <a:gd name="T14" fmla="*/ 2147483647 w 353"/>
              <a:gd name="T15" fmla="*/ 2147483647 h 114"/>
              <a:gd name="T16" fmla="*/ 2147483647 w 353"/>
              <a:gd name="T17" fmla="*/ 2147483647 h 114"/>
              <a:gd name="T18" fmla="*/ 2147483647 w 353"/>
              <a:gd name="T19" fmla="*/ 2147483647 h 114"/>
              <a:gd name="T20" fmla="*/ 0 w 353"/>
              <a:gd name="T21" fmla="*/ 2147483647 h 11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53"/>
              <a:gd name="T34" fmla="*/ 0 h 114"/>
              <a:gd name="T35" fmla="*/ 353 w 353"/>
              <a:gd name="T36" fmla="*/ 114 h 11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53" h="114">
                <a:moveTo>
                  <a:pt x="0" y="56"/>
                </a:moveTo>
                <a:lnTo>
                  <a:pt x="115" y="0"/>
                </a:lnTo>
                <a:lnTo>
                  <a:pt x="115" y="38"/>
                </a:lnTo>
                <a:lnTo>
                  <a:pt x="236" y="38"/>
                </a:lnTo>
                <a:lnTo>
                  <a:pt x="236" y="0"/>
                </a:lnTo>
                <a:lnTo>
                  <a:pt x="352" y="56"/>
                </a:lnTo>
                <a:lnTo>
                  <a:pt x="236" y="113"/>
                </a:lnTo>
                <a:lnTo>
                  <a:pt x="236" y="75"/>
                </a:lnTo>
                <a:lnTo>
                  <a:pt x="115" y="75"/>
                </a:lnTo>
                <a:lnTo>
                  <a:pt x="115" y="113"/>
                </a:lnTo>
                <a:lnTo>
                  <a:pt x="0" y="56"/>
                </a:ln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prstClr val="black"/>
              </a:solidFill>
              <a:latin typeface="Times" pitchFamily="-109" charset="0"/>
              <a:ea typeface="Times" pitchFamily="-109" charset="0"/>
              <a:cs typeface="Times" pitchFamily="-109" charset="0"/>
            </a:endParaRPr>
          </a:p>
        </p:txBody>
      </p:sp>
      <p:sp>
        <p:nvSpPr>
          <p:cNvPr id="35" name="Freeform 31"/>
          <p:cNvSpPr>
            <a:spLocks/>
          </p:cNvSpPr>
          <p:nvPr/>
        </p:nvSpPr>
        <p:spPr bwMode="auto">
          <a:xfrm>
            <a:off x="8601789" y="3795986"/>
            <a:ext cx="690193" cy="175448"/>
          </a:xfrm>
          <a:custGeom>
            <a:avLst/>
            <a:gdLst>
              <a:gd name="T0" fmla="*/ 0 w 353"/>
              <a:gd name="T1" fmla="*/ 2147483647 h 114"/>
              <a:gd name="T2" fmla="*/ 2147483647 w 353"/>
              <a:gd name="T3" fmla="*/ 0 h 114"/>
              <a:gd name="T4" fmla="*/ 2147483647 w 353"/>
              <a:gd name="T5" fmla="*/ 2147483647 h 114"/>
              <a:gd name="T6" fmla="*/ 2147483647 w 353"/>
              <a:gd name="T7" fmla="*/ 2147483647 h 114"/>
              <a:gd name="T8" fmla="*/ 2147483647 w 353"/>
              <a:gd name="T9" fmla="*/ 0 h 114"/>
              <a:gd name="T10" fmla="*/ 2147483647 w 353"/>
              <a:gd name="T11" fmla="*/ 2147483647 h 114"/>
              <a:gd name="T12" fmla="*/ 2147483647 w 353"/>
              <a:gd name="T13" fmla="*/ 2147483647 h 114"/>
              <a:gd name="T14" fmla="*/ 2147483647 w 353"/>
              <a:gd name="T15" fmla="*/ 2147483647 h 114"/>
              <a:gd name="T16" fmla="*/ 2147483647 w 353"/>
              <a:gd name="T17" fmla="*/ 2147483647 h 114"/>
              <a:gd name="T18" fmla="*/ 2147483647 w 353"/>
              <a:gd name="T19" fmla="*/ 2147483647 h 114"/>
              <a:gd name="T20" fmla="*/ 0 w 353"/>
              <a:gd name="T21" fmla="*/ 2147483647 h 11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53"/>
              <a:gd name="T34" fmla="*/ 0 h 114"/>
              <a:gd name="T35" fmla="*/ 353 w 353"/>
              <a:gd name="T36" fmla="*/ 114 h 11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53" h="114">
                <a:moveTo>
                  <a:pt x="0" y="56"/>
                </a:moveTo>
                <a:lnTo>
                  <a:pt x="116" y="0"/>
                </a:lnTo>
                <a:lnTo>
                  <a:pt x="116" y="38"/>
                </a:lnTo>
                <a:lnTo>
                  <a:pt x="237" y="38"/>
                </a:lnTo>
                <a:lnTo>
                  <a:pt x="237" y="0"/>
                </a:lnTo>
                <a:lnTo>
                  <a:pt x="352" y="56"/>
                </a:lnTo>
                <a:lnTo>
                  <a:pt x="237" y="113"/>
                </a:lnTo>
                <a:lnTo>
                  <a:pt x="237" y="75"/>
                </a:lnTo>
                <a:lnTo>
                  <a:pt x="116" y="75"/>
                </a:lnTo>
                <a:lnTo>
                  <a:pt x="116" y="113"/>
                </a:lnTo>
                <a:lnTo>
                  <a:pt x="0" y="56"/>
                </a:ln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prstClr val="black"/>
              </a:solidFill>
              <a:latin typeface="Times" pitchFamily="-109" charset="0"/>
              <a:ea typeface="Times" pitchFamily="-109" charset="0"/>
              <a:cs typeface="Times" pitchFamily="-109" charset="0"/>
            </a:endParaRPr>
          </a:p>
        </p:txBody>
      </p:sp>
      <p:sp>
        <p:nvSpPr>
          <p:cNvPr id="36" name="Freeform 33"/>
          <p:cNvSpPr>
            <a:spLocks/>
          </p:cNvSpPr>
          <p:nvPr/>
        </p:nvSpPr>
        <p:spPr bwMode="auto">
          <a:xfrm>
            <a:off x="7629526" y="2176464"/>
            <a:ext cx="309563" cy="1143000"/>
          </a:xfrm>
          <a:custGeom>
            <a:avLst/>
            <a:gdLst>
              <a:gd name="T0" fmla="*/ 2147483647 w 203"/>
              <a:gd name="T1" fmla="*/ 2147483647 h 838"/>
              <a:gd name="T2" fmla="*/ 2147483647 w 203"/>
              <a:gd name="T3" fmla="*/ 2147483647 h 838"/>
              <a:gd name="T4" fmla="*/ 2147483647 w 203"/>
              <a:gd name="T5" fmla="*/ 2147483647 h 838"/>
              <a:gd name="T6" fmla="*/ 2147483647 w 203"/>
              <a:gd name="T7" fmla="*/ 2147483647 h 838"/>
              <a:gd name="T8" fmla="*/ 2147483647 w 203"/>
              <a:gd name="T9" fmla="*/ 2147483647 h 838"/>
              <a:gd name="T10" fmla="*/ 2147483647 w 203"/>
              <a:gd name="T11" fmla="*/ 0 h 838"/>
              <a:gd name="T12" fmla="*/ 2147483647 w 203"/>
              <a:gd name="T13" fmla="*/ 2147483647 h 838"/>
              <a:gd name="T14" fmla="*/ 2147483647 w 203"/>
              <a:gd name="T15" fmla="*/ 2147483647 h 838"/>
              <a:gd name="T16" fmla="*/ 2147483647 w 203"/>
              <a:gd name="T17" fmla="*/ 2147483647 h 838"/>
              <a:gd name="T18" fmla="*/ 0 w 203"/>
              <a:gd name="T19" fmla="*/ 2147483647 h 838"/>
              <a:gd name="T20" fmla="*/ 2147483647 w 203"/>
              <a:gd name="T21" fmla="*/ 2147483647 h 83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3"/>
              <a:gd name="T34" fmla="*/ 0 h 838"/>
              <a:gd name="T35" fmla="*/ 203 w 203"/>
              <a:gd name="T36" fmla="*/ 838 h 83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3" h="838">
                <a:moveTo>
                  <a:pt x="41" y="837"/>
                </a:moveTo>
                <a:lnTo>
                  <a:pt x="114" y="732"/>
                </a:lnTo>
                <a:lnTo>
                  <a:pt x="76" y="727"/>
                </a:lnTo>
                <a:lnTo>
                  <a:pt x="164" y="115"/>
                </a:lnTo>
                <a:lnTo>
                  <a:pt x="202" y="120"/>
                </a:lnTo>
                <a:lnTo>
                  <a:pt x="161" y="0"/>
                </a:lnTo>
                <a:lnTo>
                  <a:pt x="87" y="105"/>
                </a:lnTo>
                <a:lnTo>
                  <a:pt x="126" y="110"/>
                </a:lnTo>
                <a:lnTo>
                  <a:pt x="38" y="721"/>
                </a:lnTo>
                <a:lnTo>
                  <a:pt x="0" y="716"/>
                </a:lnTo>
                <a:lnTo>
                  <a:pt x="41" y="837"/>
                </a:ln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prstClr val="black"/>
              </a:solidFill>
              <a:latin typeface="Times" pitchFamily="-109" charset="0"/>
              <a:ea typeface="Times" pitchFamily="-109" charset="0"/>
              <a:cs typeface="Times" pitchFamily="-109" charset="0"/>
            </a:endParaRPr>
          </a:p>
        </p:txBody>
      </p:sp>
      <p:sp>
        <p:nvSpPr>
          <p:cNvPr id="37" name="Freeform 34"/>
          <p:cNvSpPr>
            <a:spLocks/>
          </p:cNvSpPr>
          <p:nvPr/>
        </p:nvSpPr>
        <p:spPr bwMode="auto">
          <a:xfrm>
            <a:off x="8289395" y="2867243"/>
            <a:ext cx="307975" cy="527843"/>
          </a:xfrm>
          <a:custGeom>
            <a:avLst/>
            <a:gdLst>
              <a:gd name="T0" fmla="*/ 2147483647 w 203"/>
              <a:gd name="T1" fmla="*/ 0 h 692"/>
              <a:gd name="T2" fmla="*/ 2147483647 w 203"/>
              <a:gd name="T3" fmla="*/ 2147483647 h 692"/>
              <a:gd name="T4" fmla="*/ 2147483647 w 203"/>
              <a:gd name="T5" fmla="*/ 2147483647 h 692"/>
              <a:gd name="T6" fmla="*/ 2147483647 w 203"/>
              <a:gd name="T7" fmla="*/ 2147483647 h 692"/>
              <a:gd name="T8" fmla="*/ 2147483647 w 203"/>
              <a:gd name="T9" fmla="*/ 2147483647 h 692"/>
              <a:gd name="T10" fmla="*/ 2147483647 w 203"/>
              <a:gd name="T11" fmla="*/ 2147483647 h 692"/>
              <a:gd name="T12" fmla="*/ 0 w 203"/>
              <a:gd name="T13" fmla="*/ 2147483647 h 692"/>
              <a:gd name="T14" fmla="*/ 2147483647 w 203"/>
              <a:gd name="T15" fmla="*/ 2147483647 h 692"/>
              <a:gd name="T16" fmla="*/ 2147483647 w 203"/>
              <a:gd name="T17" fmla="*/ 2147483647 h 692"/>
              <a:gd name="T18" fmla="*/ 2147483647 w 203"/>
              <a:gd name="T19" fmla="*/ 2147483647 h 692"/>
              <a:gd name="T20" fmla="*/ 2147483647 w 203"/>
              <a:gd name="T21" fmla="*/ 0 h 69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3"/>
              <a:gd name="T34" fmla="*/ 0 h 692"/>
              <a:gd name="T35" fmla="*/ 203 w 203"/>
              <a:gd name="T36" fmla="*/ 692 h 69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3" h="692">
                <a:moveTo>
                  <a:pt x="167" y="0"/>
                </a:moveTo>
                <a:lnTo>
                  <a:pt x="202" y="122"/>
                </a:lnTo>
                <a:lnTo>
                  <a:pt x="165" y="114"/>
                </a:lnTo>
                <a:lnTo>
                  <a:pt x="75" y="583"/>
                </a:lnTo>
                <a:lnTo>
                  <a:pt x="113" y="590"/>
                </a:lnTo>
                <a:lnTo>
                  <a:pt x="35" y="691"/>
                </a:lnTo>
                <a:lnTo>
                  <a:pt x="0" y="569"/>
                </a:lnTo>
                <a:lnTo>
                  <a:pt x="37" y="576"/>
                </a:lnTo>
                <a:lnTo>
                  <a:pt x="127" y="108"/>
                </a:lnTo>
                <a:lnTo>
                  <a:pt x="89" y="101"/>
                </a:lnTo>
                <a:lnTo>
                  <a:pt x="167" y="0"/>
                </a:ln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prstClr val="black"/>
              </a:solidFill>
              <a:latin typeface="Times" pitchFamily="-109" charset="0"/>
              <a:ea typeface="Times" pitchFamily="-109" charset="0"/>
              <a:cs typeface="Times" pitchFamily="-109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257801" y="1647825"/>
            <a:ext cx="1711325" cy="368300"/>
          </a:xfrm>
          <a:prstGeom prst="rect">
            <a:avLst/>
          </a:prstGeom>
          <a:noFill/>
          <a:effectLst/>
        </p:spPr>
        <p:txBody>
          <a:bodyPr wrap="none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"/>
                <a:ea typeface="ＭＳ Ｐゴシック" pitchFamily="-109" charset="-128"/>
                <a:cs typeface="Times"/>
              </a:rPr>
              <a:t>COMMUNITY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899026" y="2362200"/>
            <a:ext cx="2428875" cy="369888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"/>
                <a:ea typeface="ＭＳ Ｐゴシック" pitchFamily="-109" charset="-128"/>
                <a:cs typeface="Times"/>
              </a:rPr>
              <a:t>EXTENDED FAMILY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751388" y="2949575"/>
            <a:ext cx="2724150" cy="369888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"/>
                <a:ea typeface="ＭＳ Ｐゴシック" pitchFamily="-109" charset="-128"/>
                <a:cs typeface="Times"/>
              </a:rPr>
              <a:t>MULTIFAMILY GROUP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257801" y="3349625"/>
            <a:ext cx="1711325" cy="368300"/>
          </a:xfrm>
          <a:prstGeom prst="rect">
            <a:avLst/>
          </a:prstGeom>
          <a:noFill/>
          <a:effectLst/>
        </p:spPr>
        <p:txBody>
          <a:bodyPr wrap="none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"/>
                <a:ea typeface="ＭＳ Ｐゴシック" pitchFamily="-109" charset="-128"/>
                <a:cs typeface="Times"/>
              </a:rPr>
              <a:t>FAMILY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988821" y="3763275"/>
            <a:ext cx="823662" cy="314325"/>
          </a:xfrm>
          <a:prstGeom prst="rect">
            <a:avLst/>
          </a:prstGeom>
          <a:noFill/>
          <a:effectLst/>
        </p:spPr>
        <p:txBody>
          <a:bodyPr wrap="none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256285">
                    <a:lumMod val="50000"/>
                  </a:srgbClr>
                </a:solidFill>
                <a:latin typeface="Times"/>
                <a:ea typeface="ＭＳ Ｐゴシック" pitchFamily="-109" charset="-128"/>
                <a:cs typeface="Times"/>
              </a:rPr>
              <a:t>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170632" y="3706814"/>
            <a:ext cx="592137" cy="314325"/>
          </a:xfrm>
          <a:prstGeom prst="rect">
            <a:avLst/>
          </a:prstGeom>
          <a:noFill/>
          <a:effectLst/>
        </p:spPr>
        <p:txBody>
          <a:bodyPr wrap="none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256285">
                    <a:lumMod val="50000"/>
                  </a:srgbClr>
                </a:solidFill>
                <a:latin typeface="Times"/>
                <a:ea typeface="ＭＳ Ｐゴシック" pitchFamily="-109" charset="-128"/>
                <a:cs typeface="Times"/>
              </a:rPr>
              <a:t>B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9131002" y="3706814"/>
            <a:ext cx="592137" cy="314325"/>
          </a:xfrm>
          <a:prstGeom prst="rect">
            <a:avLst/>
          </a:prstGeom>
          <a:noFill/>
          <a:effectLst/>
        </p:spPr>
        <p:txBody>
          <a:bodyPr wrap="none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256285">
                    <a:lumMod val="50000"/>
                  </a:srgbClr>
                </a:solidFill>
                <a:latin typeface="Times"/>
                <a:ea typeface="ＭＳ Ｐゴシック" pitchFamily="-109" charset="-128"/>
                <a:cs typeface="Times"/>
              </a:rPr>
              <a:t>C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9937750" y="3706814"/>
            <a:ext cx="592138" cy="314325"/>
          </a:xfrm>
          <a:prstGeom prst="rect">
            <a:avLst/>
          </a:prstGeom>
          <a:noFill/>
          <a:effectLst/>
        </p:spPr>
        <p:txBody>
          <a:bodyPr wrap="none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256285">
                    <a:lumMod val="50000"/>
                  </a:srgbClr>
                </a:solidFill>
                <a:latin typeface="Times"/>
                <a:ea typeface="ＭＳ Ｐゴシック" pitchFamily="-109" charset="-128"/>
                <a:cs typeface="Times"/>
              </a:rPr>
              <a:t>D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349272" y="2538674"/>
            <a:ext cx="592138" cy="314325"/>
          </a:xfrm>
          <a:prstGeom prst="rect">
            <a:avLst/>
          </a:prstGeom>
          <a:noFill/>
          <a:effectLst/>
        </p:spPr>
        <p:txBody>
          <a:bodyPr wrap="none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256285">
                    <a:lumMod val="50000"/>
                  </a:srgbClr>
                </a:solidFill>
                <a:latin typeface="Times"/>
                <a:ea typeface="ＭＳ Ｐゴシック" pitchFamily="-109" charset="-128"/>
                <a:cs typeface="Times"/>
              </a:rPr>
              <a:t>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616825" y="1828801"/>
            <a:ext cx="592138" cy="314325"/>
          </a:xfrm>
          <a:prstGeom prst="rect">
            <a:avLst/>
          </a:prstGeom>
          <a:noFill/>
          <a:effectLst/>
        </p:spPr>
        <p:txBody>
          <a:bodyPr wrap="none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256285">
                    <a:lumMod val="50000"/>
                  </a:srgbClr>
                </a:solidFill>
                <a:latin typeface="Times"/>
                <a:ea typeface="ＭＳ Ｐゴシック" pitchFamily="-109" charset="-128"/>
                <a:cs typeface="Times"/>
              </a:rPr>
              <a:t>F</a:t>
            </a:r>
          </a:p>
        </p:txBody>
      </p:sp>
      <p:sp>
        <p:nvSpPr>
          <p:cNvPr id="50" name="Left-Right Arrow 49"/>
          <p:cNvSpPr/>
          <p:nvPr/>
        </p:nvSpPr>
        <p:spPr>
          <a:xfrm rot="21405150">
            <a:off x="2005942" y="3841071"/>
            <a:ext cx="2753667" cy="250825"/>
          </a:xfrm>
          <a:prstGeom prst="leftRightArrow">
            <a:avLst>
              <a:gd name="adj1" fmla="val 50000"/>
              <a:gd name="adj2" fmla="val 85059"/>
            </a:avLst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1" name="Left-Right Arrow 50"/>
          <p:cNvSpPr/>
          <p:nvPr/>
        </p:nvSpPr>
        <p:spPr>
          <a:xfrm rot="17114915">
            <a:off x="4938165" y="4777172"/>
            <a:ext cx="1756792" cy="228600"/>
          </a:xfrm>
          <a:prstGeom prst="leftRightArrow">
            <a:avLst>
              <a:gd name="adj1" fmla="val 50000"/>
              <a:gd name="adj2" fmla="val 85059"/>
            </a:avLst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>
                <a:ea typeface="ＭＳ Ｐゴシック"/>
              </a:rPr>
              <a:t>Stages of a Psychoeducational Multifamily Group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077977" y="3018656"/>
            <a:ext cx="2337323" cy="2467744"/>
          </a:xfrm>
          <a:prstGeom prst="round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150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411480" rIns="0"/>
          <a:lstStyle/>
          <a:p>
            <a:pPr marL="118872" indent="-118872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sz="1600" dirty="0">
                <a:latin typeface="Helvetica LT Std Cond"/>
                <a:cs typeface="Helvetica LT Std Cond"/>
              </a:rPr>
              <a:t>Family and client separately + together;</a:t>
            </a:r>
          </a:p>
          <a:p>
            <a:pPr marL="118872" indent="-118872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sz="1600" dirty="0">
                <a:latin typeface="Helvetica LT Std Cond"/>
                <a:cs typeface="Helvetica LT Std Cond"/>
              </a:rPr>
              <a:t>3 - 6 meetings;</a:t>
            </a:r>
          </a:p>
          <a:p>
            <a:pPr marL="118872" indent="-118872"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sz="1600" dirty="0">
                <a:latin typeface="Helvetica LT Std Cond"/>
                <a:cs typeface="Helvetica LT Std Cond"/>
              </a:rPr>
              <a:t>Start psychoeducation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029200" y="3018655"/>
            <a:ext cx="2317365" cy="2467745"/>
          </a:xfrm>
          <a:prstGeom prst="roundRect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35000">
                <a:schemeClr val="bg2">
                  <a:lumMod val="75000"/>
                </a:schemeClr>
              </a:gs>
              <a:gs pos="100000">
                <a:schemeClr val="bg2"/>
              </a:gs>
            </a:gsLst>
          </a:gradFill>
          <a:ln>
            <a:solidFill>
              <a:schemeClr val="tx2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150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411480" rIns="0"/>
          <a:lstStyle/>
          <a:p>
            <a:pPr marL="118872" indent="-118872">
              <a:spcAft>
                <a:spcPts val="600"/>
              </a:spcAft>
              <a:buClr>
                <a:schemeClr val="tx2"/>
              </a:buClr>
              <a:buFont typeface="Arial"/>
              <a:buChar char="•"/>
              <a:defRPr/>
            </a:pPr>
            <a:r>
              <a:rPr lang="en-US" sz="1600" dirty="0">
                <a:latin typeface="Helvetica LT Std Cond"/>
                <a:cs typeface="Helvetica LT Std Cond"/>
              </a:rPr>
              <a:t>Families and clients;</a:t>
            </a:r>
          </a:p>
          <a:p>
            <a:pPr marL="118872" indent="-118872">
              <a:spcAft>
                <a:spcPts val="600"/>
              </a:spcAft>
              <a:buClr>
                <a:schemeClr val="tx2"/>
              </a:buClr>
              <a:buFont typeface="Arial"/>
              <a:buChar char="•"/>
              <a:defRPr/>
            </a:pPr>
            <a:r>
              <a:rPr lang="en-US" sz="1600" dirty="0">
                <a:latin typeface="Helvetica LT Std Cond"/>
                <a:cs typeface="Helvetica LT Std Cond"/>
              </a:rPr>
              <a:t>6 hours with focus on Family Guidelines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960464" y="3018655"/>
            <a:ext cx="2311751" cy="2467744"/>
          </a:xfrm>
          <a:prstGeom prst="round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stA="52000" endPos="15000" dir="5400000" sy="-100000" algn="bl" rotWithShape="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411480" rIns="0"/>
          <a:lstStyle/>
          <a:p>
            <a:pPr marL="118872" indent="-118872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sz="1600" dirty="0">
                <a:latin typeface="Helvetica LT Std Cond"/>
                <a:cs typeface="Helvetica LT Std Cond"/>
              </a:rPr>
              <a:t>Families and clients;</a:t>
            </a:r>
          </a:p>
          <a:p>
            <a:pPr marL="118872" indent="-118872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sz="1600" dirty="0">
                <a:latin typeface="Helvetica LT Std Cond"/>
                <a:cs typeface="Helvetica LT Std Cond"/>
              </a:rPr>
              <a:t>1 - 2 years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000822" y="2667395"/>
            <a:ext cx="1671529" cy="73152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latin typeface="Times"/>
                <a:cs typeface="Times"/>
              </a:rPr>
              <a:t>Joining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936620" y="2671184"/>
            <a:ext cx="1914925" cy="731520"/>
          </a:xfrm>
          <a:prstGeom prst="round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extrusionH="76200">
            <a:bevelT w="63500" h="25400"/>
            <a:extrusionClr>
              <a:schemeClr val="bg1"/>
            </a:extrusion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latin typeface="Times"/>
                <a:cs typeface="Times"/>
              </a:rPr>
              <a:t>Educational Workshop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885927" y="2661465"/>
            <a:ext cx="1671529" cy="73152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latin typeface="Times"/>
                <a:cs typeface="Times"/>
              </a:rPr>
              <a:t>Ongoing MFG</a:t>
            </a:r>
          </a:p>
        </p:txBody>
      </p:sp>
      <p:sp>
        <p:nvSpPr>
          <p:cNvPr id="9" name="Circular Arrow 8"/>
          <p:cNvSpPr/>
          <p:nvPr/>
        </p:nvSpPr>
        <p:spPr>
          <a:xfrm>
            <a:off x="3085720" y="1537767"/>
            <a:ext cx="2497036" cy="1994965"/>
          </a:xfrm>
          <a:prstGeom prst="circularArrow">
            <a:avLst>
              <a:gd name="adj1" fmla="val 8425"/>
              <a:gd name="adj2" fmla="val 1142319"/>
              <a:gd name="adj3" fmla="val 20487018"/>
              <a:gd name="adj4" fmla="val 10800000"/>
              <a:gd name="adj5" fmla="val 10614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>
            <a:outerShdw blurRad="40005" dist="114300" dir="5400000" algn="tl" rotWithShape="0">
              <a:srgbClr val="000000">
                <a:alpha val="8000"/>
              </a:srgbClr>
            </a:outerShdw>
          </a:effectLst>
          <a:scene3d>
            <a:camera prst="orthographicFront"/>
            <a:lightRig rig="threePt" dir="t"/>
          </a:scene3d>
          <a:sp3d>
            <a:bevelT w="38100" h="12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Circular Arrow 10"/>
          <p:cNvSpPr/>
          <p:nvPr/>
        </p:nvSpPr>
        <p:spPr>
          <a:xfrm>
            <a:off x="6248400" y="1537767"/>
            <a:ext cx="2497036" cy="1994965"/>
          </a:xfrm>
          <a:prstGeom prst="circularArrow">
            <a:avLst>
              <a:gd name="adj1" fmla="val 8425"/>
              <a:gd name="adj2" fmla="val 1142319"/>
              <a:gd name="adj3" fmla="val 20487018"/>
              <a:gd name="adj4" fmla="val 10800000"/>
              <a:gd name="adj5" fmla="val 10614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</a:gradFill>
          <a:ln>
            <a:noFill/>
          </a:ln>
          <a:effectLst>
            <a:outerShdw blurRad="40005" dist="114300" dir="5400000" algn="tl" rotWithShape="0">
              <a:srgbClr val="000000">
                <a:alpha val="8000"/>
              </a:srgbClr>
            </a:outerShdw>
          </a:effectLst>
          <a:scene3d>
            <a:camera prst="orthographicFront"/>
            <a:lightRig rig="threePt" dir="t"/>
          </a:scene3d>
          <a:sp3d>
            <a:bevelT w="38100" h="12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>
            <a:extLst>
              <a:ext uri="{FF2B5EF4-FFF2-40B4-BE49-F238E27FC236}">
                <a16:creationId xmlns:a16="http://schemas.microsoft.com/office/drawing/2014/main" id="{741CAC2E-4908-D0C2-F72F-729ED5CEE3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25738" y="0"/>
            <a:ext cx="6126614" cy="1146596"/>
          </a:xfrm>
          <a:noFill/>
          <a:ln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en-US" sz="2200">
                <a:solidFill>
                  <a:schemeClr val="accent2"/>
                </a:solidFill>
              </a:rPr>
              <a:t>Phases and Interventions in Family Psychoeducation</a:t>
            </a:r>
            <a:br>
              <a:rPr lang="en-US" altLang="en-US" sz="2200">
                <a:solidFill>
                  <a:schemeClr val="accent2"/>
                </a:solidFill>
              </a:rPr>
            </a:br>
            <a:r>
              <a:rPr lang="en-US" altLang="en-US" sz="3300"/>
              <a:t>Year One:  Relapse Prevention</a:t>
            </a:r>
            <a:endParaRPr lang="en-US" altLang="en-US" b="0"/>
          </a:p>
        </p:txBody>
      </p:sp>
      <p:sp>
        <p:nvSpPr>
          <p:cNvPr id="496643" name="Rectangle 3">
            <a:extLst>
              <a:ext uri="{FF2B5EF4-FFF2-40B4-BE49-F238E27FC236}">
                <a16:creationId xmlns:a16="http://schemas.microsoft.com/office/drawing/2014/main" id="{852E6EF1-FE81-51A1-B0A0-27B73D947A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376750" y="1502992"/>
            <a:ext cx="5195653" cy="4331955"/>
          </a:xfrm>
          <a:noFill/>
          <a:ln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  <a:spcAft>
                <a:spcPct val="67000"/>
              </a:spcAft>
              <a:buClr>
                <a:schemeClr val="tx1"/>
              </a:buClr>
              <a:buSzPct val="75000"/>
              <a:buFont typeface="Symbol" panose="05050102010706020507" pitchFamily="18" charset="2"/>
              <a:buChar char="·"/>
            </a:pPr>
            <a:r>
              <a:rPr lang="en-US" altLang="en-US" sz="2500" dirty="0"/>
              <a:t>Engaging individual families</a:t>
            </a:r>
          </a:p>
          <a:p>
            <a:pPr algn="ctr">
              <a:spcBef>
                <a:spcPct val="0"/>
              </a:spcBef>
              <a:spcAft>
                <a:spcPct val="67000"/>
              </a:spcAft>
              <a:buClr>
                <a:schemeClr val="tx1"/>
              </a:buClr>
              <a:buSzPct val="75000"/>
              <a:buFont typeface="Symbol" panose="05050102010706020507" pitchFamily="18" charset="2"/>
              <a:buChar char="·"/>
            </a:pPr>
            <a:r>
              <a:rPr lang="en-US" altLang="en-US" sz="2500" dirty="0"/>
              <a:t>Multifamily educational workshop</a:t>
            </a:r>
          </a:p>
          <a:p>
            <a:pPr algn="ctr">
              <a:spcBef>
                <a:spcPct val="0"/>
              </a:spcBef>
              <a:spcAft>
                <a:spcPct val="67000"/>
              </a:spcAft>
              <a:buClr>
                <a:schemeClr val="tx1"/>
              </a:buClr>
              <a:buSzPct val="75000"/>
              <a:buFont typeface="Symbol" panose="05050102010706020507" pitchFamily="18" charset="2"/>
              <a:buChar char="·"/>
            </a:pPr>
            <a:r>
              <a:rPr lang="en-US" altLang="en-US" sz="2500" dirty="0"/>
              <a:t>Implementing family guidelines</a:t>
            </a:r>
          </a:p>
          <a:p>
            <a:pPr algn="ctr">
              <a:spcBef>
                <a:spcPct val="0"/>
              </a:spcBef>
              <a:spcAft>
                <a:spcPct val="67000"/>
              </a:spcAft>
              <a:buClr>
                <a:schemeClr val="tx1"/>
              </a:buClr>
              <a:buSzPct val="75000"/>
              <a:buFont typeface="Symbol" panose="05050102010706020507" pitchFamily="18" charset="2"/>
              <a:buChar char="·"/>
            </a:pPr>
            <a:r>
              <a:rPr lang="en-US" altLang="en-US" sz="2500" dirty="0"/>
              <a:t>Reducing stigma and shame</a:t>
            </a:r>
          </a:p>
          <a:p>
            <a:pPr algn="ctr">
              <a:spcBef>
                <a:spcPct val="0"/>
              </a:spcBef>
              <a:spcAft>
                <a:spcPct val="67000"/>
              </a:spcAft>
              <a:buClr>
                <a:schemeClr val="tx1"/>
              </a:buClr>
              <a:buSzPct val="75000"/>
              <a:buFont typeface="Symbol" panose="05050102010706020507" pitchFamily="18" charset="2"/>
              <a:buChar char="·"/>
            </a:pPr>
            <a:r>
              <a:rPr lang="en-US" altLang="en-US" sz="2500" dirty="0"/>
              <a:t>Lowering expectations</a:t>
            </a:r>
          </a:p>
          <a:p>
            <a:pPr algn="ctr">
              <a:spcBef>
                <a:spcPct val="0"/>
              </a:spcBef>
              <a:spcAft>
                <a:spcPct val="67000"/>
              </a:spcAft>
              <a:buClr>
                <a:schemeClr val="tx1"/>
              </a:buClr>
              <a:buSzPct val="75000"/>
              <a:buFont typeface="Symbol" panose="05050102010706020507" pitchFamily="18" charset="2"/>
              <a:buChar char="·"/>
            </a:pPr>
            <a:r>
              <a:rPr lang="en-US" altLang="en-US" sz="2500" dirty="0"/>
              <a:t>Controlling rate of recovery</a:t>
            </a:r>
          </a:p>
          <a:p>
            <a:pPr algn="ctr">
              <a:spcBef>
                <a:spcPct val="0"/>
              </a:spcBef>
              <a:spcAft>
                <a:spcPct val="67000"/>
              </a:spcAft>
              <a:buClr>
                <a:schemeClr val="tx1"/>
              </a:buClr>
              <a:buSzPct val="75000"/>
              <a:buFont typeface="Symbol" panose="05050102010706020507" pitchFamily="18" charset="2"/>
              <a:buChar char="·"/>
            </a:pPr>
            <a:r>
              <a:rPr lang="en-US" altLang="en-US" sz="2500" dirty="0"/>
              <a:t>Reducing intensity and exasperation</a:t>
            </a:r>
          </a:p>
        </p:txBody>
      </p:sp>
      <p:sp>
        <p:nvSpPr>
          <p:cNvPr id="496644" name="Rectangle 4">
            <a:extLst>
              <a:ext uri="{FF2B5EF4-FFF2-40B4-BE49-F238E27FC236}">
                <a16:creationId xmlns:a16="http://schemas.microsoft.com/office/drawing/2014/main" id="{BAC7AF1C-C8EB-8D9B-512F-1D21C6AB81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1663" y="6400801"/>
            <a:ext cx="34290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en-US" altLang="en-US" sz="160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>
            <a:extLst>
              <a:ext uri="{FF2B5EF4-FFF2-40B4-BE49-F238E27FC236}">
                <a16:creationId xmlns:a16="http://schemas.microsoft.com/office/drawing/2014/main" id="{1855B99F-825D-953F-86C9-155D8159C8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00633" y="101898"/>
            <a:ext cx="6190734" cy="1146596"/>
          </a:xfrm>
          <a:noFill/>
          <a:ln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en-US" sz="2200" dirty="0">
                <a:solidFill>
                  <a:schemeClr val="accent2"/>
                </a:solidFill>
              </a:rPr>
              <a:t>Phases and Interventions in Family Psychoeducation </a:t>
            </a:r>
            <a:br>
              <a:rPr lang="en-US" altLang="en-US" sz="2200" dirty="0">
                <a:solidFill>
                  <a:schemeClr val="accent2"/>
                </a:solidFill>
              </a:rPr>
            </a:br>
            <a:r>
              <a:rPr lang="en-US" altLang="en-US" sz="3300" dirty="0"/>
              <a:t>Year Two:  Rehabilitation</a:t>
            </a:r>
          </a:p>
        </p:txBody>
      </p:sp>
      <p:sp>
        <p:nvSpPr>
          <p:cNvPr id="499715" name="Rectangle 3">
            <a:extLst>
              <a:ext uri="{FF2B5EF4-FFF2-40B4-BE49-F238E27FC236}">
                <a16:creationId xmlns:a16="http://schemas.microsoft.com/office/drawing/2014/main" id="{1A7668CE-0C50-2BC7-8D84-0381FDB5E0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35758" y="1565759"/>
            <a:ext cx="6920484" cy="4466736"/>
          </a:xfrm>
          <a:noFill/>
          <a:ln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1" algn="ctr">
              <a:lnSpc>
                <a:spcPct val="110000"/>
              </a:lnSpc>
              <a:spcBef>
                <a:spcPct val="0"/>
              </a:spcBef>
              <a:spcAft>
                <a:spcPct val="67000"/>
              </a:spcAft>
              <a:buClr>
                <a:schemeClr val="tx1"/>
              </a:buClr>
              <a:buSzPct val="75000"/>
              <a:buFont typeface="Symbol" panose="05050102010706020507" pitchFamily="18" charset="2"/>
              <a:buChar char="·"/>
            </a:pPr>
            <a:r>
              <a:rPr lang="en-US" altLang="en-US" sz="2500" dirty="0"/>
              <a:t>Gradually increasing responsibilities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spcAft>
                <a:spcPct val="67000"/>
              </a:spcAft>
              <a:buClr>
                <a:schemeClr val="tx1"/>
              </a:buClr>
              <a:buSzPct val="75000"/>
              <a:buFont typeface="Symbol" panose="05050102010706020507" pitchFamily="18" charset="2"/>
              <a:buChar char="·"/>
            </a:pPr>
            <a:r>
              <a:rPr lang="en-US" altLang="en-US" sz="2500" dirty="0"/>
              <a:t>Moving one step at a time--the internal yardstick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spcAft>
                <a:spcPct val="67000"/>
              </a:spcAft>
              <a:buClr>
                <a:schemeClr val="tx1"/>
              </a:buClr>
              <a:buSzPct val="75000"/>
              <a:buFont typeface="Symbol" panose="05050102010706020507" pitchFamily="18" charset="2"/>
              <a:buChar char="·"/>
            </a:pPr>
            <a:r>
              <a:rPr lang="en-US" altLang="en-US" sz="2500" dirty="0"/>
              <a:t>Monitoring encouragement from family members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Clr>
                <a:schemeClr val="tx1"/>
              </a:buClr>
              <a:buSzPct val="75000"/>
              <a:buFont typeface="Symbol" panose="05050102010706020507" pitchFamily="18" charset="2"/>
              <a:buChar char="·"/>
            </a:pPr>
            <a:r>
              <a:rPr lang="en-US" altLang="en-US" sz="2500" dirty="0"/>
              <a:t>Establishing inter-family relationships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67000"/>
              </a:spcAft>
              <a:buClr>
                <a:schemeClr val="tx1"/>
              </a:buClr>
              <a:buSzPct val="75000"/>
              <a:buFont typeface="Symbol" panose="05050102010706020507" pitchFamily="18" charset="2"/>
              <a:buChar char="·"/>
            </a:pPr>
            <a:r>
              <a:rPr lang="en-US" altLang="en-US" sz="2500" dirty="0"/>
              <a:t>Cross-parenting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spcAft>
                <a:spcPct val="67000"/>
              </a:spcAft>
              <a:buClr>
                <a:schemeClr val="tx1"/>
              </a:buClr>
              <a:buSzPct val="75000"/>
              <a:buFont typeface="Symbol" panose="05050102010706020507" pitchFamily="18" charset="2"/>
              <a:buChar char="·"/>
            </a:pPr>
            <a:r>
              <a:rPr lang="en-US" altLang="en-US" sz="2500" dirty="0"/>
              <a:t>Focusing family interests outside family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Clr>
                <a:schemeClr val="tx1"/>
              </a:buClr>
              <a:buSzPct val="75000"/>
              <a:buFont typeface="Symbol" panose="05050102010706020507" pitchFamily="18" charset="2"/>
              <a:buChar char="·"/>
            </a:pPr>
            <a:r>
              <a:rPr lang="en-US" altLang="en-US" sz="2500" dirty="0"/>
              <a:t>Restoring family's natural social network</a:t>
            </a:r>
          </a:p>
        </p:txBody>
      </p:sp>
      <p:sp>
        <p:nvSpPr>
          <p:cNvPr id="499716" name="Rectangle 4">
            <a:extLst>
              <a:ext uri="{FF2B5EF4-FFF2-40B4-BE49-F238E27FC236}">
                <a16:creationId xmlns:a16="http://schemas.microsoft.com/office/drawing/2014/main" id="{4468F334-E8BD-F145-E4BE-478CEE826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1663" y="6400801"/>
            <a:ext cx="34290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en-US" altLang="en-US" sz="160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4898" name="Title 1"/>
          <p:cNvSpPr>
            <a:spLocks noGrp="1"/>
          </p:cNvSpPr>
          <p:nvPr>
            <p:ph type="title" idx="4294967295"/>
          </p:nvPr>
        </p:nvSpPr>
        <p:spPr>
          <a:xfrm>
            <a:off x="210312" y="142875"/>
            <a:ext cx="12124944" cy="1252538"/>
          </a:xfrm>
        </p:spPr>
        <p:txBody>
          <a:bodyPr/>
          <a:lstStyle/>
          <a:p>
            <a:pPr algn="ctr"/>
            <a:r>
              <a:rPr lang="en-US" altLang="en-US" sz="3600" dirty="0">
                <a:ea typeface="MS PGothic" panose="020B0600070205080204" pitchFamily="34" charset="-128"/>
              </a:rPr>
              <a:t>Relapse Outcomes in Clinical Trials with Schizophrenia</a:t>
            </a:r>
          </a:p>
        </p:txBody>
      </p:sp>
      <p:graphicFrame>
        <p:nvGraphicFramePr>
          <p:cNvPr id="1744899" name="Object 3"/>
          <p:cNvGraphicFramePr>
            <a:graphicFrameLocks noGrp="1"/>
          </p:cNvGraphicFramePr>
          <p:nvPr>
            <p:ph type="chart" sz="quarter" idx="4294967295"/>
            <p:extLst>
              <p:ext uri="{D42A27DB-BD31-4B8C-83A1-F6EECF244321}">
                <p14:modId xmlns:p14="http://schemas.microsoft.com/office/powerpoint/2010/main" val="1839987256"/>
              </p:ext>
            </p:extLst>
          </p:nvPr>
        </p:nvGraphicFramePr>
        <p:xfrm>
          <a:off x="1452342" y="1828801"/>
          <a:ext cx="8368314" cy="4736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8229797" imgH="4959438" progId="Excel.Sheet.8">
                  <p:embed/>
                </p:oleObj>
              </mc:Choice>
              <mc:Fallback>
                <p:oleObj name="Worksheet" r:id="rId2" imgW="8229797" imgH="4959438" progId="Excel.Sheet.8">
                  <p:embed/>
                  <p:pic>
                    <p:nvPicPr>
                      <p:cNvPr id="1744899" name="Object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2342" y="1828801"/>
                        <a:ext cx="8368314" cy="47365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6193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Title 1"/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en-US" sz="3600" dirty="0">
                <a:ea typeface="ＭＳ Ｐゴシック"/>
              </a:rPr>
              <a:t>Employment/School Outcomes Before and After Psychoeducational MFG</a:t>
            </a:r>
          </a:p>
        </p:txBody>
      </p:sp>
      <p:graphicFrame>
        <p:nvGraphicFramePr>
          <p:cNvPr id="71682" name="Chart Placeholder 5"/>
          <p:cNvGraphicFramePr>
            <a:graphicFrameLocks noGrp="1"/>
          </p:cNvGraphicFramePr>
          <p:nvPr>
            <p:ph type="chart" sz="quarter" idx="10"/>
          </p:nvPr>
        </p:nvGraphicFramePr>
        <p:xfrm>
          <a:off x="2252662" y="1838118"/>
          <a:ext cx="8415338" cy="433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8419901" imgH="4333796" progId="Excel.Chart.8">
                  <p:embed/>
                </p:oleObj>
              </mc:Choice>
              <mc:Fallback>
                <p:oleObj name="Chart" r:id="rId3" imgW="8419901" imgH="4333796" progId="Excel.Chart.8">
                  <p:embed/>
                  <p:pic>
                    <p:nvPicPr>
                      <p:cNvPr id="71682" name="Chart Placeholder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2662" y="1838118"/>
                        <a:ext cx="8415338" cy="433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6706" name="Title 1"/>
          <p:cNvSpPr>
            <a:spLocks noGrp="1"/>
          </p:cNvSpPr>
          <p:nvPr>
            <p:ph type="title" idx="4294967295"/>
          </p:nvPr>
        </p:nvSpPr>
        <p:spPr>
          <a:xfrm>
            <a:off x="2928938" y="417514"/>
            <a:ext cx="7739062" cy="1252537"/>
          </a:xfrm>
        </p:spPr>
        <p:txBody>
          <a:bodyPr/>
          <a:lstStyle/>
          <a:p>
            <a:r>
              <a:rPr lang="en-US" altLang="en-US" sz="2800"/>
              <a:t>Components of first episode psychosis services: </a:t>
            </a:r>
            <a:br>
              <a:rPr lang="en-US" altLang="en-US" sz="2800"/>
            </a:br>
            <a:r>
              <a:rPr lang="en-US" altLang="en-US" sz="2800"/>
              <a:t>Evidence level A </a:t>
            </a:r>
            <a:r>
              <a:rPr lang="en-US" altLang="en-US" sz="2800" i="1"/>
              <a:t>and</a:t>
            </a:r>
            <a:r>
              <a:rPr lang="en-US" altLang="en-US" sz="2800"/>
              <a:t> rated as essential by international experts</a:t>
            </a:r>
          </a:p>
        </p:txBody>
      </p:sp>
      <p:graphicFrame>
        <p:nvGraphicFramePr>
          <p:cNvPr id="1736707" name="Group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88724575"/>
              </p:ext>
            </p:extLst>
          </p:nvPr>
        </p:nvGraphicFramePr>
        <p:xfrm>
          <a:off x="2324894" y="2071134"/>
          <a:ext cx="8123237" cy="3040380"/>
        </p:xfrm>
        <a:graphic>
          <a:graphicData uri="http://schemas.openxmlformats.org/drawingml/2006/table">
            <a:tbl>
              <a:tblPr/>
              <a:tblGrid>
                <a:gridCol w="5929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3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100" b="1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 b="1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Domain names and Components with level of supporting evidence (A-D)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100" b="1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 b="1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Semi-Interquartile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</a:rPr>
                        <a:t>Range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100" b="1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 b="1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Selection of Antipsychotic Medication (Level of evidence: 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100" b="1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 b="1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.5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100" b="1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 b="1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Clozapine for Treatment-Resistance (Level of evidence: A).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100" b="1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 b="1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100" b="1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 b="1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Use of Single Antipsychotics (Level of evidence: 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100" b="1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 b="1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100" b="1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 b="1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Psychoeducational  Multifamily Group Psychoeducation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(MFG) (Level of evidence: 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100" b="1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 b="1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100" b="1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 b="1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Supported Employment (Level of evidence: 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100" b="1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 b="1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736731" name="Text Box 27"/>
          <p:cNvSpPr txBox="1">
            <a:spLocks noChangeArrowheads="1"/>
          </p:cNvSpPr>
          <p:nvPr/>
        </p:nvSpPr>
        <p:spPr bwMode="auto">
          <a:xfrm>
            <a:off x="2174875" y="5502276"/>
            <a:ext cx="42116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chemeClr val="tx2"/>
                </a:solidFill>
              </a:rPr>
              <a:t>Addington, et al., </a:t>
            </a:r>
            <a:r>
              <a:rPr lang="en-US" altLang="en-US" sz="2000" i="1">
                <a:solidFill>
                  <a:schemeClr val="tx2"/>
                </a:solidFill>
              </a:rPr>
              <a:t>Psych. Servs</a:t>
            </a:r>
            <a:r>
              <a:rPr lang="en-US" altLang="en-US" sz="2000">
                <a:solidFill>
                  <a:schemeClr val="tx2"/>
                </a:solidFill>
              </a:rPr>
              <a:t>., 2013</a:t>
            </a:r>
          </a:p>
        </p:txBody>
      </p:sp>
    </p:spTree>
    <p:extLst>
      <p:ext uri="{BB962C8B-B14F-4D97-AF65-F5344CB8AC3E}">
        <p14:creationId xmlns:p14="http://schemas.microsoft.com/office/powerpoint/2010/main" val="20034317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2834" name="Rectangle 2">
            <a:extLst>
              <a:ext uri="{FF2B5EF4-FFF2-40B4-BE49-F238E27FC236}">
                <a16:creationId xmlns:a16="http://schemas.microsoft.com/office/drawing/2014/main" id="{7F596DB2-A7C7-C91F-DB29-3DC6B127901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533401"/>
            <a:ext cx="7772400" cy="1470025"/>
          </a:xfrm>
        </p:spPr>
        <p:txBody>
          <a:bodyPr anchor="ctr"/>
          <a:lstStyle/>
          <a:p>
            <a:r>
              <a:rPr lang="en-US" altLang="en-US" sz="3900"/>
              <a:t>Current reviews and analyses</a:t>
            </a:r>
          </a:p>
        </p:txBody>
      </p:sp>
      <p:sp>
        <p:nvSpPr>
          <p:cNvPr id="1912835" name="Rectangle 3">
            <a:extLst>
              <a:ext uri="{FF2B5EF4-FFF2-40B4-BE49-F238E27FC236}">
                <a16:creationId xmlns:a16="http://schemas.microsoft.com/office/drawing/2014/main" id="{91A483CA-11BC-2F26-5F32-74275E181E4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895600" y="2133600"/>
            <a:ext cx="6400800" cy="175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500"/>
              <a:t>FPE as a clinical intervention for schizophrenia is now considered a solid evidence-based effective practice for reducing relapse and hospitalizations, and for several functional outcomes, especially in conjunction with effective psychiatric medication. </a:t>
            </a:r>
          </a:p>
          <a:p>
            <a:pPr>
              <a:lnSpc>
                <a:spcPct val="80000"/>
              </a:lnSpc>
            </a:pPr>
            <a:r>
              <a:rPr lang="en-US" altLang="en-US" sz="2500"/>
              <a:t>“…studies on psychoeducation in schizophrenia in real-world settings show results comparable to those in experimental settings.” </a:t>
            </a:r>
          </a:p>
          <a:p>
            <a:pPr>
              <a:lnSpc>
                <a:spcPct val="80000"/>
              </a:lnSpc>
            </a:pPr>
            <a:endParaRPr lang="en-US" altLang="en-US" sz="2500"/>
          </a:p>
          <a:p>
            <a:pPr algn="r">
              <a:lnSpc>
                <a:spcPct val="80000"/>
              </a:lnSpc>
            </a:pPr>
            <a:r>
              <a:rPr lang="en-US" altLang="en-US" sz="2500"/>
              <a:t>Rummel-Kluge &amp; Kissling (2008) </a:t>
            </a: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>
            <a:extLst>
              <a:ext uri="{FF2B5EF4-FFF2-40B4-BE49-F238E27FC236}">
                <a16:creationId xmlns:a16="http://schemas.microsoft.com/office/drawing/2014/main" id="{8E1A353B-C40E-40C3-8BC0-BDF6F9350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Biosocial Theory</a:t>
            </a:r>
          </a:p>
        </p:txBody>
      </p:sp>
      <p:sp>
        <p:nvSpPr>
          <p:cNvPr id="106499" name="Text Placeholder 2">
            <a:extLst>
              <a:ext uri="{FF2B5EF4-FFF2-40B4-BE49-F238E27FC236}">
                <a16:creationId xmlns:a16="http://schemas.microsoft.com/office/drawing/2014/main" id="{FDAAFD0E-BB22-4DAF-B1C4-22832BD932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81200" y="2322513"/>
            <a:ext cx="8229600" cy="4197350"/>
          </a:xfrm>
        </p:spPr>
        <p:txBody>
          <a:bodyPr/>
          <a:lstStyle/>
          <a:p>
            <a:pPr marL="0">
              <a:spcBef>
                <a:spcPts val="2000"/>
              </a:spcBef>
              <a:buNone/>
            </a:pPr>
            <a:r>
              <a:rPr lang="en-US" altLang="en-US" dirty="0"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rPr>
              <a:t>Major psychiatric disorders are determined by the </a:t>
            </a:r>
            <a:r>
              <a:rPr lang="en-US" altLang="en-US" i="1" dirty="0"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rPr>
              <a:t>continual </a:t>
            </a:r>
            <a:r>
              <a:rPr lang="en-US" altLang="en-US" dirty="0"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rPr>
              <a:t>interaction of </a:t>
            </a:r>
            <a:r>
              <a:rPr lang="en-US" altLang="en-US" i="1" dirty="0"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rPr>
              <a:t>specific </a:t>
            </a:r>
            <a:r>
              <a:rPr lang="en-US" altLang="en-US" dirty="0"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rPr>
              <a:t>biological</a:t>
            </a:r>
            <a:r>
              <a:rPr lang="en-US" altLang="en-US" i="1" dirty="0"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rPr>
              <a:t> </a:t>
            </a:r>
            <a:r>
              <a:rPr lang="en-US" altLang="en-US" dirty="0"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rPr>
              <a:t>dysfunctions and </a:t>
            </a:r>
            <a:r>
              <a:rPr lang="en-US" altLang="en-US" i="1" dirty="0"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rPr>
              <a:t>specific </a:t>
            </a:r>
            <a:r>
              <a:rPr lang="en-US" altLang="en-US" dirty="0"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rPr>
              <a:t>social phenomena</a:t>
            </a:r>
          </a:p>
          <a:p>
            <a:pPr marL="0">
              <a:spcBef>
                <a:spcPts val="2000"/>
              </a:spcBef>
              <a:buNone/>
            </a:pPr>
            <a:r>
              <a:rPr lang="en-US" altLang="en-US" dirty="0">
                <a:solidFill>
                  <a:schemeClr val="tx2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rPr>
              <a:t>Psychological factors determine course at the case level by influencing biological and social forces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itle 1">
            <a:extLst>
              <a:ext uri="{FF2B5EF4-FFF2-40B4-BE49-F238E27FC236}">
                <a16:creationId xmlns:a16="http://schemas.microsoft.com/office/drawing/2014/main" id="{E76DC4F8-770D-49B0-B7D0-99DE5D7DF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3600" dirty="0">
                <a:ea typeface="ＭＳ Ｐゴシック" panose="020B0600070205080204" pitchFamily="34" charset="-128"/>
              </a:rPr>
              <a:t>Family-aided Assertive Community (FACT) Treatment</a:t>
            </a:r>
          </a:p>
        </p:txBody>
      </p:sp>
      <p:sp>
        <p:nvSpPr>
          <p:cNvPr id="129027" name="Text Placeholder 2">
            <a:extLst>
              <a:ext uri="{FF2B5EF4-FFF2-40B4-BE49-F238E27FC236}">
                <a16:creationId xmlns:a16="http://schemas.microsoft.com/office/drawing/2014/main" id="{896B4339-3F3F-4339-A36A-7118F146CC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81200" y="1627292"/>
            <a:ext cx="8229600" cy="4197350"/>
          </a:xfrm>
        </p:spPr>
        <p:txBody>
          <a:bodyPr anchor="ctr"/>
          <a:lstStyle/>
          <a:p>
            <a:pPr>
              <a:spcAft>
                <a:spcPts val="600"/>
              </a:spcAft>
            </a:pPr>
            <a:r>
              <a:rPr lang="en-US" altLang="en-US" sz="2400" dirty="0"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rPr>
              <a:t>Transdisciplinary team treatment planning, implementation and case accountability</a:t>
            </a:r>
          </a:p>
          <a:p>
            <a:pPr>
              <a:spcAft>
                <a:spcPts val="600"/>
              </a:spcAft>
            </a:pPr>
            <a:r>
              <a:rPr lang="en-US" altLang="en-US" sz="2400" dirty="0"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rPr>
              <a:t>Proactive outreach to clients and family members/supports</a:t>
            </a:r>
          </a:p>
          <a:p>
            <a:pPr>
              <a:spcAft>
                <a:spcPts val="600"/>
              </a:spcAft>
            </a:pPr>
            <a:r>
              <a:rPr lang="en-US" altLang="en-US" sz="2400" dirty="0"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rPr>
              <a:t>Family psychoeducation as an integral aspect of team’s work</a:t>
            </a:r>
          </a:p>
          <a:p>
            <a:pPr>
              <a:spcAft>
                <a:spcPts val="600"/>
              </a:spcAft>
            </a:pPr>
            <a:r>
              <a:rPr lang="en-US" altLang="en-US" sz="2400" dirty="0"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rPr>
              <a:t>Occupational therapy</a:t>
            </a:r>
          </a:p>
          <a:p>
            <a:pPr>
              <a:spcAft>
                <a:spcPts val="600"/>
              </a:spcAft>
            </a:pPr>
            <a:r>
              <a:rPr lang="en-US" altLang="en-US" sz="2400" dirty="0"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rPr>
              <a:t>Supported employment</a:t>
            </a:r>
          </a:p>
          <a:p>
            <a:pPr>
              <a:spcAft>
                <a:spcPts val="600"/>
              </a:spcAft>
            </a:pPr>
            <a:r>
              <a:rPr lang="en-US" altLang="en-US" sz="2400" dirty="0"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rPr>
              <a:t>Supported Education</a:t>
            </a:r>
          </a:p>
          <a:p>
            <a:pPr>
              <a:spcAft>
                <a:spcPts val="600"/>
              </a:spcAft>
            </a:pPr>
            <a:r>
              <a:rPr lang="en-US" altLang="en-US" sz="2400" i="1" dirty="0"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rPr>
              <a:t>In-vivo </a:t>
            </a:r>
            <a:r>
              <a:rPr lang="en-US" altLang="en-US" sz="2400" dirty="0"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rPr>
              <a:t>and home-based treatment, as needed</a:t>
            </a:r>
          </a:p>
          <a:p>
            <a:pPr>
              <a:spcAft>
                <a:spcPts val="600"/>
              </a:spcAft>
            </a:pPr>
            <a:r>
              <a:rPr lang="en-US" altLang="en-US" sz="2400" dirty="0"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rPr>
              <a:t>Crisis prevention and intervention </a:t>
            </a:r>
          </a:p>
        </p:txBody>
      </p:sp>
    </p:spTree>
    <p:extLst>
      <p:ext uri="{BB962C8B-B14F-4D97-AF65-F5344CB8AC3E}">
        <p14:creationId xmlns:p14="http://schemas.microsoft.com/office/powerpoint/2010/main" val="12186744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le 1">
            <a:extLst>
              <a:ext uri="{FF2B5EF4-FFF2-40B4-BE49-F238E27FC236}">
                <a16:creationId xmlns:a16="http://schemas.microsoft.com/office/drawing/2014/main" id="{C288D04A-BCEE-4605-9FE9-D93AB0FBA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699" y="375010"/>
            <a:ext cx="10972800" cy="1143000"/>
          </a:xfrm>
        </p:spPr>
        <p:txBody>
          <a:bodyPr/>
          <a:lstStyle/>
          <a:p>
            <a:pPr algn="ctr"/>
            <a:r>
              <a:rPr lang="en-US" altLang="en-US" dirty="0">
                <a:ea typeface="ＭＳ Ｐゴシック" panose="020B0600070205080204" pitchFamily="34" charset="-128"/>
              </a:rPr>
              <a:t>FACT Clinical Team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sz="2400" dirty="0">
                <a:ea typeface="ＭＳ Ｐゴシック" panose="020B0600070205080204" pitchFamily="34" charset="-128"/>
              </a:rPr>
              <a:t>(Team treatment planning and integration of services)</a:t>
            </a:r>
          </a:p>
        </p:txBody>
      </p:sp>
      <p:sp>
        <p:nvSpPr>
          <p:cNvPr id="5" name="AutoShape 22">
            <a:extLst>
              <a:ext uri="{FF2B5EF4-FFF2-40B4-BE49-F238E27FC236}">
                <a16:creationId xmlns:a16="http://schemas.microsoft.com/office/drawing/2014/main" id="{CB3D016A-5E39-4DF2-8F64-49D25A98D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2968" y="2005906"/>
            <a:ext cx="1559118" cy="539113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tx2"/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stA="50000" endPos="45000" dist="12700" dir="5400000" sy="-100000" algn="bl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>
                <a:solidFill>
                  <a:srgbClr val="000000"/>
                </a:solidFill>
                <a:latin typeface="Helvetica LT Std Cond"/>
                <a:cs typeface="Helvetica LT Std Cond"/>
              </a:rPr>
              <a:t>Program Manager</a:t>
            </a:r>
          </a:p>
        </p:txBody>
      </p:sp>
      <p:sp>
        <p:nvSpPr>
          <p:cNvPr id="6" name="AutoShape 22">
            <a:extLst>
              <a:ext uri="{FF2B5EF4-FFF2-40B4-BE49-F238E27FC236}">
                <a16:creationId xmlns:a16="http://schemas.microsoft.com/office/drawing/2014/main" id="{E62B959B-98BF-46DF-A361-4A46D0F8A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362" y="3032365"/>
            <a:ext cx="1457818" cy="57658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6200000" scaled="0"/>
            <a:tileRect/>
          </a:gradFill>
          <a:ln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stA="50000" endPos="45000" dist="12700" dir="5400000" sy="-100000" algn="bl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>
                <a:solidFill>
                  <a:prstClr val="black"/>
                </a:solidFill>
                <a:latin typeface="Helvetica LT Std Cond"/>
                <a:cs typeface="Helvetica LT Std Cond"/>
              </a:rPr>
              <a:t>Team Clinicians </a:t>
            </a:r>
          </a:p>
        </p:txBody>
      </p:sp>
      <p:sp>
        <p:nvSpPr>
          <p:cNvPr id="7" name="AutoShape 22">
            <a:extLst>
              <a:ext uri="{FF2B5EF4-FFF2-40B4-BE49-F238E27FC236}">
                <a16:creationId xmlns:a16="http://schemas.microsoft.com/office/drawing/2014/main" id="{01088D82-0B2C-41DF-BCC4-8E717DDCAC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6200" y="3779400"/>
            <a:ext cx="1389080" cy="580407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6200000" scaled="0"/>
            <a:tileRect/>
          </a:gradFill>
          <a:ln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stA="50000" endPos="45000" dist="12700" dir="5400000" sy="-100000" algn="bl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>
                <a:solidFill>
                  <a:prstClr val="black"/>
                </a:solidFill>
                <a:latin typeface="Helvetica LT Std Cond"/>
                <a:cs typeface="Helvetica LT Std Cond"/>
              </a:rPr>
              <a:t>Psychiatrist/ NP</a:t>
            </a:r>
          </a:p>
        </p:txBody>
      </p:sp>
      <p:sp>
        <p:nvSpPr>
          <p:cNvPr id="8" name="AutoShape 22">
            <a:extLst>
              <a:ext uri="{FF2B5EF4-FFF2-40B4-BE49-F238E27FC236}">
                <a16:creationId xmlns:a16="http://schemas.microsoft.com/office/drawing/2014/main" id="{C7E87F04-0EBD-49C0-A602-7891961FB3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8283" y="3095057"/>
            <a:ext cx="1421122" cy="513891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6200000" scaled="0"/>
            <a:tileRect/>
          </a:gradFill>
          <a:ln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stA="50000" endPos="45000" dist="12700" dir="5400000" sy="-100000" algn="bl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>
                <a:solidFill>
                  <a:prstClr val="black"/>
                </a:solidFill>
                <a:latin typeface="Helvetica LT Std Cond"/>
                <a:cs typeface="Helvetica LT Std Cond"/>
              </a:rPr>
              <a:t>Employment/ Education Specialist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92DAB95-BC2D-4213-85FC-0793A860093A}"/>
              </a:ext>
            </a:extLst>
          </p:cNvPr>
          <p:cNvCxnSpPr>
            <a:stCxn id="5" idx="2"/>
          </p:cNvCxnSpPr>
          <p:nvPr/>
        </p:nvCxnSpPr>
        <p:spPr>
          <a:xfrm flipH="1">
            <a:off x="6021830" y="2545552"/>
            <a:ext cx="0" cy="2428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>
            <a:extLst>
              <a:ext uri="{FF2B5EF4-FFF2-40B4-BE49-F238E27FC236}">
                <a16:creationId xmlns:a16="http://schemas.microsoft.com/office/drawing/2014/main" id="{E7C10589-291E-42DD-87F0-07B7DBCB5CFF}"/>
              </a:ext>
            </a:extLst>
          </p:cNvPr>
          <p:cNvCxnSpPr/>
          <p:nvPr/>
        </p:nvCxnSpPr>
        <p:spPr>
          <a:xfrm rot="5400000" flipH="1" flipV="1">
            <a:off x="6242493" y="-111923"/>
            <a:ext cx="49212" cy="6338888"/>
          </a:xfrm>
          <a:prstGeom prst="bentConnector3">
            <a:avLst>
              <a:gd name="adj1" fmla="val 553571"/>
            </a:avLst>
          </a:prstGeom>
          <a:ln>
            <a:solidFill>
              <a:srgbClr val="7F7F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F9D2E99-2094-4984-B95D-C0F604514C71}"/>
              </a:ext>
            </a:extLst>
          </p:cNvPr>
          <p:cNvCxnSpPr/>
          <p:nvPr/>
        </p:nvCxnSpPr>
        <p:spPr>
          <a:xfrm>
            <a:off x="4091430" y="2788440"/>
            <a:ext cx="0" cy="10033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AutoShape 22">
            <a:extLst>
              <a:ext uri="{FF2B5EF4-FFF2-40B4-BE49-F238E27FC236}">
                <a16:creationId xmlns:a16="http://schemas.microsoft.com/office/drawing/2014/main" id="{CCA38FDB-232B-4C74-B80E-8D65D8026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0964" y="3811365"/>
            <a:ext cx="1421122" cy="54844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6200000" scaled="0"/>
            <a:tileRect/>
          </a:gradFill>
          <a:ln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stA="50000" endPos="45000" dist="12700" dir="5400000" sy="-100000" algn="bl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>
                <a:solidFill>
                  <a:prstClr val="black"/>
                </a:solidFill>
                <a:latin typeface="Helvetica LT Std Cond"/>
                <a:cs typeface="Helvetica LT Std Cond"/>
              </a:rPr>
              <a:t>Nurse</a:t>
            </a:r>
          </a:p>
        </p:txBody>
      </p:sp>
      <p:sp>
        <p:nvSpPr>
          <p:cNvPr id="26" name="AutoShape 22">
            <a:extLst>
              <a:ext uri="{FF2B5EF4-FFF2-40B4-BE49-F238E27FC236}">
                <a16:creationId xmlns:a16="http://schemas.microsoft.com/office/drawing/2014/main" id="{91CD0D39-356B-451A-B10B-F2A0DA055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8304" y="3082185"/>
            <a:ext cx="1421122" cy="54844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6200000" scaled="0"/>
            <a:tileRect/>
          </a:gradFill>
          <a:ln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stA="50000" endPos="45000" dist="12700" dir="5400000" sy="-100000" algn="bl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>
                <a:solidFill>
                  <a:prstClr val="black"/>
                </a:solidFill>
                <a:latin typeface="Helvetica LT Std Cond"/>
                <a:cs typeface="Helvetica LT Std Cond"/>
              </a:rPr>
              <a:t>Occupational Therapist 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E59C94C-B22D-466A-96B2-D463B5D20969}"/>
              </a:ext>
            </a:extLst>
          </p:cNvPr>
          <p:cNvCxnSpPr/>
          <p:nvPr/>
        </p:nvCxnSpPr>
        <p:spPr>
          <a:xfrm>
            <a:off x="6150418" y="2799552"/>
            <a:ext cx="0" cy="9794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150728B-124F-4CB6-999E-8776511B43CC}"/>
              </a:ext>
            </a:extLst>
          </p:cNvPr>
          <p:cNvCxnSpPr/>
          <p:nvPr/>
        </p:nvCxnSpPr>
        <p:spPr>
          <a:xfrm rot="5400000">
            <a:off x="7017986" y="2940046"/>
            <a:ext cx="24288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AutoShape 22">
            <a:extLst>
              <a:ext uri="{FF2B5EF4-FFF2-40B4-BE49-F238E27FC236}">
                <a16:creationId xmlns:a16="http://schemas.microsoft.com/office/drawing/2014/main" id="{6738D7F6-6D8F-4821-BAF7-11047166BF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4766" y="3082185"/>
            <a:ext cx="1421122" cy="54844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6200000" scaled="0"/>
            <a:tileRect/>
          </a:gradFill>
          <a:ln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stA="50000" endPos="45000" dist="12700" dir="5400000" sy="-100000" algn="bl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>
                <a:solidFill>
                  <a:prstClr val="black"/>
                </a:solidFill>
                <a:latin typeface="Helvetica LT Std Cond"/>
                <a:cs typeface="Helvetica LT Std Cond"/>
              </a:rPr>
              <a:t>Case Manager</a:t>
            </a:r>
          </a:p>
        </p:txBody>
      </p:sp>
      <p:sp>
        <p:nvSpPr>
          <p:cNvPr id="34" name="AutoShape 22">
            <a:extLst>
              <a:ext uri="{FF2B5EF4-FFF2-40B4-BE49-F238E27FC236}">
                <a16:creationId xmlns:a16="http://schemas.microsoft.com/office/drawing/2014/main" id="{1F4AC680-AB9E-4936-8804-6B1291AD2C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7182" y="3785705"/>
            <a:ext cx="1421122" cy="54844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6200000" scaled="0"/>
            <a:tileRect/>
          </a:gradFill>
          <a:ln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stA="50000" endPos="45000" dist="12700" dir="5400000" sy="-100000" algn="bl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>
                <a:solidFill>
                  <a:prstClr val="black"/>
                </a:solidFill>
                <a:latin typeface="Helvetica LT Std Cond"/>
                <a:cs typeface="Helvetica LT Std Cond"/>
              </a:rPr>
              <a:t>Peer Support Specialists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F05FF0B-52AB-4522-8646-3F3D9F8DE69C}"/>
              </a:ext>
            </a:extLst>
          </p:cNvPr>
          <p:cNvCxnSpPr/>
          <p:nvPr/>
        </p:nvCxnSpPr>
        <p:spPr>
          <a:xfrm rot="5400000">
            <a:off x="4846287" y="2952747"/>
            <a:ext cx="241300" cy="158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C645F8E-BBFA-4F02-9224-31773F69E97A}"/>
              </a:ext>
            </a:extLst>
          </p:cNvPr>
          <p:cNvCxnSpPr/>
          <p:nvPr/>
        </p:nvCxnSpPr>
        <p:spPr>
          <a:xfrm>
            <a:off x="8076055" y="2807490"/>
            <a:ext cx="0" cy="10033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16769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itle 1">
            <a:extLst>
              <a:ext uri="{FF2B5EF4-FFF2-40B4-BE49-F238E27FC236}">
                <a16:creationId xmlns:a16="http://schemas.microsoft.com/office/drawing/2014/main" id="{A7B6AF6B-290D-4C8C-9280-DB16D9D15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0651" y="309626"/>
            <a:ext cx="8769350" cy="923925"/>
          </a:xfrm>
        </p:spPr>
        <p:txBody>
          <a:bodyPr/>
          <a:lstStyle/>
          <a:p>
            <a:pPr algn="ctr"/>
            <a:r>
              <a:rPr lang="en-US" altLang="en-US" dirty="0">
                <a:ea typeface="ＭＳ Ｐゴシック" panose="020B0600070205080204" pitchFamily="34" charset="-128"/>
              </a:rPr>
              <a:t>All team members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CF5074-8AEA-4BE5-841B-012FAFCFC4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60526" y="1097025"/>
            <a:ext cx="8229600" cy="41973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endParaRPr lang="en-US" sz="2400" dirty="0"/>
          </a:p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endParaRPr lang="en-US" sz="2400" dirty="0"/>
          </a:p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US" sz="2400" dirty="0"/>
              <a:t>Conduct outreach presentations and trainings in community</a:t>
            </a:r>
          </a:p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endParaRPr lang="en-US" sz="2400" dirty="0"/>
          </a:p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US" sz="2400" dirty="0"/>
              <a:t>Provide community-based treatment to families (FACT Model)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2400" dirty="0"/>
          </a:p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US" sz="2400" dirty="0"/>
              <a:t>Provide rapid, crisis-oriented initiation to treatment</a:t>
            </a:r>
          </a:p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endParaRPr lang="en-US" sz="2400" dirty="0"/>
          </a:p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US" sz="2400" dirty="0"/>
              <a:t>Co-facilitate </a:t>
            </a:r>
            <a:r>
              <a:rPr lang="en-US" sz="2400" dirty="0" err="1"/>
              <a:t>psychoeducational</a:t>
            </a:r>
            <a:r>
              <a:rPr lang="en-US" sz="2400" dirty="0"/>
              <a:t> multifamily groups</a:t>
            </a:r>
          </a:p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endParaRPr lang="en-US" sz="2400" dirty="0"/>
          </a:p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Focus on wellness</a:t>
            </a:r>
          </a:p>
          <a:p>
            <a:pPr>
              <a:lnSpc>
                <a:spcPct val="80000"/>
              </a:lnSpc>
              <a:buFontTx/>
              <a:buChar char="•"/>
              <a:defRPr/>
            </a:pPr>
            <a:endParaRPr lang="en-US" sz="2400" dirty="0">
              <a:solidFill>
                <a:srgbClr val="FFC000"/>
              </a:solidFill>
            </a:endParaRPr>
          </a:p>
          <a:p>
            <a:pPr>
              <a:buFont typeface="Arial" pitchFamily="-109" charset="0"/>
              <a:buChar char="•"/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865017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Title 1">
            <a:extLst>
              <a:ext uri="{FF2B5EF4-FFF2-40B4-BE49-F238E27FC236}">
                <a16:creationId xmlns:a16="http://schemas.microsoft.com/office/drawing/2014/main" id="{ABABAC3E-2F50-4689-A195-E569DE4E6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91595"/>
            <a:ext cx="8229600" cy="923925"/>
          </a:xfrm>
        </p:spPr>
        <p:txBody>
          <a:bodyPr/>
          <a:lstStyle/>
          <a:p>
            <a:pPr algn="ctr"/>
            <a:r>
              <a:rPr lang="en-US" altLang="en-US" sz="4000" dirty="0">
                <a:ea typeface="ＭＳ Ｐゴシック" panose="020B0600070205080204" pitchFamily="34" charset="-128"/>
              </a:rPr>
              <a:t>Essential Elements of FACT</a:t>
            </a:r>
          </a:p>
        </p:txBody>
      </p:sp>
      <p:sp>
        <p:nvSpPr>
          <p:cNvPr id="184323" name="Text Placeholder 2">
            <a:extLst>
              <a:ext uri="{FF2B5EF4-FFF2-40B4-BE49-F238E27FC236}">
                <a16:creationId xmlns:a16="http://schemas.microsoft.com/office/drawing/2014/main" id="{55776A66-BA75-49F6-B984-2DC256FDB7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43100" y="1697814"/>
            <a:ext cx="8229600" cy="419735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altLang="en-US" sz="2000" b="1" dirty="0">
                <a:solidFill>
                  <a:srgbClr val="008373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rPr>
              <a:t>FULL RESPONSIBILITY FOR TREATMENT SERVICES: </a:t>
            </a:r>
            <a:r>
              <a:rPr lang="en-US" altLang="en-US" sz="2000" dirty="0"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rPr>
              <a:t>in addition to case management and psychiatric services, program directly provides counseling / psychotherapy, housing support, substance abuse treatment, employment and education support, and rehabilitative services.</a:t>
            </a:r>
          </a:p>
          <a:p>
            <a:pPr>
              <a:spcAft>
                <a:spcPts val="1200"/>
              </a:spcAft>
            </a:pPr>
            <a:r>
              <a:rPr lang="en-US" altLang="en-US" sz="2000" b="1" dirty="0">
                <a:solidFill>
                  <a:srgbClr val="008373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rPr>
              <a:t>RESPONSIBILITY FOR CRISIS SERVICES: </a:t>
            </a:r>
            <a:r>
              <a:rPr lang="en-US" altLang="en-US" sz="2000" dirty="0"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rPr>
              <a:t>program has 24-hour responsibility for covering psychiatric crises.</a:t>
            </a:r>
          </a:p>
          <a:p>
            <a:pPr>
              <a:spcAft>
                <a:spcPts val="1200"/>
              </a:spcAft>
            </a:pPr>
            <a:r>
              <a:rPr lang="en-US" altLang="en-US" sz="2000" b="1" dirty="0">
                <a:solidFill>
                  <a:srgbClr val="008373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rPr>
              <a:t>INVOLVEMENT IN HOSPITALIZATION: </a:t>
            </a:r>
            <a:r>
              <a:rPr lang="en-US" altLang="en-US" sz="2000" dirty="0"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rPr>
              <a:t>program is involved in hospital admissions and discharges back to the program.</a:t>
            </a:r>
          </a:p>
          <a:p>
            <a:pPr>
              <a:spcAft>
                <a:spcPts val="1200"/>
              </a:spcAft>
            </a:pPr>
            <a:r>
              <a:rPr lang="en-US" altLang="en-US" sz="2000" b="1" dirty="0">
                <a:solidFill>
                  <a:srgbClr val="008373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rPr>
              <a:t>WORK WITH SUPPORT SYSTEM: </a:t>
            </a:r>
            <a:r>
              <a:rPr lang="en-US" altLang="en-US" sz="2000" dirty="0"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rPr>
              <a:t>with or without client present, program provides support and skills for client's support network: family, landlords, employers.</a:t>
            </a:r>
          </a:p>
          <a:p>
            <a:pPr>
              <a:spcAft>
                <a:spcPts val="1200"/>
              </a:spcAft>
            </a:pPr>
            <a:endParaRPr lang="en-US" altLang="en-US" sz="2000" dirty="0">
              <a:latin typeface="Times" panose="02020603050405020304" pitchFamily="18" charset="0"/>
              <a:ea typeface="ＭＳ Ｐゴシック" panose="020B0600070205080204" pitchFamily="34" charset="-128"/>
              <a:cs typeface="Times" panose="02020603050405020304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Title 1">
            <a:extLst>
              <a:ext uri="{FF2B5EF4-FFF2-40B4-BE49-F238E27FC236}">
                <a16:creationId xmlns:a16="http://schemas.microsoft.com/office/drawing/2014/main" id="{6287E0B8-34C0-4E70-9578-3E338D916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301052"/>
            <a:ext cx="8229600" cy="923925"/>
          </a:xfrm>
        </p:spPr>
        <p:txBody>
          <a:bodyPr/>
          <a:lstStyle/>
          <a:p>
            <a:pPr algn="ctr"/>
            <a:r>
              <a:rPr lang="en-US" altLang="en-US" dirty="0">
                <a:ea typeface="ＭＳ Ｐゴシック" panose="020B0600070205080204" pitchFamily="34" charset="-128"/>
              </a:rPr>
              <a:t>Essential Elements of FACT</a:t>
            </a:r>
          </a:p>
        </p:txBody>
      </p:sp>
      <p:sp>
        <p:nvSpPr>
          <p:cNvPr id="185347" name="Text Placeholder 2">
            <a:extLst>
              <a:ext uri="{FF2B5EF4-FFF2-40B4-BE49-F238E27FC236}">
                <a16:creationId xmlns:a16="http://schemas.microsoft.com/office/drawing/2014/main" id="{8C2B9C12-9D89-46B4-BA11-F5B954DA69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09800" y="1642522"/>
            <a:ext cx="8229600" cy="419735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altLang="en-US" sz="1900" b="1" dirty="0">
                <a:solidFill>
                  <a:srgbClr val="008373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rPr>
              <a:t>IN-VIVO SERVICES: </a:t>
            </a:r>
            <a:r>
              <a:rPr lang="en-US" altLang="en-US" sz="1900" dirty="0"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rPr>
              <a:t>program works to monitor status, develop community living skills in vivo, rather than in office, when clinically indicated or required by the nature of the skills involved.</a:t>
            </a:r>
          </a:p>
          <a:p>
            <a:pPr>
              <a:spcAft>
                <a:spcPts val="600"/>
              </a:spcAft>
            </a:pPr>
            <a:r>
              <a:rPr lang="en-US" altLang="en-US" sz="1900" b="1" dirty="0">
                <a:solidFill>
                  <a:srgbClr val="008373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rPr>
              <a:t>NO DROPOUT POLICY: </a:t>
            </a:r>
            <a:r>
              <a:rPr lang="en-US" altLang="en-US" sz="1900" dirty="0"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rPr>
              <a:t>program engages and retains clients at mutually satisfactory level.</a:t>
            </a:r>
          </a:p>
          <a:p>
            <a:pPr>
              <a:spcAft>
                <a:spcPts val="600"/>
              </a:spcAft>
            </a:pPr>
            <a:r>
              <a:rPr lang="en-US" altLang="en-US" sz="1900" b="1" dirty="0">
                <a:solidFill>
                  <a:srgbClr val="008373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rPr>
              <a:t>ASSERTIVE ENGAGEMENT MECHANISMS: </a:t>
            </a:r>
            <a:r>
              <a:rPr lang="en-US" altLang="en-US" sz="1900" dirty="0"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rPr>
              <a:t>as part of assuring engagement, program uses community outreach, as well as legal mechanisms (e.g., representative payees, probation/parole, OP commitment) as indicated.</a:t>
            </a:r>
          </a:p>
          <a:p>
            <a:pPr>
              <a:spcAft>
                <a:spcPts val="600"/>
              </a:spcAft>
            </a:pPr>
            <a:r>
              <a:rPr lang="en-US" altLang="en-US" sz="1900" b="1" dirty="0">
                <a:solidFill>
                  <a:srgbClr val="008373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rPr>
              <a:t>INTENSITY OF SERVICE: </a:t>
            </a:r>
            <a:r>
              <a:rPr lang="en-US" altLang="en-US" sz="1900" dirty="0"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rPr>
              <a:t>high total amount of service time as needed.</a:t>
            </a:r>
          </a:p>
          <a:p>
            <a:pPr>
              <a:spcAft>
                <a:spcPts val="600"/>
              </a:spcAft>
            </a:pPr>
            <a:r>
              <a:rPr lang="en-US" altLang="en-US" sz="1900" b="1" dirty="0">
                <a:solidFill>
                  <a:srgbClr val="008373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rPr>
              <a:t>FREQUENCY OF CONTACT:</a:t>
            </a:r>
            <a:r>
              <a:rPr lang="en-US" altLang="en-US" sz="1900" dirty="0"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rPr>
              <a:t> high number of service contacts as needed.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30" descr="Psychosis lineart.png">
            <a:extLst>
              <a:ext uri="{FF2B5EF4-FFF2-40B4-BE49-F238E27FC236}">
                <a16:creationId xmlns:a16="http://schemas.microsoft.com/office/drawing/2014/main" id="{449BEBAB-7FBB-4F26-9D69-C48DDFB3BB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6763" y="52388"/>
            <a:ext cx="711200" cy="291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1" name="TextBox 4">
            <a:extLst>
              <a:ext uri="{FF2B5EF4-FFF2-40B4-BE49-F238E27FC236}">
                <a16:creationId xmlns:a16="http://schemas.microsoft.com/office/drawing/2014/main" id="{ED84B2D1-C79B-4664-B6FB-37B6305A7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0264" y="5734051"/>
            <a:ext cx="1658937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indent="-639763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800">
                <a:solidFill>
                  <a:srgbClr val="404040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rgbClr val="404040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000">
                <a:solidFill>
                  <a:srgbClr val="404040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2000">
                <a:solidFill>
                  <a:srgbClr val="404040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2000">
                <a:solidFill>
                  <a:srgbClr val="404040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2000">
                <a:solidFill>
                  <a:srgbClr val="404040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2000">
                <a:solidFill>
                  <a:srgbClr val="404040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2000">
                <a:solidFill>
                  <a:srgbClr val="404040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ts val="3000"/>
              </a:spcAft>
              <a:buClrTx/>
              <a:buNone/>
            </a:pPr>
            <a:r>
              <a:rPr lang="en-US" altLang="en-US" sz="900">
                <a:solidFill>
                  <a:srgbClr val="262626"/>
                </a:solidFill>
                <a:latin typeface="Helvetica" panose="020B0604020202020204" pitchFamily="34" charset="0"/>
                <a:ea typeface="Paralucent-Light"/>
                <a:cs typeface="Paralucent-Light"/>
              </a:rPr>
              <a:t>Cornblatt, et al., 2005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7B7F71BD-A06C-4A93-9DE3-DED1AC1860D2}"/>
              </a:ext>
            </a:extLst>
          </p:cNvPr>
          <p:cNvSpPr/>
          <p:nvPr/>
        </p:nvSpPr>
        <p:spPr>
          <a:xfrm>
            <a:off x="3767139" y="4514850"/>
            <a:ext cx="1279525" cy="749300"/>
          </a:xfrm>
          <a:prstGeom prst="round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35000">
                <a:schemeClr val="bg1">
                  <a:lumMod val="95000"/>
                </a:schemeClr>
              </a:gs>
              <a:gs pos="100000">
                <a:schemeClr val="bg1"/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b="1" dirty="0">
                <a:solidFill>
                  <a:prstClr val="black"/>
                </a:solidFill>
                <a:latin typeface="Helvetica LT Std Cond"/>
                <a:cs typeface="Helvetica LT Std Cond"/>
              </a:rPr>
              <a:t>Cognitive </a:t>
            </a:r>
            <a:br>
              <a:rPr lang="en-US" sz="1500" b="1" dirty="0">
                <a:solidFill>
                  <a:prstClr val="black"/>
                </a:solidFill>
                <a:latin typeface="Helvetica LT Std Cond"/>
                <a:cs typeface="Helvetica LT Std Cond"/>
              </a:rPr>
            </a:br>
            <a:r>
              <a:rPr lang="en-US" sz="1500" b="1" dirty="0">
                <a:solidFill>
                  <a:prstClr val="black"/>
                </a:solidFill>
                <a:latin typeface="Helvetica LT Std Cond"/>
                <a:cs typeface="Helvetica LT Std Cond"/>
              </a:rPr>
              <a:t>Deficits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BE888611-FDAB-4FE6-A3BB-9897CE85D9F4}"/>
              </a:ext>
            </a:extLst>
          </p:cNvPr>
          <p:cNvSpPr/>
          <p:nvPr/>
        </p:nvSpPr>
        <p:spPr>
          <a:xfrm>
            <a:off x="5114926" y="4514850"/>
            <a:ext cx="1279525" cy="749300"/>
          </a:xfrm>
          <a:prstGeom prst="round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35000">
                <a:schemeClr val="bg1">
                  <a:lumMod val="95000"/>
                </a:schemeClr>
              </a:gs>
              <a:gs pos="100000">
                <a:schemeClr val="bg1"/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prstClr val="black"/>
                </a:solidFill>
                <a:latin typeface="Helvetica LT Std Cond"/>
                <a:cs typeface="Helvetica LT Std Cond"/>
              </a:rPr>
              <a:t>Affective Sx: Depression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60F8D453-17BE-4D06-8417-82757B947B6A}"/>
              </a:ext>
            </a:extLst>
          </p:cNvPr>
          <p:cNvSpPr/>
          <p:nvPr/>
        </p:nvSpPr>
        <p:spPr>
          <a:xfrm>
            <a:off x="6462714" y="4514850"/>
            <a:ext cx="1279525" cy="749300"/>
          </a:xfrm>
          <a:prstGeom prst="round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35000">
                <a:schemeClr val="bg1">
                  <a:lumMod val="95000"/>
                </a:schemeClr>
              </a:gs>
              <a:gs pos="100000">
                <a:schemeClr val="bg1"/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b="1" dirty="0">
                <a:solidFill>
                  <a:prstClr val="black"/>
                </a:solidFill>
                <a:latin typeface="Helvetica LT Std Cond"/>
                <a:cs typeface="Helvetica LT Std Cond"/>
              </a:rPr>
              <a:t>Social Isolation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FBF901B1-79AE-47F4-BD35-67045829EC2F}"/>
              </a:ext>
            </a:extLst>
          </p:cNvPr>
          <p:cNvSpPr/>
          <p:nvPr/>
        </p:nvSpPr>
        <p:spPr>
          <a:xfrm>
            <a:off x="7810501" y="4514850"/>
            <a:ext cx="1281113" cy="749300"/>
          </a:xfrm>
          <a:prstGeom prst="round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35000">
                <a:schemeClr val="bg1">
                  <a:lumMod val="95000"/>
                </a:schemeClr>
              </a:gs>
              <a:gs pos="100000">
                <a:schemeClr val="bg1"/>
              </a:gs>
            </a:gsLst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b="1" dirty="0">
                <a:solidFill>
                  <a:prstClr val="black"/>
                </a:solidFill>
                <a:latin typeface="Helvetica LT Std Cond"/>
                <a:cs typeface="Helvetica LT Std Cond"/>
              </a:rPr>
              <a:t>School Failure</a:t>
            </a:r>
          </a:p>
        </p:txBody>
      </p:sp>
      <p:pic>
        <p:nvPicPr>
          <p:cNvPr id="104456" name="Picture 37" descr="Braindevelop1">
            <a:extLst>
              <a:ext uri="{FF2B5EF4-FFF2-40B4-BE49-F238E27FC236}">
                <a16:creationId xmlns:a16="http://schemas.microsoft.com/office/drawing/2014/main" id="{C4D3C7FE-0EB4-4AD3-A724-E52919BF5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2366963"/>
            <a:ext cx="11207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7" name="Rectangle 39">
            <a:extLst>
              <a:ext uri="{FF2B5EF4-FFF2-40B4-BE49-F238E27FC236}">
                <a16:creationId xmlns:a16="http://schemas.microsoft.com/office/drawing/2014/main" id="{E0C78BA0-161B-46E9-9153-188CB99CC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69400" y="2979738"/>
            <a:ext cx="1498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800">
                <a:solidFill>
                  <a:srgbClr val="404040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rgbClr val="404040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000">
                <a:solidFill>
                  <a:srgbClr val="404040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2000">
                <a:solidFill>
                  <a:srgbClr val="404040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2000">
                <a:solidFill>
                  <a:srgbClr val="404040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2000">
                <a:solidFill>
                  <a:srgbClr val="404040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2000">
                <a:solidFill>
                  <a:srgbClr val="404040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2000">
                <a:solidFill>
                  <a:srgbClr val="404040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000" b="1" i="1">
                <a:solidFill>
                  <a:srgbClr val="000000"/>
                </a:solidFill>
                <a:latin typeface="Helvetica LT Std Cond"/>
                <a:ea typeface="Helvetica LT Std Cond"/>
                <a:cs typeface="Helvetica LT Std Cond"/>
              </a:rPr>
              <a:t>Disability</a:t>
            </a:r>
          </a:p>
        </p:txBody>
      </p:sp>
      <p:sp>
        <p:nvSpPr>
          <p:cNvPr id="104458" name="Rectangle 61">
            <a:extLst>
              <a:ext uri="{FF2B5EF4-FFF2-40B4-BE49-F238E27FC236}">
                <a16:creationId xmlns:a16="http://schemas.microsoft.com/office/drawing/2014/main" id="{EB5DC999-FCA9-4976-AF60-642FFB950F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4025" y="333375"/>
            <a:ext cx="1384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800">
                <a:solidFill>
                  <a:srgbClr val="404040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rgbClr val="404040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000">
                <a:solidFill>
                  <a:srgbClr val="404040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2000">
                <a:solidFill>
                  <a:srgbClr val="404040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2000">
                <a:solidFill>
                  <a:srgbClr val="404040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2000">
                <a:solidFill>
                  <a:srgbClr val="404040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2000">
                <a:solidFill>
                  <a:srgbClr val="404040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2000">
                <a:solidFill>
                  <a:srgbClr val="404040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000" b="1">
                <a:solidFill>
                  <a:srgbClr val="000000"/>
                </a:solidFill>
                <a:latin typeface="Helvetica LT Std Cond"/>
                <a:ea typeface="Helvetica LT Std Cond"/>
                <a:cs typeface="Helvetica LT Std Cond"/>
              </a:rPr>
              <a:t>Early Insults</a:t>
            </a:r>
          </a:p>
        </p:txBody>
      </p:sp>
      <p:sp>
        <p:nvSpPr>
          <p:cNvPr id="104459" name="Rectangle 62">
            <a:extLst>
              <a:ext uri="{FF2B5EF4-FFF2-40B4-BE49-F238E27FC236}">
                <a16:creationId xmlns:a16="http://schemas.microsoft.com/office/drawing/2014/main" id="{E7971A52-01CE-4224-8BD4-9715D9EBA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0838" y="485776"/>
            <a:ext cx="2017712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800">
                <a:solidFill>
                  <a:srgbClr val="404040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rgbClr val="404040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000">
                <a:solidFill>
                  <a:srgbClr val="404040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2000">
                <a:solidFill>
                  <a:srgbClr val="404040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2000">
                <a:solidFill>
                  <a:srgbClr val="404040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2000">
                <a:solidFill>
                  <a:srgbClr val="404040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2000">
                <a:solidFill>
                  <a:srgbClr val="404040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2000">
                <a:solidFill>
                  <a:srgbClr val="404040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defRPr>
            </a:lvl9pPr>
          </a:lstStyle>
          <a:p>
            <a:pPr algn="ctr" defTabSz="457200" fontAlgn="base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000" b="1">
                <a:solidFill>
                  <a:srgbClr val="000000"/>
                </a:solidFill>
                <a:latin typeface="Helvetica LT Std Cond"/>
                <a:ea typeface="Helvetica LT Std Cond"/>
                <a:cs typeface="Helvetica LT Std Cond"/>
              </a:rPr>
              <a:t>Social and Environmental Triggers</a:t>
            </a:r>
          </a:p>
          <a:p>
            <a:pPr algn="ctr" defTabSz="457200" fontAlgn="base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2000" b="1">
              <a:solidFill>
                <a:srgbClr val="000000"/>
              </a:solidFill>
              <a:latin typeface="Helvetica LT Std Cond"/>
              <a:ea typeface="Helvetica LT Std Cond"/>
              <a:cs typeface="Helvetica LT Std Cond"/>
            </a:endParaRPr>
          </a:p>
        </p:txBody>
      </p:sp>
      <p:sp>
        <p:nvSpPr>
          <p:cNvPr id="104460" name="Rectangle 63">
            <a:extLst>
              <a:ext uri="{FF2B5EF4-FFF2-40B4-BE49-F238E27FC236}">
                <a16:creationId xmlns:a16="http://schemas.microsoft.com/office/drawing/2014/main" id="{E7264106-63B7-4E63-A25E-427252F348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9225" y="4810125"/>
            <a:ext cx="1995488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800">
                <a:solidFill>
                  <a:srgbClr val="404040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rgbClr val="404040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000">
                <a:solidFill>
                  <a:srgbClr val="404040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2000">
                <a:solidFill>
                  <a:srgbClr val="404040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2000">
                <a:solidFill>
                  <a:srgbClr val="404040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2000">
                <a:solidFill>
                  <a:srgbClr val="404040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2000">
                <a:solidFill>
                  <a:srgbClr val="404040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2000">
                <a:solidFill>
                  <a:srgbClr val="404040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defRPr>
            </a:lvl9pPr>
          </a:lstStyle>
          <a:p>
            <a:pPr algn="ctr" defTabSz="457200" fontAlgn="base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000" b="1">
                <a:solidFill>
                  <a:srgbClr val="000000"/>
                </a:solidFill>
                <a:latin typeface="Helvetica LT Std Cond"/>
                <a:ea typeface="Helvetica LT Std Cond"/>
                <a:cs typeface="Helvetica LT Std Cond"/>
              </a:rPr>
              <a:t>Brain Abnormalities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925C806-F279-4CAF-BBD8-67BACF7C6272}"/>
              </a:ext>
            </a:extLst>
          </p:cNvPr>
          <p:cNvSpPr/>
          <p:nvPr/>
        </p:nvSpPr>
        <p:spPr>
          <a:xfrm>
            <a:off x="1520825" y="5753100"/>
            <a:ext cx="2052638" cy="1016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defTabSz="457200" fontAlgn="base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prstClr val="black"/>
                </a:solidFill>
                <a:latin typeface="Helvetica LT Std Cond"/>
                <a:cs typeface="Helvetica LT Std Cond"/>
              </a:rPr>
              <a:t>Structural Biochemical Functional</a:t>
            </a:r>
          </a:p>
        </p:txBody>
      </p:sp>
      <p:sp>
        <p:nvSpPr>
          <p:cNvPr id="66" name="AutoShape 25">
            <a:extLst>
              <a:ext uri="{FF2B5EF4-FFF2-40B4-BE49-F238E27FC236}">
                <a16:creationId xmlns:a16="http://schemas.microsoft.com/office/drawing/2014/main" id="{AC3BBA43-B31B-44CB-9F27-CCE0D4570290}"/>
              </a:ext>
            </a:extLst>
          </p:cNvPr>
          <p:cNvSpPr>
            <a:spLocks noChangeArrowheads="1"/>
          </p:cNvSpPr>
          <p:nvPr/>
        </p:nvSpPr>
        <p:spPr bwMode="auto">
          <a:xfrm rot="5406530">
            <a:off x="2150330" y="1685145"/>
            <a:ext cx="532343" cy="541338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26" charset="0"/>
            </a:endParaRPr>
          </a:p>
        </p:txBody>
      </p:sp>
      <p:sp>
        <p:nvSpPr>
          <p:cNvPr id="67" name="Line 2">
            <a:extLst>
              <a:ext uri="{FF2B5EF4-FFF2-40B4-BE49-F238E27FC236}">
                <a16:creationId xmlns:a16="http://schemas.microsoft.com/office/drawing/2014/main" id="{F97DC5C7-D4EC-4A13-81DE-A14A5480CEBF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4856" y="3493145"/>
            <a:ext cx="0" cy="838200"/>
          </a:xfrm>
          <a:prstGeom prst="line">
            <a:avLst/>
          </a:prstGeom>
          <a:ln w="88900" cap="flat" cmpd="sng" algn="ctr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prstDash val="solid"/>
            <a:round/>
            <a:headEnd type="none" w="med" len="med"/>
            <a:tailEnd type="triangle" w="med" len="med"/>
          </a:ln>
          <a:effectLst>
            <a:outerShdw blurRad="635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26" charset="0"/>
            </a:endParaRPr>
          </a:p>
        </p:txBody>
      </p:sp>
      <p:sp>
        <p:nvSpPr>
          <p:cNvPr id="68" name="Line 3">
            <a:extLst>
              <a:ext uri="{FF2B5EF4-FFF2-40B4-BE49-F238E27FC236}">
                <a16:creationId xmlns:a16="http://schemas.microsoft.com/office/drawing/2014/main" id="{C54C76EF-AB9D-4FAC-87D6-C79790A19D65}"/>
              </a:ext>
            </a:extLst>
          </p:cNvPr>
          <p:cNvSpPr>
            <a:spLocks noChangeShapeType="1"/>
          </p:cNvSpPr>
          <p:nvPr/>
        </p:nvSpPr>
        <p:spPr bwMode="auto">
          <a:xfrm>
            <a:off x="5764212" y="3474095"/>
            <a:ext cx="0" cy="838200"/>
          </a:xfrm>
          <a:prstGeom prst="line">
            <a:avLst/>
          </a:prstGeom>
          <a:ln w="88900" cap="flat" cmpd="sng" algn="ctr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prstDash val="solid"/>
            <a:round/>
            <a:headEnd type="none" w="med" len="med"/>
            <a:tailEnd type="triangle" w="med" len="med"/>
          </a:ln>
          <a:effectLst>
            <a:outerShdw blurRad="635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26" charset="0"/>
            </a:endParaRPr>
          </a:p>
        </p:txBody>
      </p:sp>
      <p:sp>
        <p:nvSpPr>
          <p:cNvPr id="69" name="Line 4">
            <a:extLst>
              <a:ext uri="{FF2B5EF4-FFF2-40B4-BE49-F238E27FC236}">
                <a16:creationId xmlns:a16="http://schemas.microsoft.com/office/drawing/2014/main" id="{8E9C7E8B-5E7A-4390-961C-D07AA1CD5956}"/>
              </a:ext>
            </a:extLst>
          </p:cNvPr>
          <p:cNvSpPr>
            <a:spLocks noChangeShapeType="1"/>
          </p:cNvSpPr>
          <p:nvPr/>
        </p:nvSpPr>
        <p:spPr bwMode="auto">
          <a:xfrm>
            <a:off x="8451850" y="3469332"/>
            <a:ext cx="0" cy="838200"/>
          </a:xfrm>
          <a:prstGeom prst="line">
            <a:avLst/>
          </a:prstGeom>
          <a:ln w="88900" cap="flat" cmpd="sng" algn="ctr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prstDash val="solid"/>
            <a:round/>
            <a:headEnd type="none" w="med" len="med"/>
            <a:tailEnd type="triangle" w="med" len="med"/>
          </a:ln>
          <a:effectLst>
            <a:outerShdw blurRad="635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26" charset="0"/>
            </a:endParaRPr>
          </a:p>
        </p:txBody>
      </p:sp>
      <p:sp>
        <p:nvSpPr>
          <p:cNvPr id="70" name="Line 5">
            <a:extLst>
              <a:ext uri="{FF2B5EF4-FFF2-40B4-BE49-F238E27FC236}">
                <a16:creationId xmlns:a16="http://schemas.microsoft.com/office/drawing/2014/main" id="{E6AC2B99-52DA-420A-8F4A-371C5E6CF528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0075" y="3456632"/>
            <a:ext cx="0" cy="838200"/>
          </a:xfrm>
          <a:prstGeom prst="line">
            <a:avLst/>
          </a:prstGeom>
          <a:ln w="88900" cap="flat" cmpd="sng" algn="ctr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prstDash val="solid"/>
            <a:round/>
            <a:headEnd type="none" w="med" len="med"/>
            <a:tailEnd type="triangle" w="med" len="med"/>
          </a:ln>
          <a:effectLst>
            <a:outerShdw blurRad="635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26" charset="0"/>
            </a:endParaRPr>
          </a:p>
        </p:txBody>
      </p:sp>
      <p:sp>
        <p:nvSpPr>
          <p:cNvPr id="71" name="Line 19">
            <a:extLst>
              <a:ext uri="{FF2B5EF4-FFF2-40B4-BE49-F238E27FC236}">
                <a16:creationId xmlns:a16="http://schemas.microsoft.com/office/drawing/2014/main" id="{768E53E4-136A-4172-8BE5-2610DDD96D80}"/>
              </a:ext>
            </a:extLst>
          </p:cNvPr>
          <p:cNvSpPr>
            <a:spLocks noChangeShapeType="1"/>
          </p:cNvSpPr>
          <p:nvPr/>
        </p:nvSpPr>
        <p:spPr bwMode="auto">
          <a:xfrm>
            <a:off x="5465764" y="1439864"/>
            <a:ext cx="1425575" cy="1379537"/>
          </a:xfrm>
          <a:prstGeom prst="line">
            <a:avLst/>
          </a:prstGeom>
          <a:ln w="984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26" charset="0"/>
            </a:endParaRPr>
          </a:p>
        </p:txBody>
      </p:sp>
      <p:sp>
        <p:nvSpPr>
          <p:cNvPr id="72" name="AutoShape 20">
            <a:extLst>
              <a:ext uri="{FF2B5EF4-FFF2-40B4-BE49-F238E27FC236}">
                <a16:creationId xmlns:a16="http://schemas.microsoft.com/office/drawing/2014/main" id="{90547E0E-F005-4B3C-863C-FB83E2F4AF8F}"/>
              </a:ext>
            </a:extLst>
          </p:cNvPr>
          <p:cNvSpPr>
            <a:spLocks noChangeArrowheads="1"/>
          </p:cNvSpPr>
          <p:nvPr/>
        </p:nvSpPr>
        <p:spPr bwMode="auto">
          <a:xfrm rot="18927990">
            <a:off x="6914286" y="1405246"/>
            <a:ext cx="3140254" cy="570134"/>
          </a:xfrm>
          <a:prstGeom prst="rightArrow">
            <a:avLst>
              <a:gd name="adj1" fmla="val 50000"/>
              <a:gd name="adj2" fmla="val 106146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b="1" dirty="0">
                <a:solidFill>
                  <a:prstClr val="black"/>
                </a:solidFill>
                <a:latin typeface="Helvetica LT Std Cond"/>
                <a:cs typeface="Helvetica LT Std Cond"/>
              </a:rPr>
              <a:t>Increasing Positive symptoms</a:t>
            </a:r>
          </a:p>
        </p:txBody>
      </p:sp>
      <p:sp>
        <p:nvSpPr>
          <p:cNvPr id="73" name="AutoShape 24">
            <a:extLst>
              <a:ext uri="{FF2B5EF4-FFF2-40B4-BE49-F238E27FC236}">
                <a16:creationId xmlns:a16="http://schemas.microsoft.com/office/drawing/2014/main" id="{33362A58-1232-4B01-BB65-13C646E706B9}"/>
              </a:ext>
            </a:extLst>
          </p:cNvPr>
          <p:cNvSpPr>
            <a:spLocks noChangeArrowheads="1"/>
          </p:cNvSpPr>
          <p:nvPr/>
        </p:nvSpPr>
        <p:spPr bwMode="auto">
          <a:xfrm rot="1206065">
            <a:off x="3413978" y="3518295"/>
            <a:ext cx="319777" cy="2229397"/>
          </a:xfrm>
          <a:prstGeom prst="upArrow">
            <a:avLst>
              <a:gd name="adj1" fmla="val 50000"/>
              <a:gd name="adj2" fmla="val 175909"/>
            </a:avLst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26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695E9A1-D5E4-4EC7-84E0-93ECCE14F14E}"/>
              </a:ext>
            </a:extLst>
          </p:cNvPr>
          <p:cNvSpPr/>
          <p:nvPr/>
        </p:nvSpPr>
        <p:spPr>
          <a:xfrm>
            <a:off x="1720849" y="733426"/>
            <a:ext cx="1839064" cy="95570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prstClr val="black"/>
                </a:solidFill>
                <a:latin typeface="Helvetica LT Std Cond"/>
                <a:cs typeface="Helvetica LT Std Cond"/>
              </a:rPr>
              <a:t>e.g. Disease Genes, Prenatal Infections and Trauma, Environmental Toxins</a:t>
            </a:r>
          </a:p>
        </p:txBody>
      </p:sp>
      <p:sp>
        <p:nvSpPr>
          <p:cNvPr id="75" name="AutoShape 25">
            <a:extLst>
              <a:ext uri="{FF2B5EF4-FFF2-40B4-BE49-F238E27FC236}">
                <a16:creationId xmlns:a16="http://schemas.microsoft.com/office/drawing/2014/main" id="{FEF3A84B-25CE-4E67-A06D-0208ED08EA7E}"/>
              </a:ext>
            </a:extLst>
          </p:cNvPr>
          <p:cNvSpPr>
            <a:spLocks noChangeArrowheads="1"/>
          </p:cNvSpPr>
          <p:nvPr/>
        </p:nvSpPr>
        <p:spPr bwMode="auto">
          <a:xfrm rot="5406530">
            <a:off x="2066112" y="4104829"/>
            <a:ext cx="700781" cy="541338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26" charset="0"/>
            </a:endParaRPr>
          </a:p>
        </p:txBody>
      </p:sp>
      <p:sp>
        <p:nvSpPr>
          <p:cNvPr id="76" name="Right Arrow 75">
            <a:extLst>
              <a:ext uri="{FF2B5EF4-FFF2-40B4-BE49-F238E27FC236}">
                <a16:creationId xmlns:a16="http://schemas.microsoft.com/office/drawing/2014/main" id="{123A1B04-3F94-4B32-AB40-910541D3F3BF}"/>
              </a:ext>
            </a:extLst>
          </p:cNvPr>
          <p:cNvSpPr/>
          <p:nvPr/>
        </p:nvSpPr>
        <p:spPr>
          <a:xfrm>
            <a:off x="3111990" y="2692401"/>
            <a:ext cx="6121419" cy="1066798"/>
          </a:xfrm>
          <a:prstGeom prst="rightArrow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Cond"/>
                <a:cs typeface="Helvetica LT Std Cond"/>
              </a:rPr>
              <a:t>  Biological Vulnerability: 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Cond"/>
                <a:cs typeface="Helvetica LT Std Cond"/>
              </a:rPr>
              <a:t>CASIS</a:t>
            </a:r>
          </a:p>
        </p:txBody>
      </p:sp>
      <p:sp>
        <p:nvSpPr>
          <p:cNvPr id="77" name="Line 19">
            <a:extLst>
              <a:ext uri="{FF2B5EF4-FFF2-40B4-BE49-F238E27FC236}">
                <a16:creationId xmlns:a16="http://schemas.microsoft.com/office/drawing/2014/main" id="{D1EFFF4F-EE44-489C-92C0-1EF0AFCB73A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48200" y="1454150"/>
            <a:ext cx="241300" cy="1379538"/>
          </a:xfrm>
          <a:prstGeom prst="line">
            <a:avLst/>
          </a:prstGeom>
          <a:ln w="984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26" charset="0"/>
            </a:endParaRPr>
          </a:p>
        </p:txBody>
      </p:sp>
      <p:sp>
        <p:nvSpPr>
          <p:cNvPr id="78" name="Line 19">
            <a:extLst>
              <a:ext uri="{FF2B5EF4-FFF2-40B4-BE49-F238E27FC236}">
                <a16:creationId xmlns:a16="http://schemas.microsoft.com/office/drawing/2014/main" id="{C7606F8D-D874-44F1-B28F-A9EF5D15FD7A}"/>
              </a:ext>
            </a:extLst>
          </p:cNvPr>
          <p:cNvSpPr>
            <a:spLocks noChangeShapeType="1"/>
          </p:cNvSpPr>
          <p:nvPr/>
        </p:nvSpPr>
        <p:spPr bwMode="auto">
          <a:xfrm>
            <a:off x="5153025" y="1533525"/>
            <a:ext cx="419100" cy="1377950"/>
          </a:xfrm>
          <a:prstGeom prst="line">
            <a:avLst/>
          </a:prstGeom>
          <a:ln w="984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26" charset="0"/>
            </a:endParaRPr>
          </a:p>
        </p:txBody>
      </p:sp>
      <p:sp>
        <p:nvSpPr>
          <p:cNvPr id="79" name="Line 19">
            <a:extLst>
              <a:ext uri="{FF2B5EF4-FFF2-40B4-BE49-F238E27FC236}">
                <a16:creationId xmlns:a16="http://schemas.microsoft.com/office/drawing/2014/main" id="{623A4A87-DA69-40CF-9E4E-73EB0E83C3A7}"/>
              </a:ext>
            </a:extLst>
          </p:cNvPr>
          <p:cNvSpPr>
            <a:spLocks noChangeShapeType="1"/>
          </p:cNvSpPr>
          <p:nvPr/>
        </p:nvSpPr>
        <p:spPr bwMode="auto">
          <a:xfrm>
            <a:off x="5754688" y="1312863"/>
            <a:ext cx="1636712" cy="1054100"/>
          </a:xfrm>
          <a:prstGeom prst="line">
            <a:avLst/>
          </a:prstGeom>
          <a:ln w="984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2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9495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B593E9-BEDF-C01C-2A64-BFD45A98E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408238"/>
            <a:ext cx="12192000" cy="2387600"/>
          </a:xfrm>
        </p:spPr>
        <p:txBody>
          <a:bodyPr/>
          <a:lstStyle/>
          <a:p>
            <a:r>
              <a:rPr lang="en-US" sz="6000" dirty="0">
                <a:solidFill>
                  <a:schemeClr val="accent3">
                    <a:lumMod val="50000"/>
                  </a:schemeClr>
                </a:solidFill>
              </a:rPr>
              <a:t>How families can help to prevent the </a:t>
            </a:r>
            <a:br>
              <a:rPr lang="en-US" sz="6000" dirty="0">
                <a:solidFill>
                  <a:schemeClr val="accent3">
                    <a:lumMod val="50000"/>
                  </a:schemeClr>
                </a:solidFill>
              </a:rPr>
            </a:br>
            <a:br>
              <a:rPr lang="en-US" sz="60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6000" dirty="0">
                <a:solidFill>
                  <a:schemeClr val="accent3">
                    <a:lumMod val="50000"/>
                  </a:schemeClr>
                </a:solidFill>
              </a:rPr>
              <a:t>onset of schizophrenia</a:t>
            </a:r>
            <a:br>
              <a:rPr lang="en-US" sz="6000" dirty="0">
                <a:solidFill>
                  <a:schemeClr val="accent3">
                    <a:lumMod val="50000"/>
                  </a:schemeClr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716220"/>
      </p:ext>
    </p:extLst>
  </p:cSld>
  <p:clrMapOvr>
    <a:masterClrMapping/>
  </p:clrMapOvr>
  <p:transition spd="slow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8C7492-4110-413A-9D7C-D8AE33BF01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81200" y="1619250"/>
            <a:ext cx="8229600" cy="4800600"/>
          </a:xfrm>
        </p:spPr>
        <p:txBody>
          <a:bodyPr/>
          <a:lstStyle/>
          <a:p>
            <a:pPr marL="118872" indent="-118872">
              <a:spcAft>
                <a:spcPts val="4200"/>
              </a:spcAft>
              <a:buNone/>
              <a:defRPr/>
            </a:pPr>
            <a:r>
              <a:rPr lang="en-US" sz="2400" dirty="0"/>
              <a:t>“If you catch cancer at Stage 1 or 2, almost everybody lives. </a:t>
            </a:r>
            <a:br>
              <a:rPr lang="en-US" sz="2400" dirty="0"/>
            </a:br>
            <a:r>
              <a:rPr lang="en-US" sz="2400" dirty="0"/>
              <a:t>If you catch it at Stage 3 or 4, almost everybody dies. 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We know from cervical cancer that by screening you can reduce cancer up to 70 percent. We’re just not spending enough of our resources working to find markers for early detection.”</a:t>
            </a:r>
          </a:p>
          <a:p>
            <a:pPr marL="4800600" indent="-182880">
              <a:buNone/>
              <a:defRPr/>
            </a:pPr>
            <a:r>
              <a:rPr lang="en-US" sz="1700" i="1" dirty="0">
                <a:solidFill>
                  <a:schemeClr val="tx1"/>
                </a:solidFill>
              </a:rPr>
              <a:t>–	Lee Hartwell, MD</a:t>
            </a:r>
            <a:br>
              <a:rPr lang="en-US" sz="1700" i="1" dirty="0">
                <a:solidFill>
                  <a:schemeClr val="tx1"/>
                </a:solidFill>
              </a:rPr>
            </a:br>
            <a:r>
              <a:rPr lang="en-US" sz="1700" i="1" dirty="0">
                <a:solidFill>
                  <a:schemeClr val="tx1"/>
                </a:solidFill>
              </a:rPr>
              <a:t>Nobel Laureate, Medicine</a:t>
            </a:r>
            <a:br>
              <a:rPr lang="en-US" sz="1700" i="1" dirty="0">
                <a:solidFill>
                  <a:schemeClr val="tx1"/>
                </a:solidFill>
              </a:rPr>
            </a:br>
            <a:r>
              <a:rPr lang="en-US" sz="1700" i="1" dirty="0">
                <a:solidFill>
                  <a:schemeClr val="tx1"/>
                </a:solidFill>
              </a:rPr>
              <a:t>President and Director,</a:t>
            </a:r>
            <a:br>
              <a:rPr lang="en-US" sz="1700" i="1" dirty="0">
                <a:solidFill>
                  <a:schemeClr val="tx1"/>
                </a:solidFill>
              </a:rPr>
            </a:br>
            <a:r>
              <a:rPr lang="en-US" sz="1700" i="1" dirty="0">
                <a:solidFill>
                  <a:schemeClr val="tx1"/>
                </a:solidFill>
              </a:rPr>
              <a:t>Hutchinson Center</a:t>
            </a:r>
            <a:br>
              <a:rPr lang="en-US" sz="1700" i="1" dirty="0">
                <a:solidFill>
                  <a:schemeClr val="tx1"/>
                </a:solidFill>
              </a:rPr>
            </a:br>
            <a:r>
              <a:rPr lang="en-US" sz="1700" i="1" dirty="0">
                <a:solidFill>
                  <a:schemeClr val="tx1"/>
                </a:solidFill>
              </a:rPr>
              <a:t>New York Times Magazine</a:t>
            </a:r>
            <a:br>
              <a:rPr lang="en-US" sz="1700" i="1" dirty="0">
                <a:solidFill>
                  <a:schemeClr val="tx1"/>
                </a:solidFill>
              </a:rPr>
            </a:br>
            <a:r>
              <a:rPr lang="en-US" sz="1700" i="1" dirty="0">
                <a:solidFill>
                  <a:schemeClr val="tx1"/>
                </a:solidFill>
              </a:rPr>
              <a:t>December 4, 2005, p. 56</a:t>
            </a:r>
          </a:p>
          <a:p>
            <a:pPr>
              <a:buFont typeface="Arial" pitchFamily="-109" charset="0"/>
              <a:buNone/>
              <a:defRPr/>
            </a:pPr>
            <a:endParaRPr lang="en-US" dirty="0"/>
          </a:p>
        </p:txBody>
      </p:sp>
      <p:sp>
        <p:nvSpPr>
          <p:cNvPr id="77827" name="Title 2">
            <a:extLst>
              <a:ext uri="{FF2B5EF4-FFF2-40B4-BE49-F238E27FC236}">
                <a16:creationId xmlns:a16="http://schemas.microsoft.com/office/drawing/2014/main" id="{0F5988EA-18A7-41AE-AE34-7E8613B407B3}"/>
              </a:ext>
            </a:extLst>
          </p:cNvPr>
          <p:cNvSpPr>
            <a:spLocks noGrp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Early Detection in Another Illness</a:t>
            </a:r>
          </a:p>
        </p:txBody>
      </p:sp>
    </p:spTree>
    <p:extLst>
      <p:ext uri="{BB962C8B-B14F-4D97-AF65-F5344CB8AC3E}">
        <p14:creationId xmlns:p14="http://schemas.microsoft.com/office/powerpoint/2010/main" val="36352094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Line 2">
            <a:extLst>
              <a:ext uri="{FF2B5EF4-FFF2-40B4-BE49-F238E27FC236}">
                <a16:creationId xmlns:a16="http://schemas.microsoft.com/office/drawing/2014/main" id="{4CBC71D7-3777-6B01-1C19-17E44E30EC98}"/>
              </a:ext>
            </a:extLst>
          </p:cNvPr>
          <p:cNvSpPr>
            <a:spLocks noChangeShapeType="1"/>
          </p:cNvSpPr>
          <p:nvPr/>
        </p:nvSpPr>
        <p:spPr bwMode="auto">
          <a:xfrm>
            <a:off x="1582738" y="1320800"/>
            <a:ext cx="9028112" cy="0"/>
          </a:xfrm>
          <a:prstGeom prst="line">
            <a:avLst/>
          </a:prstGeom>
          <a:noFill/>
          <a:ln w="19010">
            <a:solidFill>
              <a:srgbClr val="82004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2563" name="Rectangle 3">
            <a:extLst>
              <a:ext uri="{FF2B5EF4-FFF2-40B4-BE49-F238E27FC236}">
                <a16:creationId xmlns:a16="http://schemas.microsoft.com/office/drawing/2014/main" id="{B73BEEA3-CC46-059B-B6D2-4D126CEA109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14514" y="1847850"/>
            <a:ext cx="2200275" cy="342900"/>
          </a:xfrm>
          <a:noFill/>
          <a:ln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defTabSz="471488">
              <a:spcBef>
                <a:spcPct val="0"/>
              </a:spcBef>
              <a:buClr>
                <a:srgbClr val="FFFF00"/>
              </a:buClr>
              <a:buSzPct val="90000"/>
              <a:buNone/>
            </a:pPr>
            <a:r>
              <a:rPr lang="en-US" altLang="en-US" sz="22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Early prodrome</a:t>
            </a:r>
            <a:endParaRPr lang="en-US" altLang="en-US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grpSp>
        <p:nvGrpSpPr>
          <p:cNvPr id="322564" name="Group 4">
            <a:extLst>
              <a:ext uri="{FF2B5EF4-FFF2-40B4-BE49-F238E27FC236}">
                <a16:creationId xmlns:a16="http://schemas.microsoft.com/office/drawing/2014/main" id="{1A4D330E-4018-5B28-8455-330320229363}"/>
              </a:ext>
            </a:extLst>
          </p:cNvPr>
          <p:cNvGrpSpPr>
            <a:grpSpLocks/>
          </p:cNvGrpSpPr>
          <p:nvPr/>
        </p:nvGrpSpPr>
        <p:grpSpPr bwMode="auto">
          <a:xfrm>
            <a:off x="4940300" y="4956175"/>
            <a:ext cx="1714500" cy="1111250"/>
            <a:chOff x="2367" y="3743"/>
            <a:chExt cx="1188" cy="794"/>
          </a:xfrm>
        </p:grpSpPr>
        <p:sp>
          <p:nvSpPr>
            <p:cNvPr id="322565" name="Freeform 5">
              <a:extLst>
                <a:ext uri="{FF2B5EF4-FFF2-40B4-BE49-F238E27FC236}">
                  <a16:creationId xmlns:a16="http://schemas.microsoft.com/office/drawing/2014/main" id="{89D0EBFB-5140-111F-1B2D-947571D164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7" y="3743"/>
              <a:ext cx="1188" cy="794"/>
            </a:xfrm>
            <a:custGeom>
              <a:avLst/>
              <a:gdLst>
                <a:gd name="T0" fmla="*/ 0 w 1188"/>
                <a:gd name="T1" fmla="*/ 396 h 794"/>
                <a:gd name="T2" fmla="*/ 13 w 1188"/>
                <a:gd name="T3" fmla="*/ 305 h 794"/>
                <a:gd name="T4" fmla="*/ 50 w 1188"/>
                <a:gd name="T5" fmla="*/ 224 h 794"/>
                <a:gd name="T6" fmla="*/ 108 w 1188"/>
                <a:gd name="T7" fmla="*/ 156 h 794"/>
                <a:gd name="T8" fmla="*/ 184 w 1188"/>
                <a:gd name="T9" fmla="*/ 100 h 794"/>
                <a:gd name="T10" fmla="*/ 274 w 1188"/>
                <a:gd name="T11" fmla="*/ 58 h 794"/>
                <a:gd name="T12" fmla="*/ 374 w 1188"/>
                <a:gd name="T13" fmla="*/ 26 h 794"/>
                <a:gd name="T14" fmla="*/ 482 w 1188"/>
                <a:gd name="T15" fmla="*/ 7 h 794"/>
                <a:gd name="T16" fmla="*/ 594 w 1188"/>
                <a:gd name="T17" fmla="*/ 0 h 794"/>
                <a:gd name="T18" fmla="*/ 703 w 1188"/>
                <a:gd name="T19" fmla="*/ 7 h 794"/>
                <a:gd name="T20" fmla="*/ 811 w 1188"/>
                <a:gd name="T21" fmla="*/ 26 h 794"/>
                <a:gd name="T22" fmla="*/ 910 w 1188"/>
                <a:gd name="T23" fmla="*/ 58 h 794"/>
                <a:gd name="T24" fmla="*/ 1001 w 1188"/>
                <a:gd name="T25" fmla="*/ 100 h 794"/>
                <a:gd name="T26" fmla="*/ 1077 w 1188"/>
                <a:gd name="T27" fmla="*/ 156 h 794"/>
                <a:gd name="T28" fmla="*/ 1136 w 1188"/>
                <a:gd name="T29" fmla="*/ 224 h 794"/>
                <a:gd name="T30" fmla="*/ 1173 w 1188"/>
                <a:gd name="T31" fmla="*/ 305 h 794"/>
                <a:gd name="T32" fmla="*/ 1187 w 1188"/>
                <a:gd name="T33" fmla="*/ 396 h 794"/>
                <a:gd name="T34" fmla="*/ 1173 w 1188"/>
                <a:gd name="T35" fmla="*/ 490 h 794"/>
                <a:gd name="T36" fmla="*/ 1136 w 1188"/>
                <a:gd name="T37" fmla="*/ 571 h 794"/>
                <a:gd name="T38" fmla="*/ 1077 w 1188"/>
                <a:gd name="T39" fmla="*/ 639 h 794"/>
                <a:gd name="T40" fmla="*/ 1001 w 1188"/>
                <a:gd name="T41" fmla="*/ 695 h 794"/>
                <a:gd name="T42" fmla="*/ 910 w 1188"/>
                <a:gd name="T43" fmla="*/ 739 h 794"/>
                <a:gd name="T44" fmla="*/ 811 w 1188"/>
                <a:gd name="T45" fmla="*/ 770 h 794"/>
                <a:gd name="T46" fmla="*/ 703 w 1188"/>
                <a:gd name="T47" fmla="*/ 787 h 794"/>
                <a:gd name="T48" fmla="*/ 594 w 1188"/>
                <a:gd name="T49" fmla="*/ 793 h 794"/>
                <a:gd name="T50" fmla="*/ 482 w 1188"/>
                <a:gd name="T51" fmla="*/ 787 h 794"/>
                <a:gd name="T52" fmla="*/ 374 w 1188"/>
                <a:gd name="T53" fmla="*/ 770 h 794"/>
                <a:gd name="T54" fmla="*/ 274 w 1188"/>
                <a:gd name="T55" fmla="*/ 739 h 794"/>
                <a:gd name="T56" fmla="*/ 184 w 1188"/>
                <a:gd name="T57" fmla="*/ 695 h 794"/>
                <a:gd name="T58" fmla="*/ 108 w 1188"/>
                <a:gd name="T59" fmla="*/ 639 h 794"/>
                <a:gd name="T60" fmla="*/ 50 w 1188"/>
                <a:gd name="T61" fmla="*/ 571 h 794"/>
                <a:gd name="T62" fmla="*/ 13 w 1188"/>
                <a:gd name="T63" fmla="*/ 490 h 794"/>
                <a:gd name="T64" fmla="*/ 0 w 1188"/>
                <a:gd name="T65" fmla="*/ 396 h 794"/>
                <a:gd name="T66" fmla="*/ 0 w 1188"/>
                <a:gd name="T67" fmla="*/ 396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88" h="794">
                  <a:moveTo>
                    <a:pt x="0" y="396"/>
                  </a:moveTo>
                  <a:lnTo>
                    <a:pt x="13" y="305"/>
                  </a:lnTo>
                  <a:lnTo>
                    <a:pt x="50" y="224"/>
                  </a:lnTo>
                  <a:lnTo>
                    <a:pt x="108" y="156"/>
                  </a:lnTo>
                  <a:lnTo>
                    <a:pt x="184" y="100"/>
                  </a:lnTo>
                  <a:lnTo>
                    <a:pt x="274" y="58"/>
                  </a:lnTo>
                  <a:lnTo>
                    <a:pt x="374" y="26"/>
                  </a:lnTo>
                  <a:lnTo>
                    <a:pt x="482" y="7"/>
                  </a:lnTo>
                  <a:lnTo>
                    <a:pt x="594" y="0"/>
                  </a:lnTo>
                  <a:lnTo>
                    <a:pt x="703" y="7"/>
                  </a:lnTo>
                  <a:lnTo>
                    <a:pt x="811" y="26"/>
                  </a:lnTo>
                  <a:lnTo>
                    <a:pt x="910" y="58"/>
                  </a:lnTo>
                  <a:lnTo>
                    <a:pt x="1001" y="100"/>
                  </a:lnTo>
                  <a:lnTo>
                    <a:pt x="1077" y="156"/>
                  </a:lnTo>
                  <a:lnTo>
                    <a:pt x="1136" y="224"/>
                  </a:lnTo>
                  <a:lnTo>
                    <a:pt x="1173" y="305"/>
                  </a:lnTo>
                  <a:lnTo>
                    <a:pt x="1187" y="396"/>
                  </a:lnTo>
                  <a:lnTo>
                    <a:pt x="1173" y="490"/>
                  </a:lnTo>
                  <a:lnTo>
                    <a:pt x="1136" y="571"/>
                  </a:lnTo>
                  <a:lnTo>
                    <a:pt x="1077" y="639"/>
                  </a:lnTo>
                  <a:lnTo>
                    <a:pt x="1001" y="695"/>
                  </a:lnTo>
                  <a:lnTo>
                    <a:pt x="910" y="739"/>
                  </a:lnTo>
                  <a:lnTo>
                    <a:pt x="811" y="770"/>
                  </a:lnTo>
                  <a:lnTo>
                    <a:pt x="703" y="787"/>
                  </a:lnTo>
                  <a:lnTo>
                    <a:pt x="594" y="793"/>
                  </a:lnTo>
                  <a:lnTo>
                    <a:pt x="482" y="787"/>
                  </a:lnTo>
                  <a:lnTo>
                    <a:pt x="374" y="770"/>
                  </a:lnTo>
                  <a:lnTo>
                    <a:pt x="274" y="739"/>
                  </a:lnTo>
                  <a:lnTo>
                    <a:pt x="184" y="695"/>
                  </a:lnTo>
                  <a:lnTo>
                    <a:pt x="108" y="639"/>
                  </a:lnTo>
                  <a:lnTo>
                    <a:pt x="50" y="571"/>
                  </a:lnTo>
                  <a:lnTo>
                    <a:pt x="13" y="490"/>
                  </a:lnTo>
                  <a:lnTo>
                    <a:pt x="0" y="396"/>
                  </a:lnTo>
                  <a:lnTo>
                    <a:pt x="0" y="396"/>
                  </a:lnTo>
                </a:path>
              </a:pathLst>
            </a:custGeom>
            <a:solidFill>
              <a:srgbClr val="009F82"/>
            </a:solidFill>
            <a:ln w="1901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11239" dir="8100000" algn="ctr" rotWithShape="0">
                <a:srgbClr val="404040"/>
              </a:outerShdw>
            </a:effectLst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322566" name="Text Box 6">
              <a:extLst>
                <a:ext uri="{FF2B5EF4-FFF2-40B4-BE49-F238E27FC236}">
                  <a16:creationId xmlns:a16="http://schemas.microsoft.com/office/drawing/2014/main" id="{AED18F8D-0548-D691-3674-733FACF3BA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9" y="3866"/>
              <a:ext cx="675" cy="5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algn="l" defTabSz="423863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09575" algn="l" defTabSz="423863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820738" algn="l" defTabSz="423863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230313" algn="l" defTabSz="423863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641475" algn="l" defTabSz="423863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098675" defTabSz="423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555875" defTabSz="423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013075" defTabSz="423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470275" defTabSz="423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Clr>
                  <a:srgbClr val="FFFF00"/>
                </a:buClr>
                <a:buSzPct val="90000"/>
                <a:buFont typeface="Symbol" panose="05050102010706020507" pitchFamily="18" charset="2"/>
                <a:buNone/>
              </a:pPr>
              <a:r>
                <a:rPr lang="en-US" altLang="en-US" sz="1200" b="1">
                  <a:solidFill>
                    <a:srgbClr val="FFFFFF"/>
                  </a:solidFill>
                </a:rPr>
                <a:t>Illusions </a:t>
              </a:r>
            </a:p>
            <a:p>
              <a:pPr algn="ctr">
                <a:buClr>
                  <a:srgbClr val="FFFF00"/>
                </a:buClr>
                <a:buSzPct val="90000"/>
                <a:buFont typeface="Symbol" panose="05050102010706020507" pitchFamily="18" charset="2"/>
                <a:buNone/>
              </a:pPr>
              <a:r>
                <a:rPr lang="en-US" altLang="en-US" sz="1200" b="1">
                  <a:solidFill>
                    <a:srgbClr val="FFFFFF"/>
                  </a:solidFill>
                </a:rPr>
                <a:t>Dread Insomnia Anorexia</a:t>
              </a:r>
              <a:endParaRPr lang="en-US" altLang="en-US" sz="2200" b="1"/>
            </a:p>
          </p:txBody>
        </p:sp>
      </p:grpSp>
      <p:grpSp>
        <p:nvGrpSpPr>
          <p:cNvPr id="322567" name="Group 7">
            <a:extLst>
              <a:ext uri="{FF2B5EF4-FFF2-40B4-BE49-F238E27FC236}">
                <a16:creationId xmlns:a16="http://schemas.microsoft.com/office/drawing/2014/main" id="{BFFA2F38-0DD7-55E3-FAF9-5762C3F7FFC8}"/>
              </a:ext>
            </a:extLst>
          </p:cNvPr>
          <p:cNvGrpSpPr>
            <a:grpSpLocks/>
          </p:cNvGrpSpPr>
          <p:nvPr/>
        </p:nvGrpSpPr>
        <p:grpSpPr bwMode="auto">
          <a:xfrm>
            <a:off x="2060576" y="2497138"/>
            <a:ext cx="1439863" cy="1111250"/>
            <a:chOff x="372" y="1988"/>
            <a:chExt cx="997" cy="793"/>
          </a:xfrm>
        </p:grpSpPr>
        <p:sp>
          <p:nvSpPr>
            <p:cNvPr id="322568" name="Freeform 8">
              <a:extLst>
                <a:ext uri="{FF2B5EF4-FFF2-40B4-BE49-F238E27FC236}">
                  <a16:creationId xmlns:a16="http://schemas.microsoft.com/office/drawing/2014/main" id="{825ADDE0-DC22-9210-9112-76872429D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" y="1988"/>
              <a:ext cx="997" cy="793"/>
            </a:xfrm>
            <a:custGeom>
              <a:avLst/>
              <a:gdLst>
                <a:gd name="T0" fmla="*/ 0 w 997"/>
                <a:gd name="T1" fmla="*/ 396 h 793"/>
                <a:gd name="T2" fmla="*/ 11 w 997"/>
                <a:gd name="T3" fmla="*/ 304 h 793"/>
                <a:gd name="T4" fmla="*/ 42 w 997"/>
                <a:gd name="T5" fmla="*/ 224 h 793"/>
                <a:gd name="T6" fmla="*/ 90 w 997"/>
                <a:gd name="T7" fmla="*/ 156 h 793"/>
                <a:gd name="T8" fmla="*/ 155 w 997"/>
                <a:gd name="T9" fmla="*/ 100 h 793"/>
                <a:gd name="T10" fmla="*/ 230 w 997"/>
                <a:gd name="T11" fmla="*/ 58 h 793"/>
                <a:gd name="T12" fmla="*/ 313 w 997"/>
                <a:gd name="T13" fmla="*/ 25 h 793"/>
                <a:gd name="T14" fmla="*/ 403 w 997"/>
                <a:gd name="T15" fmla="*/ 7 h 793"/>
                <a:gd name="T16" fmla="*/ 497 w 997"/>
                <a:gd name="T17" fmla="*/ 0 h 793"/>
                <a:gd name="T18" fmla="*/ 589 w 997"/>
                <a:gd name="T19" fmla="*/ 7 h 793"/>
                <a:gd name="T20" fmla="*/ 678 w 997"/>
                <a:gd name="T21" fmla="*/ 25 h 793"/>
                <a:gd name="T22" fmla="*/ 762 w 997"/>
                <a:gd name="T23" fmla="*/ 58 h 793"/>
                <a:gd name="T24" fmla="*/ 839 w 997"/>
                <a:gd name="T25" fmla="*/ 100 h 793"/>
                <a:gd name="T26" fmla="*/ 902 w 997"/>
                <a:gd name="T27" fmla="*/ 156 h 793"/>
                <a:gd name="T28" fmla="*/ 952 w 997"/>
                <a:gd name="T29" fmla="*/ 224 h 793"/>
                <a:gd name="T30" fmla="*/ 983 w 997"/>
                <a:gd name="T31" fmla="*/ 304 h 793"/>
                <a:gd name="T32" fmla="*/ 996 w 997"/>
                <a:gd name="T33" fmla="*/ 396 h 793"/>
                <a:gd name="T34" fmla="*/ 983 w 997"/>
                <a:gd name="T35" fmla="*/ 489 h 793"/>
                <a:gd name="T36" fmla="*/ 952 w 997"/>
                <a:gd name="T37" fmla="*/ 570 h 793"/>
                <a:gd name="T38" fmla="*/ 902 w 997"/>
                <a:gd name="T39" fmla="*/ 638 h 793"/>
                <a:gd name="T40" fmla="*/ 839 w 997"/>
                <a:gd name="T41" fmla="*/ 693 h 793"/>
                <a:gd name="T42" fmla="*/ 762 w 997"/>
                <a:gd name="T43" fmla="*/ 737 h 793"/>
                <a:gd name="T44" fmla="*/ 678 w 997"/>
                <a:gd name="T45" fmla="*/ 768 h 793"/>
                <a:gd name="T46" fmla="*/ 589 w 997"/>
                <a:gd name="T47" fmla="*/ 786 h 793"/>
                <a:gd name="T48" fmla="*/ 497 w 997"/>
                <a:gd name="T49" fmla="*/ 792 h 793"/>
                <a:gd name="T50" fmla="*/ 403 w 997"/>
                <a:gd name="T51" fmla="*/ 786 h 793"/>
                <a:gd name="T52" fmla="*/ 313 w 997"/>
                <a:gd name="T53" fmla="*/ 768 h 793"/>
                <a:gd name="T54" fmla="*/ 230 w 997"/>
                <a:gd name="T55" fmla="*/ 737 h 793"/>
                <a:gd name="T56" fmla="*/ 155 w 997"/>
                <a:gd name="T57" fmla="*/ 693 h 793"/>
                <a:gd name="T58" fmla="*/ 90 w 997"/>
                <a:gd name="T59" fmla="*/ 638 h 793"/>
                <a:gd name="T60" fmla="*/ 42 w 997"/>
                <a:gd name="T61" fmla="*/ 570 h 793"/>
                <a:gd name="T62" fmla="*/ 11 w 997"/>
                <a:gd name="T63" fmla="*/ 489 h 793"/>
                <a:gd name="T64" fmla="*/ 0 w 997"/>
                <a:gd name="T65" fmla="*/ 396 h 793"/>
                <a:gd name="T66" fmla="*/ 0 w 997"/>
                <a:gd name="T67" fmla="*/ 396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7" h="793">
                  <a:moveTo>
                    <a:pt x="0" y="396"/>
                  </a:moveTo>
                  <a:lnTo>
                    <a:pt x="11" y="304"/>
                  </a:lnTo>
                  <a:lnTo>
                    <a:pt x="42" y="224"/>
                  </a:lnTo>
                  <a:lnTo>
                    <a:pt x="90" y="156"/>
                  </a:lnTo>
                  <a:lnTo>
                    <a:pt x="155" y="100"/>
                  </a:lnTo>
                  <a:lnTo>
                    <a:pt x="230" y="58"/>
                  </a:lnTo>
                  <a:lnTo>
                    <a:pt x="313" y="25"/>
                  </a:lnTo>
                  <a:lnTo>
                    <a:pt x="403" y="7"/>
                  </a:lnTo>
                  <a:lnTo>
                    <a:pt x="497" y="0"/>
                  </a:lnTo>
                  <a:lnTo>
                    <a:pt x="589" y="7"/>
                  </a:lnTo>
                  <a:lnTo>
                    <a:pt x="678" y="25"/>
                  </a:lnTo>
                  <a:lnTo>
                    <a:pt x="762" y="58"/>
                  </a:lnTo>
                  <a:lnTo>
                    <a:pt x="839" y="100"/>
                  </a:lnTo>
                  <a:lnTo>
                    <a:pt x="902" y="156"/>
                  </a:lnTo>
                  <a:lnTo>
                    <a:pt x="952" y="224"/>
                  </a:lnTo>
                  <a:lnTo>
                    <a:pt x="983" y="304"/>
                  </a:lnTo>
                  <a:lnTo>
                    <a:pt x="996" y="396"/>
                  </a:lnTo>
                  <a:lnTo>
                    <a:pt x="983" y="489"/>
                  </a:lnTo>
                  <a:lnTo>
                    <a:pt x="952" y="570"/>
                  </a:lnTo>
                  <a:lnTo>
                    <a:pt x="902" y="638"/>
                  </a:lnTo>
                  <a:lnTo>
                    <a:pt x="839" y="693"/>
                  </a:lnTo>
                  <a:lnTo>
                    <a:pt x="762" y="737"/>
                  </a:lnTo>
                  <a:lnTo>
                    <a:pt x="678" y="768"/>
                  </a:lnTo>
                  <a:lnTo>
                    <a:pt x="589" y="786"/>
                  </a:lnTo>
                  <a:lnTo>
                    <a:pt x="497" y="792"/>
                  </a:lnTo>
                  <a:lnTo>
                    <a:pt x="403" y="786"/>
                  </a:lnTo>
                  <a:lnTo>
                    <a:pt x="313" y="768"/>
                  </a:lnTo>
                  <a:lnTo>
                    <a:pt x="230" y="737"/>
                  </a:lnTo>
                  <a:lnTo>
                    <a:pt x="155" y="693"/>
                  </a:lnTo>
                  <a:lnTo>
                    <a:pt x="90" y="638"/>
                  </a:lnTo>
                  <a:lnTo>
                    <a:pt x="42" y="570"/>
                  </a:lnTo>
                  <a:lnTo>
                    <a:pt x="11" y="489"/>
                  </a:lnTo>
                  <a:lnTo>
                    <a:pt x="0" y="396"/>
                  </a:lnTo>
                  <a:lnTo>
                    <a:pt x="0" y="396"/>
                  </a:lnTo>
                </a:path>
              </a:pathLst>
            </a:custGeom>
            <a:solidFill>
              <a:srgbClr val="009F82"/>
            </a:solidFill>
            <a:ln w="1901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11239" dir="8100000" algn="ctr" rotWithShape="0">
                <a:srgbClr val="404040"/>
              </a:outerShdw>
            </a:effectLst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322569" name="Text Box 9">
              <a:extLst>
                <a:ext uri="{FF2B5EF4-FFF2-40B4-BE49-F238E27FC236}">
                  <a16:creationId xmlns:a16="http://schemas.microsoft.com/office/drawing/2014/main" id="{AECC216C-9C79-AC77-55C2-DBF55D8A80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8" y="2111"/>
              <a:ext cx="567" cy="5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algn="l" defTabSz="423863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09575" algn="l" defTabSz="423863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820738" algn="l" defTabSz="423863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230313" algn="l" defTabSz="423863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641475" algn="l" defTabSz="423863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098675" defTabSz="423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555875" defTabSz="423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013075" defTabSz="423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470275" defTabSz="423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Clr>
                  <a:srgbClr val="FFFF00"/>
                </a:buClr>
                <a:buSzPct val="90000"/>
                <a:buFont typeface="Symbol" panose="05050102010706020507" pitchFamily="18" charset="2"/>
                <a:buNone/>
              </a:pPr>
              <a:r>
                <a:rPr lang="en-US" altLang="en-US" sz="1200" b="1">
                  <a:solidFill>
                    <a:srgbClr val="FFFFFF"/>
                  </a:solidFill>
                </a:rPr>
                <a:t>Social deficits</a:t>
              </a:r>
              <a:endParaRPr lang="en-US" altLang="en-US" sz="2200" b="1"/>
            </a:p>
          </p:txBody>
        </p:sp>
      </p:grpSp>
      <p:grpSp>
        <p:nvGrpSpPr>
          <p:cNvPr id="322570" name="Group 10">
            <a:extLst>
              <a:ext uri="{FF2B5EF4-FFF2-40B4-BE49-F238E27FC236}">
                <a16:creationId xmlns:a16="http://schemas.microsoft.com/office/drawing/2014/main" id="{841070B7-9CF1-747D-68C6-7406D1AF43A1}"/>
              </a:ext>
            </a:extLst>
          </p:cNvPr>
          <p:cNvGrpSpPr>
            <a:grpSpLocks/>
          </p:cNvGrpSpPr>
          <p:nvPr/>
        </p:nvGrpSpPr>
        <p:grpSpPr bwMode="auto">
          <a:xfrm>
            <a:off x="2020888" y="2474913"/>
            <a:ext cx="1606550" cy="1111250"/>
            <a:chOff x="344" y="1972"/>
            <a:chExt cx="1114" cy="793"/>
          </a:xfrm>
        </p:grpSpPr>
        <p:sp>
          <p:nvSpPr>
            <p:cNvPr id="322571" name="Freeform 11">
              <a:extLst>
                <a:ext uri="{FF2B5EF4-FFF2-40B4-BE49-F238E27FC236}">
                  <a16:creationId xmlns:a16="http://schemas.microsoft.com/office/drawing/2014/main" id="{A8E4CDE0-C7BC-D76B-304A-50ED30FC38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" y="1972"/>
              <a:ext cx="1114" cy="793"/>
            </a:xfrm>
            <a:custGeom>
              <a:avLst/>
              <a:gdLst>
                <a:gd name="T0" fmla="*/ 0 w 1114"/>
                <a:gd name="T1" fmla="*/ 396 h 793"/>
                <a:gd name="T2" fmla="*/ 12 w 1114"/>
                <a:gd name="T3" fmla="*/ 305 h 793"/>
                <a:gd name="T4" fmla="*/ 48 w 1114"/>
                <a:gd name="T5" fmla="*/ 224 h 793"/>
                <a:gd name="T6" fmla="*/ 102 w 1114"/>
                <a:gd name="T7" fmla="*/ 157 h 793"/>
                <a:gd name="T8" fmla="*/ 174 w 1114"/>
                <a:gd name="T9" fmla="*/ 100 h 793"/>
                <a:gd name="T10" fmla="*/ 258 w 1114"/>
                <a:gd name="T11" fmla="*/ 58 h 793"/>
                <a:gd name="T12" fmla="*/ 352 w 1114"/>
                <a:gd name="T13" fmla="*/ 26 h 793"/>
                <a:gd name="T14" fmla="*/ 452 w 1114"/>
                <a:gd name="T15" fmla="*/ 8 h 793"/>
                <a:gd name="T16" fmla="*/ 557 w 1114"/>
                <a:gd name="T17" fmla="*/ 0 h 793"/>
                <a:gd name="T18" fmla="*/ 660 w 1114"/>
                <a:gd name="T19" fmla="*/ 8 h 793"/>
                <a:gd name="T20" fmla="*/ 761 w 1114"/>
                <a:gd name="T21" fmla="*/ 26 h 793"/>
                <a:gd name="T22" fmla="*/ 854 w 1114"/>
                <a:gd name="T23" fmla="*/ 58 h 793"/>
                <a:gd name="T24" fmla="*/ 939 w 1114"/>
                <a:gd name="T25" fmla="*/ 100 h 793"/>
                <a:gd name="T26" fmla="*/ 1009 w 1114"/>
                <a:gd name="T27" fmla="*/ 157 h 793"/>
                <a:gd name="T28" fmla="*/ 1065 w 1114"/>
                <a:gd name="T29" fmla="*/ 224 h 793"/>
                <a:gd name="T30" fmla="*/ 1100 w 1114"/>
                <a:gd name="T31" fmla="*/ 305 h 793"/>
                <a:gd name="T32" fmla="*/ 1113 w 1114"/>
                <a:gd name="T33" fmla="*/ 396 h 793"/>
                <a:gd name="T34" fmla="*/ 1100 w 1114"/>
                <a:gd name="T35" fmla="*/ 489 h 793"/>
                <a:gd name="T36" fmla="*/ 1065 w 1114"/>
                <a:gd name="T37" fmla="*/ 570 h 793"/>
                <a:gd name="T38" fmla="*/ 1009 w 1114"/>
                <a:gd name="T39" fmla="*/ 638 h 793"/>
                <a:gd name="T40" fmla="*/ 939 w 1114"/>
                <a:gd name="T41" fmla="*/ 694 h 793"/>
                <a:gd name="T42" fmla="*/ 854 w 1114"/>
                <a:gd name="T43" fmla="*/ 737 h 793"/>
                <a:gd name="T44" fmla="*/ 761 w 1114"/>
                <a:gd name="T45" fmla="*/ 768 h 793"/>
                <a:gd name="T46" fmla="*/ 660 w 1114"/>
                <a:gd name="T47" fmla="*/ 787 h 793"/>
                <a:gd name="T48" fmla="*/ 557 w 1114"/>
                <a:gd name="T49" fmla="*/ 792 h 793"/>
                <a:gd name="T50" fmla="*/ 452 w 1114"/>
                <a:gd name="T51" fmla="*/ 787 h 793"/>
                <a:gd name="T52" fmla="*/ 352 w 1114"/>
                <a:gd name="T53" fmla="*/ 768 h 793"/>
                <a:gd name="T54" fmla="*/ 258 w 1114"/>
                <a:gd name="T55" fmla="*/ 737 h 793"/>
                <a:gd name="T56" fmla="*/ 174 w 1114"/>
                <a:gd name="T57" fmla="*/ 694 h 793"/>
                <a:gd name="T58" fmla="*/ 102 w 1114"/>
                <a:gd name="T59" fmla="*/ 638 h 793"/>
                <a:gd name="T60" fmla="*/ 48 w 1114"/>
                <a:gd name="T61" fmla="*/ 570 h 793"/>
                <a:gd name="T62" fmla="*/ 12 w 1114"/>
                <a:gd name="T63" fmla="*/ 489 h 793"/>
                <a:gd name="T64" fmla="*/ 0 w 1114"/>
                <a:gd name="T65" fmla="*/ 396 h 793"/>
                <a:gd name="T66" fmla="*/ 0 w 1114"/>
                <a:gd name="T67" fmla="*/ 396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14" h="793">
                  <a:moveTo>
                    <a:pt x="0" y="396"/>
                  </a:moveTo>
                  <a:lnTo>
                    <a:pt x="12" y="305"/>
                  </a:lnTo>
                  <a:lnTo>
                    <a:pt x="48" y="224"/>
                  </a:lnTo>
                  <a:lnTo>
                    <a:pt x="102" y="157"/>
                  </a:lnTo>
                  <a:lnTo>
                    <a:pt x="174" y="100"/>
                  </a:lnTo>
                  <a:lnTo>
                    <a:pt x="258" y="58"/>
                  </a:lnTo>
                  <a:lnTo>
                    <a:pt x="352" y="26"/>
                  </a:lnTo>
                  <a:lnTo>
                    <a:pt x="452" y="8"/>
                  </a:lnTo>
                  <a:lnTo>
                    <a:pt x="557" y="0"/>
                  </a:lnTo>
                  <a:lnTo>
                    <a:pt x="660" y="8"/>
                  </a:lnTo>
                  <a:lnTo>
                    <a:pt x="761" y="26"/>
                  </a:lnTo>
                  <a:lnTo>
                    <a:pt x="854" y="58"/>
                  </a:lnTo>
                  <a:lnTo>
                    <a:pt x="939" y="100"/>
                  </a:lnTo>
                  <a:lnTo>
                    <a:pt x="1009" y="157"/>
                  </a:lnTo>
                  <a:lnTo>
                    <a:pt x="1065" y="224"/>
                  </a:lnTo>
                  <a:lnTo>
                    <a:pt x="1100" y="305"/>
                  </a:lnTo>
                  <a:lnTo>
                    <a:pt x="1113" y="396"/>
                  </a:lnTo>
                  <a:lnTo>
                    <a:pt x="1100" y="489"/>
                  </a:lnTo>
                  <a:lnTo>
                    <a:pt x="1065" y="570"/>
                  </a:lnTo>
                  <a:lnTo>
                    <a:pt x="1009" y="638"/>
                  </a:lnTo>
                  <a:lnTo>
                    <a:pt x="939" y="694"/>
                  </a:lnTo>
                  <a:lnTo>
                    <a:pt x="854" y="737"/>
                  </a:lnTo>
                  <a:lnTo>
                    <a:pt x="761" y="768"/>
                  </a:lnTo>
                  <a:lnTo>
                    <a:pt x="660" y="787"/>
                  </a:lnTo>
                  <a:lnTo>
                    <a:pt x="557" y="792"/>
                  </a:lnTo>
                  <a:lnTo>
                    <a:pt x="452" y="787"/>
                  </a:lnTo>
                  <a:lnTo>
                    <a:pt x="352" y="768"/>
                  </a:lnTo>
                  <a:lnTo>
                    <a:pt x="258" y="737"/>
                  </a:lnTo>
                  <a:lnTo>
                    <a:pt x="174" y="694"/>
                  </a:lnTo>
                  <a:lnTo>
                    <a:pt x="102" y="638"/>
                  </a:lnTo>
                  <a:lnTo>
                    <a:pt x="48" y="570"/>
                  </a:lnTo>
                  <a:lnTo>
                    <a:pt x="12" y="489"/>
                  </a:lnTo>
                  <a:lnTo>
                    <a:pt x="0" y="396"/>
                  </a:lnTo>
                  <a:lnTo>
                    <a:pt x="0" y="396"/>
                  </a:lnTo>
                </a:path>
              </a:pathLst>
            </a:custGeom>
            <a:solidFill>
              <a:srgbClr val="009F82"/>
            </a:solidFill>
            <a:ln w="1901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11239" dir="8100000" algn="ctr" rotWithShape="0">
                <a:srgbClr val="404040"/>
              </a:outerShdw>
            </a:effectLst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322572" name="Text Box 12">
              <a:extLst>
                <a:ext uri="{FF2B5EF4-FFF2-40B4-BE49-F238E27FC236}">
                  <a16:creationId xmlns:a16="http://schemas.microsoft.com/office/drawing/2014/main" id="{EF8E68D7-0A42-86BC-B20E-4E35AE6EC0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8" y="2095"/>
              <a:ext cx="633" cy="5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algn="l" defTabSz="423863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09575" algn="l" defTabSz="423863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820738" algn="l" defTabSz="423863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230313" algn="l" defTabSz="423863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641475" algn="l" defTabSz="423863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098675" defTabSz="423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555875" defTabSz="423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013075" defTabSz="423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470275" defTabSz="423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Clr>
                  <a:srgbClr val="FFFF00"/>
                </a:buClr>
                <a:buSzPct val="90000"/>
                <a:buFont typeface="Symbol" panose="05050102010706020507" pitchFamily="18" charset="2"/>
                <a:buNone/>
              </a:pPr>
              <a:r>
                <a:rPr lang="en-US" altLang="en-US" sz="1200" b="1">
                  <a:solidFill>
                    <a:srgbClr val="FFFFFF"/>
                  </a:solidFill>
                </a:rPr>
                <a:t>Social &amp; functional deficits</a:t>
              </a:r>
              <a:endParaRPr lang="en-US" altLang="en-US" sz="2200" b="1"/>
            </a:p>
          </p:txBody>
        </p:sp>
      </p:grpSp>
      <p:grpSp>
        <p:nvGrpSpPr>
          <p:cNvPr id="322573" name="Group 13">
            <a:extLst>
              <a:ext uri="{FF2B5EF4-FFF2-40B4-BE49-F238E27FC236}">
                <a16:creationId xmlns:a16="http://schemas.microsoft.com/office/drawing/2014/main" id="{7602014F-B645-108B-5998-B551B1DA8678}"/>
              </a:ext>
            </a:extLst>
          </p:cNvPr>
          <p:cNvGrpSpPr>
            <a:grpSpLocks/>
          </p:cNvGrpSpPr>
          <p:nvPr/>
        </p:nvGrpSpPr>
        <p:grpSpPr bwMode="auto">
          <a:xfrm>
            <a:off x="2060576" y="4957763"/>
            <a:ext cx="1439863" cy="1111250"/>
            <a:chOff x="372" y="3744"/>
            <a:chExt cx="997" cy="794"/>
          </a:xfrm>
        </p:grpSpPr>
        <p:sp>
          <p:nvSpPr>
            <p:cNvPr id="322574" name="Freeform 14">
              <a:extLst>
                <a:ext uri="{FF2B5EF4-FFF2-40B4-BE49-F238E27FC236}">
                  <a16:creationId xmlns:a16="http://schemas.microsoft.com/office/drawing/2014/main" id="{9E1A8B0F-B2C8-5999-4677-525F717094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" y="3744"/>
              <a:ext cx="997" cy="794"/>
            </a:xfrm>
            <a:custGeom>
              <a:avLst/>
              <a:gdLst>
                <a:gd name="T0" fmla="*/ 0 w 997"/>
                <a:gd name="T1" fmla="*/ 396 h 794"/>
                <a:gd name="T2" fmla="*/ 11 w 997"/>
                <a:gd name="T3" fmla="*/ 305 h 794"/>
                <a:gd name="T4" fmla="*/ 42 w 997"/>
                <a:gd name="T5" fmla="*/ 224 h 794"/>
                <a:gd name="T6" fmla="*/ 90 w 997"/>
                <a:gd name="T7" fmla="*/ 156 h 794"/>
                <a:gd name="T8" fmla="*/ 155 w 997"/>
                <a:gd name="T9" fmla="*/ 100 h 794"/>
                <a:gd name="T10" fmla="*/ 230 w 997"/>
                <a:gd name="T11" fmla="*/ 57 h 794"/>
                <a:gd name="T12" fmla="*/ 313 w 997"/>
                <a:gd name="T13" fmla="*/ 25 h 794"/>
                <a:gd name="T14" fmla="*/ 403 w 997"/>
                <a:gd name="T15" fmla="*/ 7 h 794"/>
                <a:gd name="T16" fmla="*/ 497 w 997"/>
                <a:gd name="T17" fmla="*/ 0 h 794"/>
                <a:gd name="T18" fmla="*/ 589 w 997"/>
                <a:gd name="T19" fmla="*/ 7 h 794"/>
                <a:gd name="T20" fmla="*/ 678 w 997"/>
                <a:gd name="T21" fmla="*/ 25 h 794"/>
                <a:gd name="T22" fmla="*/ 762 w 997"/>
                <a:gd name="T23" fmla="*/ 57 h 794"/>
                <a:gd name="T24" fmla="*/ 839 w 997"/>
                <a:gd name="T25" fmla="*/ 100 h 794"/>
                <a:gd name="T26" fmla="*/ 902 w 997"/>
                <a:gd name="T27" fmla="*/ 156 h 794"/>
                <a:gd name="T28" fmla="*/ 952 w 997"/>
                <a:gd name="T29" fmla="*/ 224 h 794"/>
                <a:gd name="T30" fmla="*/ 983 w 997"/>
                <a:gd name="T31" fmla="*/ 305 h 794"/>
                <a:gd name="T32" fmla="*/ 996 w 997"/>
                <a:gd name="T33" fmla="*/ 396 h 794"/>
                <a:gd name="T34" fmla="*/ 983 w 997"/>
                <a:gd name="T35" fmla="*/ 489 h 794"/>
                <a:gd name="T36" fmla="*/ 952 w 997"/>
                <a:gd name="T37" fmla="*/ 571 h 794"/>
                <a:gd name="T38" fmla="*/ 902 w 997"/>
                <a:gd name="T39" fmla="*/ 639 h 794"/>
                <a:gd name="T40" fmla="*/ 839 w 997"/>
                <a:gd name="T41" fmla="*/ 694 h 794"/>
                <a:gd name="T42" fmla="*/ 762 w 997"/>
                <a:gd name="T43" fmla="*/ 738 h 794"/>
                <a:gd name="T44" fmla="*/ 678 w 997"/>
                <a:gd name="T45" fmla="*/ 769 h 794"/>
                <a:gd name="T46" fmla="*/ 589 w 997"/>
                <a:gd name="T47" fmla="*/ 787 h 794"/>
                <a:gd name="T48" fmla="*/ 497 w 997"/>
                <a:gd name="T49" fmla="*/ 793 h 794"/>
                <a:gd name="T50" fmla="*/ 403 w 997"/>
                <a:gd name="T51" fmla="*/ 787 h 794"/>
                <a:gd name="T52" fmla="*/ 313 w 997"/>
                <a:gd name="T53" fmla="*/ 769 h 794"/>
                <a:gd name="T54" fmla="*/ 230 w 997"/>
                <a:gd name="T55" fmla="*/ 738 h 794"/>
                <a:gd name="T56" fmla="*/ 155 w 997"/>
                <a:gd name="T57" fmla="*/ 694 h 794"/>
                <a:gd name="T58" fmla="*/ 90 w 997"/>
                <a:gd name="T59" fmla="*/ 639 h 794"/>
                <a:gd name="T60" fmla="*/ 42 w 997"/>
                <a:gd name="T61" fmla="*/ 571 h 794"/>
                <a:gd name="T62" fmla="*/ 11 w 997"/>
                <a:gd name="T63" fmla="*/ 489 h 794"/>
                <a:gd name="T64" fmla="*/ 0 w 997"/>
                <a:gd name="T65" fmla="*/ 396 h 794"/>
                <a:gd name="T66" fmla="*/ 0 w 997"/>
                <a:gd name="T67" fmla="*/ 396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7" h="794">
                  <a:moveTo>
                    <a:pt x="0" y="396"/>
                  </a:moveTo>
                  <a:lnTo>
                    <a:pt x="11" y="305"/>
                  </a:lnTo>
                  <a:lnTo>
                    <a:pt x="42" y="224"/>
                  </a:lnTo>
                  <a:lnTo>
                    <a:pt x="90" y="156"/>
                  </a:lnTo>
                  <a:lnTo>
                    <a:pt x="155" y="100"/>
                  </a:lnTo>
                  <a:lnTo>
                    <a:pt x="230" y="57"/>
                  </a:lnTo>
                  <a:lnTo>
                    <a:pt x="313" y="25"/>
                  </a:lnTo>
                  <a:lnTo>
                    <a:pt x="403" y="7"/>
                  </a:lnTo>
                  <a:lnTo>
                    <a:pt x="497" y="0"/>
                  </a:lnTo>
                  <a:lnTo>
                    <a:pt x="589" y="7"/>
                  </a:lnTo>
                  <a:lnTo>
                    <a:pt x="678" y="25"/>
                  </a:lnTo>
                  <a:lnTo>
                    <a:pt x="762" y="57"/>
                  </a:lnTo>
                  <a:lnTo>
                    <a:pt x="839" y="100"/>
                  </a:lnTo>
                  <a:lnTo>
                    <a:pt x="902" y="156"/>
                  </a:lnTo>
                  <a:lnTo>
                    <a:pt x="952" y="224"/>
                  </a:lnTo>
                  <a:lnTo>
                    <a:pt x="983" y="305"/>
                  </a:lnTo>
                  <a:lnTo>
                    <a:pt x="996" y="396"/>
                  </a:lnTo>
                  <a:lnTo>
                    <a:pt x="983" y="489"/>
                  </a:lnTo>
                  <a:lnTo>
                    <a:pt x="952" y="571"/>
                  </a:lnTo>
                  <a:lnTo>
                    <a:pt x="902" y="639"/>
                  </a:lnTo>
                  <a:lnTo>
                    <a:pt x="839" y="694"/>
                  </a:lnTo>
                  <a:lnTo>
                    <a:pt x="762" y="738"/>
                  </a:lnTo>
                  <a:lnTo>
                    <a:pt x="678" y="769"/>
                  </a:lnTo>
                  <a:lnTo>
                    <a:pt x="589" y="787"/>
                  </a:lnTo>
                  <a:lnTo>
                    <a:pt x="497" y="793"/>
                  </a:lnTo>
                  <a:lnTo>
                    <a:pt x="403" y="787"/>
                  </a:lnTo>
                  <a:lnTo>
                    <a:pt x="313" y="769"/>
                  </a:lnTo>
                  <a:lnTo>
                    <a:pt x="230" y="738"/>
                  </a:lnTo>
                  <a:lnTo>
                    <a:pt x="155" y="694"/>
                  </a:lnTo>
                  <a:lnTo>
                    <a:pt x="90" y="639"/>
                  </a:lnTo>
                  <a:lnTo>
                    <a:pt x="42" y="571"/>
                  </a:lnTo>
                  <a:lnTo>
                    <a:pt x="11" y="489"/>
                  </a:lnTo>
                  <a:lnTo>
                    <a:pt x="0" y="396"/>
                  </a:lnTo>
                  <a:lnTo>
                    <a:pt x="0" y="396"/>
                  </a:lnTo>
                </a:path>
              </a:pathLst>
            </a:custGeom>
            <a:solidFill>
              <a:srgbClr val="009F82"/>
            </a:solidFill>
            <a:ln w="1901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11239" dir="8100000" algn="ctr" rotWithShape="0">
                <a:srgbClr val="404040"/>
              </a:outerShdw>
            </a:effectLst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322575" name="Text Box 15">
              <a:extLst>
                <a:ext uri="{FF2B5EF4-FFF2-40B4-BE49-F238E27FC236}">
                  <a16:creationId xmlns:a16="http://schemas.microsoft.com/office/drawing/2014/main" id="{38740278-9070-D27B-2101-74FB5701D6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8" y="3867"/>
              <a:ext cx="567" cy="5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algn="l" defTabSz="423863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09575" algn="l" defTabSz="423863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820738" algn="l" defTabSz="423863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230313" algn="l" defTabSz="423863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641475" algn="l" defTabSz="423863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098675" defTabSz="423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555875" defTabSz="423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013075" defTabSz="423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470275" defTabSz="423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Clr>
                  <a:srgbClr val="FFFF00"/>
                </a:buClr>
                <a:buSzPct val="90000"/>
                <a:buFont typeface="Symbol" panose="05050102010706020507" pitchFamily="18" charset="2"/>
                <a:buNone/>
              </a:pPr>
              <a:r>
                <a:rPr lang="en-US" altLang="en-US" sz="1200" b="1">
                  <a:solidFill>
                    <a:srgbClr val="FFFFFF"/>
                  </a:solidFill>
                </a:rPr>
                <a:t>Perceptual distortions</a:t>
              </a:r>
            </a:p>
            <a:p>
              <a:pPr algn="ctr">
                <a:buClr>
                  <a:srgbClr val="FFFF00"/>
                </a:buClr>
                <a:buSzPct val="90000"/>
                <a:buFont typeface="Symbol" panose="05050102010706020507" pitchFamily="18" charset="2"/>
                <a:buNone/>
              </a:pPr>
              <a:r>
                <a:rPr lang="en-US" altLang="en-US" sz="1200" b="1">
                  <a:solidFill>
                    <a:srgbClr val="FFFFFF"/>
                  </a:solidFill>
                </a:rPr>
                <a:t>Pervasive anxiety</a:t>
              </a:r>
              <a:endParaRPr lang="en-US" altLang="en-US" sz="2200" b="1"/>
            </a:p>
          </p:txBody>
        </p:sp>
      </p:grpSp>
      <p:grpSp>
        <p:nvGrpSpPr>
          <p:cNvPr id="322576" name="Group 16">
            <a:extLst>
              <a:ext uri="{FF2B5EF4-FFF2-40B4-BE49-F238E27FC236}">
                <a16:creationId xmlns:a16="http://schemas.microsoft.com/office/drawing/2014/main" id="{FDE0EB62-FB28-03E8-D612-9AD0D2D4C4A6}"/>
              </a:ext>
            </a:extLst>
          </p:cNvPr>
          <p:cNvGrpSpPr>
            <a:grpSpLocks/>
          </p:cNvGrpSpPr>
          <p:nvPr/>
        </p:nvGrpSpPr>
        <p:grpSpPr bwMode="auto">
          <a:xfrm>
            <a:off x="5030789" y="2425700"/>
            <a:ext cx="1603375" cy="1206500"/>
            <a:chOff x="2430" y="1937"/>
            <a:chExt cx="1111" cy="861"/>
          </a:xfrm>
        </p:grpSpPr>
        <p:sp>
          <p:nvSpPr>
            <p:cNvPr id="322577" name="Freeform 17">
              <a:extLst>
                <a:ext uri="{FF2B5EF4-FFF2-40B4-BE49-F238E27FC236}">
                  <a16:creationId xmlns:a16="http://schemas.microsoft.com/office/drawing/2014/main" id="{60092D71-6742-619F-A969-1EA5D87BA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0" y="1937"/>
              <a:ext cx="1111" cy="861"/>
            </a:xfrm>
            <a:custGeom>
              <a:avLst/>
              <a:gdLst>
                <a:gd name="T0" fmla="*/ 0 w 1111"/>
                <a:gd name="T1" fmla="*/ 429 h 861"/>
                <a:gd name="T2" fmla="*/ 12 w 1111"/>
                <a:gd name="T3" fmla="*/ 329 h 861"/>
                <a:gd name="T4" fmla="*/ 47 w 1111"/>
                <a:gd name="T5" fmla="*/ 242 h 861"/>
                <a:gd name="T6" fmla="*/ 102 w 1111"/>
                <a:gd name="T7" fmla="*/ 169 h 861"/>
                <a:gd name="T8" fmla="*/ 173 w 1111"/>
                <a:gd name="T9" fmla="*/ 108 h 861"/>
                <a:gd name="T10" fmla="*/ 257 w 1111"/>
                <a:gd name="T11" fmla="*/ 61 h 861"/>
                <a:gd name="T12" fmla="*/ 351 w 1111"/>
                <a:gd name="T13" fmla="*/ 27 h 861"/>
                <a:gd name="T14" fmla="*/ 450 w 1111"/>
                <a:gd name="T15" fmla="*/ 7 h 861"/>
                <a:gd name="T16" fmla="*/ 555 w 1111"/>
                <a:gd name="T17" fmla="*/ 0 h 861"/>
                <a:gd name="T18" fmla="*/ 657 w 1111"/>
                <a:gd name="T19" fmla="*/ 7 h 861"/>
                <a:gd name="T20" fmla="*/ 758 w 1111"/>
                <a:gd name="T21" fmla="*/ 27 h 861"/>
                <a:gd name="T22" fmla="*/ 851 w 1111"/>
                <a:gd name="T23" fmla="*/ 61 h 861"/>
                <a:gd name="T24" fmla="*/ 936 w 1111"/>
                <a:gd name="T25" fmla="*/ 108 h 861"/>
                <a:gd name="T26" fmla="*/ 1007 w 1111"/>
                <a:gd name="T27" fmla="*/ 169 h 861"/>
                <a:gd name="T28" fmla="*/ 1062 w 1111"/>
                <a:gd name="T29" fmla="*/ 242 h 861"/>
                <a:gd name="T30" fmla="*/ 1097 w 1111"/>
                <a:gd name="T31" fmla="*/ 329 h 861"/>
                <a:gd name="T32" fmla="*/ 1110 w 1111"/>
                <a:gd name="T33" fmla="*/ 429 h 861"/>
                <a:gd name="T34" fmla="*/ 1097 w 1111"/>
                <a:gd name="T35" fmla="*/ 531 h 861"/>
                <a:gd name="T36" fmla="*/ 1062 w 1111"/>
                <a:gd name="T37" fmla="*/ 618 h 861"/>
                <a:gd name="T38" fmla="*/ 1007 w 1111"/>
                <a:gd name="T39" fmla="*/ 693 h 861"/>
                <a:gd name="T40" fmla="*/ 936 w 1111"/>
                <a:gd name="T41" fmla="*/ 753 h 861"/>
                <a:gd name="T42" fmla="*/ 851 w 1111"/>
                <a:gd name="T43" fmla="*/ 800 h 861"/>
                <a:gd name="T44" fmla="*/ 758 w 1111"/>
                <a:gd name="T45" fmla="*/ 834 h 861"/>
                <a:gd name="T46" fmla="*/ 657 w 1111"/>
                <a:gd name="T47" fmla="*/ 854 h 861"/>
                <a:gd name="T48" fmla="*/ 555 w 1111"/>
                <a:gd name="T49" fmla="*/ 860 h 861"/>
                <a:gd name="T50" fmla="*/ 450 w 1111"/>
                <a:gd name="T51" fmla="*/ 854 h 861"/>
                <a:gd name="T52" fmla="*/ 351 w 1111"/>
                <a:gd name="T53" fmla="*/ 834 h 861"/>
                <a:gd name="T54" fmla="*/ 257 w 1111"/>
                <a:gd name="T55" fmla="*/ 800 h 861"/>
                <a:gd name="T56" fmla="*/ 173 w 1111"/>
                <a:gd name="T57" fmla="*/ 753 h 861"/>
                <a:gd name="T58" fmla="*/ 102 w 1111"/>
                <a:gd name="T59" fmla="*/ 693 h 861"/>
                <a:gd name="T60" fmla="*/ 47 w 1111"/>
                <a:gd name="T61" fmla="*/ 618 h 861"/>
                <a:gd name="T62" fmla="*/ 12 w 1111"/>
                <a:gd name="T63" fmla="*/ 531 h 861"/>
                <a:gd name="T64" fmla="*/ 0 w 1111"/>
                <a:gd name="T65" fmla="*/ 429 h 861"/>
                <a:gd name="T66" fmla="*/ 0 w 1111"/>
                <a:gd name="T67" fmla="*/ 429 h 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11" h="861">
                  <a:moveTo>
                    <a:pt x="0" y="429"/>
                  </a:moveTo>
                  <a:lnTo>
                    <a:pt x="12" y="329"/>
                  </a:lnTo>
                  <a:lnTo>
                    <a:pt x="47" y="242"/>
                  </a:lnTo>
                  <a:lnTo>
                    <a:pt x="102" y="169"/>
                  </a:lnTo>
                  <a:lnTo>
                    <a:pt x="173" y="108"/>
                  </a:lnTo>
                  <a:lnTo>
                    <a:pt x="257" y="61"/>
                  </a:lnTo>
                  <a:lnTo>
                    <a:pt x="351" y="27"/>
                  </a:lnTo>
                  <a:lnTo>
                    <a:pt x="450" y="7"/>
                  </a:lnTo>
                  <a:lnTo>
                    <a:pt x="555" y="0"/>
                  </a:lnTo>
                  <a:lnTo>
                    <a:pt x="657" y="7"/>
                  </a:lnTo>
                  <a:lnTo>
                    <a:pt x="758" y="27"/>
                  </a:lnTo>
                  <a:lnTo>
                    <a:pt x="851" y="61"/>
                  </a:lnTo>
                  <a:lnTo>
                    <a:pt x="936" y="108"/>
                  </a:lnTo>
                  <a:lnTo>
                    <a:pt x="1007" y="169"/>
                  </a:lnTo>
                  <a:lnTo>
                    <a:pt x="1062" y="242"/>
                  </a:lnTo>
                  <a:lnTo>
                    <a:pt x="1097" y="329"/>
                  </a:lnTo>
                  <a:lnTo>
                    <a:pt x="1110" y="429"/>
                  </a:lnTo>
                  <a:lnTo>
                    <a:pt x="1097" y="531"/>
                  </a:lnTo>
                  <a:lnTo>
                    <a:pt x="1062" y="618"/>
                  </a:lnTo>
                  <a:lnTo>
                    <a:pt x="1007" y="693"/>
                  </a:lnTo>
                  <a:lnTo>
                    <a:pt x="936" y="753"/>
                  </a:lnTo>
                  <a:lnTo>
                    <a:pt x="851" y="800"/>
                  </a:lnTo>
                  <a:lnTo>
                    <a:pt x="758" y="834"/>
                  </a:lnTo>
                  <a:lnTo>
                    <a:pt x="657" y="854"/>
                  </a:lnTo>
                  <a:lnTo>
                    <a:pt x="555" y="860"/>
                  </a:lnTo>
                  <a:lnTo>
                    <a:pt x="450" y="854"/>
                  </a:lnTo>
                  <a:lnTo>
                    <a:pt x="351" y="834"/>
                  </a:lnTo>
                  <a:lnTo>
                    <a:pt x="257" y="800"/>
                  </a:lnTo>
                  <a:lnTo>
                    <a:pt x="173" y="753"/>
                  </a:lnTo>
                  <a:lnTo>
                    <a:pt x="102" y="693"/>
                  </a:lnTo>
                  <a:lnTo>
                    <a:pt x="47" y="618"/>
                  </a:lnTo>
                  <a:lnTo>
                    <a:pt x="12" y="531"/>
                  </a:lnTo>
                  <a:lnTo>
                    <a:pt x="0" y="429"/>
                  </a:lnTo>
                  <a:lnTo>
                    <a:pt x="0" y="429"/>
                  </a:lnTo>
                </a:path>
              </a:pathLst>
            </a:custGeom>
            <a:solidFill>
              <a:srgbClr val="009F82"/>
            </a:solidFill>
            <a:ln w="1901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11239" dir="8100000" algn="ctr" rotWithShape="0">
                <a:srgbClr val="404040"/>
              </a:outerShdw>
            </a:effectLst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322578" name="Text Box 18">
              <a:extLst>
                <a:ext uri="{FF2B5EF4-FFF2-40B4-BE49-F238E27FC236}">
                  <a16:creationId xmlns:a16="http://schemas.microsoft.com/office/drawing/2014/main" id="{C6B47328-724B-0726-A828-8C91D40FAA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4" y="2071"/>
              <a:ext cx="631" cy="6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algn="l" defTabSz="423863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09575" algn="l" defTabSz="423863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820738" algn="l" defTabSz="423863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230313" algn="l" defTabSz="423863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641475" algn="l" defTabSz="423863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098675" defTabSz="423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555875" defTabSz="423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013075" defTabSz="423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470275" defTabSz="423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Clr>
                  <a:srgbClr val="FFFF00"/>
                </a:buClr>
                <a:buSzPct val="90000"/>
                <a:buFont typeface="Symbol" panose="05050102010706020507" pitchFamily="18" charset="2"/>
                <a:buNone/>
              </a:pPr>
              <a:r>
                <a:rPr lang="en-US" altLang="en-US" sz="1100" b="1">
                  <a:solidFill>
                    <a:srgbClr val="FFFFFF"/>
                  </a:solidFill>
                </a:rPr>
                <a:t>Withdrawal</a:t>
              </a:r>
            </a:p>
            <a:p>
              <a:pPr algn="ctr">
                <a:buClr>
                  <a:srgbClr val="FFFF00"/>
                </a:buClr>
                <a:buSzPct val="90000"/>
                <a:buFont typeface="Symbol" panose="05050102010706020507" pitchFamily="18" charset="2"/>
                <a:buNone/>
              </a:pPr>
              <a:r>
                <a:rPr lang="en-US" altLang="en-US" sz="1100" b="1">
                  <a:solidFill>
                    <a:srgbClr val="FFFFFF"/>
                  </a:solidFill>
                </a:rPr>
                <a:t>"Oddness" Functional   deterioration</a:t>
              </a:r>
              <a:endParaRPr lang="en-US" altLang="en-US" sz="2200" b="1"/>
            </a:p>
          </p:txBody>
        </p:sp>
      </p:grpSp>
      <p:grpSp>
        <p:nvGrpSpPr>
          <p:cNvPr id="322579" name="Group 19">
            <a:extLst>
              <a:ext uri="{FF2B5EF4-FFF2-40B4-BE49-F238E27FC236}">
                <a16:creationId xmlns:a16="http://schemas.microsoft.com/office/drawing/2014/main" id="{B023282C-076F-3056-27C7-9E076F768189}"/>
              </a:ext>
            </a:extLst>
          </p:cNvPr>
          <p:cNvGrpSpPr>
            <a:grpSpLocks/>
          </p:cNvGrpSpPr>
          <p:nvPr/>
        </p:nvGrpSpPr>
        <p:grpSpPr bwMode="auto">
          <a:xfrm>
            <a:off x="6724651" y="3751263"/>
            <a:ext cx="1870075" cy="1028700"/>
            <a:chOff x="3604" y="2883"/>
            <a:chExt cx="1295" cy="735"/>
          </a:xfrm>
        </p:grpSpPr>
        <p:sp>
          <p:nvSpPr>
            <p:cNvPr id="322580" name="Freeform 20">
              <a:extLst>
                <a:ext uri="{FF2B5EF4-FFF2-40B4-BE49-F238E27FC236}">
                  <a16:creationId xmlns:a16="http://schemas.microsoft.com/office/drawing/2014/main" id="{2589BA34-763A-7224-89C9-D6ACCA395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4" y="2883"/>
              <a:ext cx="1295" cy="735"/>
            </a:xfrm>
            <a:custGeom>
              <a:avLst/>
              <a:gdLst>
                <a:gd name="T0" fmla="*/ 0 w 1295"/>
                <a:gd name="T1" fmla="*/ 367 h 735"/>
                <a:gd name="T2" fmla="*/ 13 w 1295"/>
                <a:gd name="T3" fmla="*/ 282 h 735"/>
                <a:gd name="T4" fmla="*/ 55 w 1295"/>
                <a:gd name="T5" fmla="*/ 207 h 735"/>
                <a:gd name="T6" fmla="*/ 118 w 1295"/>
                <a:gd name="T7" fmla="*/ 145 h 735"/>
                <a:gd name="T8" fmla="*/ 202 w 1295"/>
                <a:gd name="T9" fmla="*/ 92 h 735"/>
                <a:gd name="T10" fmla="*/ 299 w 1295"/>
                <a:gd name="T11" fmla="*/ 53 h 735"/>
                <a:gd name="T12" fmla="*/ 408 w 1295"/>
                <a:gd name="T13" fmla="*/ 23 h 735"/>
                <a:gd name="T14" fmla="*/ 525 w 1295"/>
                <a:gd name="T15" fmla="*/ 6 h 735"/>
                <a:gd name="T16" fmla="*/ 647 w 1295"/>
                <a:gd name="T17" fmla="*/ 0 h 735"/>
                <a:gd name="T18" fmla="*/ 767 w 1295"/>
                <a:gd name="T19" fmla="*/ 6 h 735"/>
                <a:gd name="T20" fmla="*/ 884 w 1295"/>
                <a:gd name="T21" fmla="*/ 23 h 735"/>
                <a:gd name="T22" fmla="*/ 993 w 1295"/>
                <a:gd name="T23" fmla="*/ 53 h 735"/>
                <a:gd name="T24" fmla="*/ 1091 w 1295"/>
                <a:gd name="T25" fmla="*/ 92 h 735"/>
                <a:gd name="T26" fmla="*/ 1174 w 1295"/>
                <a:gd name="T27" fmla="*/ 145 h 735"/>
                <a:gd name="T28" fmla="*/ 1238 w 1295"/>
                <a:gd name="T29" fmla="*/ 207 h 735"/>
                <a:gd name="T30" fmla="*/ 1279 w 1295"/>
                <a:gd name="T31" fmla="*/ 282 h 735"/>
                <a:gd name="T32" fmla="*/ 1294 w 1295"/>
                <a:gd name="T33" fmla="*/ 367 h 735"/>
                <a:gd name="T34" fmla="*/ 1279 w 1295"/>
                <a:gd name="T35" fmla="*/ 454 h 735"/>
                <a:gd name="T36" fmla="*/ 1238 w 1295"/>
                <a:gd name="T37" fmla="*/ 528 h 735"/>
                <a:gd name="T38" fmla="*/ 1174 w 1295"/>
                <a:gd name="T39" fmla="*/ 592 h 735"/>
                <a:gd name="T40" fmla="*/ 1091 w 1295"/>
                <a:gd name="T41" fmla="*/ 643 h 735"/>
                <a:gd name="T42" fmla="*/ 993 w 1295"/>
                <a:gd name="T43" fmla="*/ 683 h 735"/>
                <a:gd name="T44" fmla="*/ 884 w 1295"/>
                <a:gd name="T45" fmla="*/ 712 h 735"/>
                <a:gd name="T46" fmla="*/ 767 w 1295"/>
                <a:gd name="T47" fmla="*/ 729 h 735"/>
                <a:gd name="T48" fmla="*/ 647 w 1295"/>
                <a:gd name="T49" fmla="*/ 734 h 735"/>
                <a:gd name="T50" fmla="*/ 525 w 1295"/>
                <a:gd name="T51" fmla="*/ 729 h 735"/>
                <a:gd name="T52" fmla="*/ 408 w 1295"/>
                <a:gd name="T53" fmla="*/ 712 h 735"/>
                <a:gd name="T54" fmla="*/ 299 w 1295"/>
                <a:gd name="T55" fmla="*/ 683 h 735"/>
                <a:gd name="T56" fmla="*/ 202 w 1295"/>
                <a:gd name="T57" fmla="*/ 643 h 735"/>
                <a:gd name="T58" fmla="*/ 118 w 1295"/>
                <a:gd name="T59" fmla="*/ 592 h 735"/>
                <a:gd name="T60" fmla="*/ 55 w 1295"/>
                <a:gd name="T61" fmla="*/ 528 h 735"/>
                <a:gd name="T62" fmla="*/ 13 w 1295"/>
                <a:gd name="T63" fmla="*/ 454 h 735"/>
                <a:gd name="T64" fmla="*/ 0 w 1295"/>
                <a:gd name="T65" fmla="*/ 367 h 735"/>
                <a:gd name="T66" fmla="*/ 0 w 1295"/>
                <a:gd name="T67" fmla="*/ 367 h 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95" h="735">
                  <a:moveTo>
                    <a:pt x="0" y="367"/>
                  </a:moveTo>
                  <a:lnTo>
                    <a:pt x="13" y="282"/>
                  </a:lnTo>
                  <a:lnTo>
                    <a:pt x="55" y="207"/>
                  </a:lnTo>
                  <a:lnTo>
                    <a:pt x="118" y="145"/>
                  </a:lnTo>
                  <a:lnTo>
                    <a:pt x="202" y="92"/>
                  </a:lnTo>
                  <a:lnTo>
                    <a:pt x="299" y="53"/>
                  </a:lnTo>
                  <a:lnTo>
                    <a:pt x="408" y="23"/>
                  </a:lnTo>
                  <a:lnTo>
                    <a:pt x="525" y="6"/>
                  </a:lnTo>
                  <a:lnTo>
                    <a:pt x="647" y="0"/>
                  </a:lnTo>
                  <a:lnTo>
                    <a:pt x="767" y="6"/>
                  </a:lnTo>
                  <a:lnTo>
                    <a:pt x="884" y="23"/>
                  </a:lnTo>
                  <a:lnTo>
                    <a:pt x="993" y="53"/>
                  </a:lnTo>
                  <a:lnTo>
                    <a:pt x="1091" y="92"/>
                  </a:lnTo>
                  <a:lnTo>
                    <a:pt x="1174" y="145"/>
                  </a:lnTo>
                  <a:lnTo>
                    <a:pt x="1238" y="207"/>
                  </a:lnTo>
                  <a:lnTo>
                    <a:pt x="1279" y="282"/>
                  </a:lnTo>
                  <a:lnTo>
                    <a:pt x="1294" y="367"/>
                  </a:lnTo>
                  <a:lnTo>
                    <a:pt x="1279" y="454"/>
                  </a:lnTo>
                  <a:lnTo>
                    <a:pt x="1238" y="528"/>
                  </a:lnTo>
                  <a:lnTo>
                    <a:pt x="1174" y="592"/>
                  </a:lnTo>
                  <a:lnTo>
                    <a:pt x="1091" y="643"/>
                  </a:lnTo>
                  <a:lnTo>
                    <a:pt x="993" y="683"/>
                  </a:lnTo>
                  <a:lnTo>
                    <a:pt x="884" y="712"/>
                  </a:lnTo>
                  <a:lnTo>
                    <a:pt x="767" y="729"/>
                  </a:lnTo>
                  <a:lnTo>
                    <a:pt x="647" y="734"/>
                  </a:lnTo>
                  <a:lnTo>
                    <a:pt x="525" y="729"/>
                  </a:lnTo>
                  <a:lnTo>
                    <a:pt x="408" y="712"/>
                  </a:lnTo>
                  <a:lnTo>
                    <a:pt x="299" y="683"/>
                  </a:lnTo>
                  <a:lnTo>
                    <a:pt x="202" y="643"/>
                  </a:lnTo>
                  <a:lnTo>
                    <a:pt x="118" y="592"/>
                  </a:lnTo>
                  <a:lnTo>
                    <a:pt x="55" y="528"/>
                  </a:lnTo>
                  <a:lnTo>
                    <a:pt x="13" y="454"/>
                  </a:lnTo>
                  <a:lnTo>
                    <a:pt x="0" y="367"/>
                  </a:lnTo>
                  <a:lnTo>
                    <a:pt x="0" y="367"/>
                  </a:lnTo>
                </a:path>
              </a:pathLst>
            </a:custGeom>
            <a:solidFill>
              <a:srgbClr val="FF2259"/>
            </a:solidFill>
            <a:ln w="31472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11239" dir="8100000" algn="ctr" rotWithShape="0">
                <a:srgbClr val="404040"/>
              </a:outerShdw>
            </a:effectLst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322581" name="Text Box 21">
              <a:extLst>
                <a:ext uri="{FF2B5EF4-FFF2-40B4-BE49-F238E27FC236}">
                  <a16:creationId xmlns:a16="http://schemas.microsoft.com/office/drawing/2014/main" id="{71A245AA-99B9-A755-08A9-4124C92696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1" y="2997"/>
              <a:ext cx="736" cy="5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algn="l" defTabSz="423863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09575" algn="l" defTabSz="423863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820738" algn="l" defTabSz="423863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230313" algn="l" defTabSz="423863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641475" algn="l" defTabSz="423863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098675" defTabSz="423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555875" defTabSz="423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013075" defTabSz="423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470275" defTabSz="423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Clr>
                  <a:srgbClr val="FFFF00"/>
                </a:buClr>
                <a:buSzPct val="90000"/>
                <a:buFont typeface="Symbol" panose="05050102010706020507" pitchFamily="18" charset="2"/>
                <a:buNone/>
              </a:pPr>
              <a:r>
                <a:rPr lang="en-US" altLang="en-US" sz="1200" b="1">
                  <a:solidFill>
                    <a:srgbClr val="FFFFFF"/>
                  </a:solidFill>
                </a:rPr>
                <a:t>Panic Misattribution</a:t>
              </a:r>
            </a:p>
            <a:p>
              <a:pPr algn="ctr">
                <a:buClr>
                  <a:srgbClr val="FFFF00"/>
                </a:buClr>
                <a:buSzPct val="90000"/>
                <a:buFont typeface="Symbol" panose="05050102010706020507" pitchFamily="18" charset="2"/>
                <a:buNone/>
              </a:pPr>
              <a:r>
                <a:rPr lang="en-US" altLang="en-US" sz="1200" b="1">
                  <a:solidFill>
                    <a:srgbClr val="FFFFFF"/>
                  </a:solidFill>
                </a:rPr>
                <a:t>High EE</a:t>
              </a:r>
              <a:endParaRPr lang="en-US" altLang="en-US" sz="2200" b="1"/>
            </a:p>
          </p:txBody>
        </p:sp>
      </p:grpSp>
      <p:sp>
        <p:nvSpPr>
          <p:cNvPr id="322582" name="Text Box 22">
            <a:extLst>
              <a:ext uri="{FF2B5EF4-FFF2-40B4-BE49-F238E27FC236}">
                <a16:creationId xmlns:a16="http://schemas.microsoft.com/office/drawing/2014/main" id="{16939F0D-AF31-FBCC-9549-749640DCD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4564" y="1847850"/>
            <a:ext cx="210502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423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3188" indent="306388" algn="l" defTabSz="423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512763" indent="307975" algn="l" defTabSz="423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923925" indent="306388" algn="l" defTabSz="423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41475" algn="l" defTabSz="423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98675" defTabSz="423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55875" defTabSz="423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13075" defTabSz="423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70275" defTabSz="423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FFFF00"/>
              </a:buClr>
              <a:buSzPct val="90000"/>
              <a:buFont typeface="Symbol" panose="05050102010706020507" pitchFamily="18" charset="2"/>
              <a:buNone/>
            </a:pPr>
            <a:r>
              <a:rPr lang="en-US" altLang="en-US" sz="22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Late prodrome</a:t>
            </a:r>
          </a:p>
        </p:txBody>
      </p:sp>
      <p:sp>
        <p:nvSpPr>
          <p:cNvPr id="322583" name="Freeform 23">
            <a:extLst>
              <a:ext uri="{FF2B5EF4-FFF2-40B4-BE49-F238E27FC236}">
                <a16:creationId xmlns:a16="http://schemas.microsoft.com/office/drawing/2014/main" id="{C9F71B49-C981-56F4-98CE-F223B8D2986A}"/>
              </a:ext>
            </a:extLst>
          </p:cNvPr>
          <p:cNvSpPr>
            <a:spLocks/>
          </p:cNvSpPr>
          <p:nvPr/>
        </p:nvSpPr>
        <p:spPr bwMode="auto">
          <a:xfrm rot="97117">
            <a:off x="3670301" y="2895601"/>
            <a:ext cx="1262063" cy="442913"/>
          </a:xfrm>
          <a:custGeom>
            <a:avLst/>
            <a:gdLst>
              <a:gd name="T0" fmla="*/ 0 w 875"/>
              <a:gd name="T1" fmla="*/ 113 h 316"/>
              <a:gd name="T2" fmla="*/ 644 w 875"/>
              <a:gd name="T3" fmla="*/ 94 h 316"/>
              <a:gd name="T4" fmla="*/ 640 w 875"/>
              <a:gd name="T5" fmla="*/ 0 h 316"/>
              <a:gd name="T6" fmla="*/ 874 w 875"/>
              <a:gd name="T7" fmla="*/ 151 h 316"/>
              <a:gd name="T8" fmla="*/ 651 w 875"/>
              <a:gd name="T9" fmla="*/ 315 h 316"/>
              <a:gd name="T10" fmla="*/ 649 w 875"/>
              <a:gd name="T11" fmla="*/ 224 h 316"/>
              <a:gd name="T12" fmla="*/ 3 w 875"/>
              <a:gd name="T13" fmla="*/ 244 h 316"/>
              <a:gd name="T14" fmla="*/ 0 w 875"/>
              <a:gd name="T15" fmla="*/ 113 h 316"/>
              <a:gd name="T16" fmla="*/ 0 w 875"/>
              <a:gd name="T17" fmla="*/ 113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75" h="316">
                <a:moveTo>
                  <a:pt x="0" y="113"/>
                </a:moveTo>
                <a:lnTo>
                  <a:pt x="644" y="94"/>
                </a:lnTo>
                <a:lnTo>
                  <a:pt x="640" y="0"/>
                </a:lnTo>
                <a:lnTo>
                  <a:pt x="874" y="151"/>
                </a:lnTo>
                <a:lnTo>
                  <a:pt x="651" y="315"/>
                </a:lnTo>
                <a:lnTo>
                  <a:pt x="649" y="224"/>
                </a:lnTo>
                <a:lnTo>
                  <a:pt x="3" y="244"/>
                </a:lnTo>
                <a:lnTo>
                  <a:pt x="0" y="113"/>
                </a:lnTo>
                <a:lnTo>
                  <a:pt x="0" y="113"/>
                </a:lnTo>
              </a:path>
            </a:pathLst>
          </a:custGeom>
          <a:solidFill>
            <a:srgbClr val="008250"/>
          </a:solidFill>
          <a:ln w="1901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2584" name="Freeform 24">
            <a:extLst>
              <a:ext uri="{FF2B5EF4-FFF2-40B4-BE49-F238E27FC236}">
                <a16:creationId xmlns:a16="http://schemas.microsoft.com/office/drawing/2014/main" id="{567C1D6F-C016-1BEA-440B-0EC78DAD692D}"/>
              </a:ext>
            </a:extLst>
          </p:cNvPr>
          <p:cNvSpPr>
            <a:spLocks/>
          </p:cNvSpPr>
          <p:nvPr/>
        </p:nvSpPr>
        <p:spPr bwMode="auto">
          <a:xfrm>
            <a:off x="3595688" y="5353051"/>
            <a:ext cx="1262062" cy="442913"/>
          </a:xfrm>
          <a:custGeom>
            <a:avLst/>
            <a:gdLst>
              <a:gd name="T0" fmla="*/ 0 w 875"/>
              <a:gd name="T1" fmla="*/ 93 h 316"/>
              <a:gd name="T2" fmla="*/ 645 w 875"/>
              <a:gd name="T3" fmla="*/ 93 h 316"/>
              <a:gd name="T4" fmla="*/ 644 w 875"/>
              <a:gd name="T5" fmla="*/ 0 h 316"/>
              <a:gd name="T6" fmla="*/ 874 w 875"/>
              <a:gd name="T7" fmla="*/ 158 h 316"/>
              <a:gd name="T8" fmla="*/ 645 w 875"/>
              <a:gd name="T9" fmla="*/ 315 h 316"/>
              <a:gd name="T10" fmla="*/ 645 w 875"/>
              <a:gd name="T11" fmla="*/ 224 h 316"/>
              <a:gd name="T12" fmla="*/ 0 w 875"/>
              <a:gd name="T13" fmla="*/ 225 h 316"/>
              <a:gd name="T14" fmla="*/ 0 w 875"/>
              <a:gd name="T15" fmla="*/ 93 h 316"/>
              <a:gd name="T16" fmla="*/ 0 w 875"/>
              <a:gd name="T17" fmla="*/ 93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75" h="316">
                <a:moveTo>
                  <a:pt x="0" y="93"/>
                </a:moveTo>
                <a:lnTo>
                  <a:pt x="645" y="93"/>
                </a:lnTo>
                <a:lnTo>
                  <a:pt x="644" y="0"/>
                </a:lnTo>
                <a:lnTo>
                  <a:pt x="874" y="158"/>
                </a:lnTo>
                <a:lnTo>
                  <a:pt x="645" y="315"/>
                </a:lnTo>
                <a:lnTo>
                  <a:pt x="645" y="224"/>
                </a:lnTo>
                <a:lnTo>
                  <a:pt x="0" y="225"/>
                </a:lnTo>
                <a:lnTo>
                  <a:pt x="0" y="93"/>
                </a:lnTo>
                <a:lnTo>
                  <a:pt x="0" y="93"/>
                </a:lnTo>
              </a:path>
            </a:pathLst>
          </a:custGeom>
          <a:solidFill>
            <a:srgbClr val="008250"/>
          </a:solidFill>
          <a:ln w="1901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22585" name="Group 25">
            <a:extLst>
              <a:ext uri="{FF2B5EF4-FFF2-40B4-BE49-F238E27FC236}">
                <a16:creationId xmlns:a16="http://schemas.microsoft.com/office/drawing/2014/main" id="{F7443A12-C5B6-6672-1C55-763C90C6239F}"/>
              </a:ext>
            </a:extLst>
          </p:cNvPr>
          <p:cNvGrpSpPr>
            <a:grpSpLocks/>
          </p:cNvGrpSpPr>
          <p:nvPr/>
        </p:nvGrpSpPr>
        <p:grpSpPr bwMode="auto">
          <a:xfrm>
            <a:off x="9101205" y="2282826"/>
            <a:ext cx="1471612" cy="4117975"/>
            <a:chOff x="5070" y="1835"/>
            <a:chExt cx="1020" cy="2940"/>
          </a:xfrm>
        </p:grpSpPr>
        <p:sp>
          <p:nvSpPr>
            <p:cNvPr id="322586" name="Freeform 26">
              <a:extLst>
                <a:ext uri="{FF2B5EF4-FFF2-40B4-BE49-F238E27FC236}">
                  <a16:creationId xmlns:a16="http://schemas.microsoft.com/office/drawing/2014/main" id="{F5A28892-7180-C0F1-C5AF-EC706E659B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0" y="1835"/>
              <a:ext cx="1020" cy="2940"/>
            </a:xfrm>
            <a:custGeom>
              <a:avLst/>
              <a:gdLst>
                <a:gd name="T0" fmla="*/ 310 w 1020"/>
                <a:gd name="T1" fmla="*/ 1475 h 2940"/>
                <a:gd name="T2" fmla="*/ 310 w 1020"/>
                <a:gd name="T3" fmla="*/ 1475 h 2940"/>
                <a:gd name="T4" fmla="*/ 238 w 1020"/>
                <a:gd name="T5" fmla="*/ 1890 h 2940"/>
                <a:gd name="T6" fmla="*/ 341 w 1020"/>
                <a:gd name="T7" fmla="*/ 1953 h 2940"/>
                <a:gd name="T8" fmla="*/ 218 w 1020"/>
                <a:gd name="T9" fmla="*/ 2821 h 2940"/>
                <a:gd name="T10" fmla="*/ 464 w 1020"/>
                <a:gd name="T11" fmla="*/ 2189 h 2940"/>
                <a:gd name="T12" fmla="*/ 504 w 1020"/>
                <a:gd name="T13" fmla="*/ 2681 h 2940"/>
                <a:gd name="T14" fmla="*/ 609 w 1020"/>
                <a:gd name="T15" fmla="*/ 2222 h 2940"/>
                <a:gd name="T16" fmla="*/ 763 w 1020"/>
                <a:gd name="T17" fmla="*/ 2939 h 2940"/>
                <a:gd name="T18" fmla="*/ 692 w 1020"/>
                <a:gd name="T19" fmla="*/ 2001 h 2940"/>
                <a:gd name="T20" fmla="*/ 857 w 1020"/>
                <a:gd name="T21" fmla="*/ 2264 h 2940"/>
                <a:gd name="T22" fmla="*/ 787 w 1020"/>
                <a:gd name="T23" fmla="*/ 1711 h 2940"/>
                <a:gd name="T24" fmla="*/ 1019 w 1020"/>
                <a:gd name="T25" fmla="*/ 1556 h 2940"/>
                <a:gd name="T26" fmla="*/ 787 w 1020"/>
                <a:gd name="T27" fmla="*/ 1409 h 2940"/>
                <a:gd name="T28" fmla="*/ 888 w 1020"/>
                <a:gd name="T29" fmla="*/ 981 h 2940"/>
                <a:gd name="T30" fmla="*/ 742 w 1020"/>
                <a:gd name="T31" fmla="*/ 910 h 2940"/>
                <a:gd name="T32" fmla="*/ 904 w 1020"/>
                <a:gd name="T33" fmla="*/ 0 h 2940"/>
                <a:gd name="T34" fmla="*/ 630 w 1020"/>
                <a:gd name="T35" fmla="*/ 755 h 2940"/>
                <a:gd name="T36" fmla="*/ 564 w 1020"/>
                <a:gd name="T37" fmla="*/ 332 h 2940"/>
                <a:gd name="T38" fmla="*/ 483 w 1020"/>
                <a:gd name="T39" fmla="*/ 663 h 2940"/>
                <a:gd name="T40" fmla="*/ 308 w 1020"/>
                <a:gd name="T41" fmla="*/ 208 h 2940"/>
                <a:gd name="T42" fmla="*/ 357 w 1020"/>
                <a:gd name="T43" fmla="*/ 872 h 2940"/>
                <a:gd name="T44" fmla="*/ 235 w 1020"/>
                <a:gd name="T45" fmla="*/ 882 h 2940"/>
                <a:gd name="T46" fmla="*/ 289 w 1020"/>
                <a:gd name="T47" fmla="*/ 1154 h 2940"/>
                <a:gd name="T48" fmla="*/ 0 w 1020"/>
                <a:gd name="T49" fmla="*/ 1278 h 2940"/>
                <a:gd name="T50" fmla="*/ 310 w 1020"/>
                <a:gd name="T51" fmla="*/ 1475 h 2940"/>
                <a:gd name="T52" fmla="*/ 310 w 1020"/>
                <a:gd name="T53" fmla="*/ 1475 h 2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20" h="2940">
                  <a:moveTo>
                    <a:pt x="310" y="1475"/>
                  </a:moveTo>
                  <a:lnTo>
                    <a:pt x="310" y="1475"/>
                  </a:lnTo>
                  <a:lnTo>
                    <a:pt x="238" y="1890"/>
                  </a:lnTo>
                  <a:lnTo>
                    <a:pt x="341" y="1953"/>
                  </a:lnTo>
                  <a:lnTo>
                    <a:pt x="218" y="2821"/>
                  </a:lnTo>
                  <a:lnTo>
                    <a:pt x="464" y="2189"/>
                  </a:lnTo>
                  <a:lnTo>
                    <a:pt x="504" y="2681"/>
                  </a:lnTo>
                  <a:lnTo>
                    <a:pt x="609" y="2222"/>
                  </a:lnTo>
                  <a:lnTo>
                    <a:pt x="763" y="2939"/>
                  </a:lnTo>
                  <a:lnTo>
                    <a:pt x="692" y="2001"/>
                  </a:lnTo>
                  <a:lnTo>
                    <a:pt x="857" y="2264"/>
                  </a:lnTo>
                  <a:lnTo>
                    <a:pt x="787" y="1711"/>
                  </a:lnTo>
                  <a:lnTo>
                    <a:pt x="1019" y="1556"/>
                  </a:lnTo>
                  <a:lnTo>
                    <a:pt x="787" y="1409"/>
                  </a:lnTo>
                  <a:lnTo>
                    <a:pt x="888" y="981"/>
                  </a:lnTo>
                  <a:lnTo>
                    <a:pt x="742" y="910"/>
                  </a:lnTo>
                  <a:lnTo>
                    <a:pt x="904" y="0"/>
                  </a:lnTo>
                  <a:lnTo>
                    <a:pt x="630" y="755"/>
                  </a:lnTo>
                  <a:lnTo>
                    <a:pt x="564" y="332"/>
                  </a:lnTo>
                  <a:lnTo>
                    <a:pt x="483" y="663"/>
                  </a:lnTo>
                  <a:lnTo>
                    <a:pt x="308" y="208"/>
                  </a:lnTo>
                  <a:lnTo>
                    <a:pt x="357" y="872"/>
                  </a:lnTo>
                  <a:lnTo>
                    <a:pt x="235" y="882"/>
                  </a:lnTo>
                  <a:lnTo>
                    <a:pt x="289" y="1154"/>
                  </a:lnTo>
                  <a:lnTo>
                    <a:pt x="0" y="1278"/>
                  </a:lnTo>
                  <a:lnTo>
                    <a:pt x="310" y="1475"/>
                  </a:lnTo>
                  <a:lnTo>
                    <a:pt x="310" y="1475"/>
                  </a:lnTo>
                </a:path>
              </a:pathLst>
            </a:custGeom>
            <a:solidFill>
              <a:srgbClr val="009F82"/>
            </a:solidFill>
            <a:ln w="1901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11239" dir="8100000" algn="ctr" rotWithShape="0">
                <a:srgbClr val="404040"/>
              </a:outerShdw>
            </a:effectLst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322587" name="Text Box 27">
              <a:extLst>
                <a:ext uri="{FF2B5EF4-FFF2-40B4-BE49-F238E27FC236}">
                  <a16:creationId xmlns:a16="http://schemas.microsoft.com/office/drawing/2014/main" id="{3F15F229-6C3D-BBD2-59E2-EC06CFCFE8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4923" y="3157"/>
              <a:ext cx="1404" cy="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algn="l" defTabSz="423863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09575" algn="l" defTabSz="423863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820738" algn="l" defTabSz="423863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230313" algn="l" defTabSz="423863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641475" algn="l" defTabSz="423863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098675" defTabSz="423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555875" defTabSz="423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013075" defTabSz="423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470275" defTabSz="423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Clr>
                  <a:srgbClr val="FFFF00"/>
                </a:buClr>
                <a:buSzPct val="90000"/>
                <a:buFont typeface="Symbol" panose="05050102010706020507" pitchFamily="18" charset="2"/>
                <a:buNone/>
              </a:pPr>
              <a:r>
                <a:rPr lang="en-US" altLang="en-US" sz="2800" b="1" dirty="0">
                  <a:solidFill>
                    <a:srgbClr val="FFFFFF"/>
                  </a:solidFill>
                </a:rPr>
                <a:t>Psychosis</a:t>
              </a:r>
              <a:endParaRPr lang="en-US" altLang="en-US" sz="2800" b="1" dirty="0"/>
            </a:p>
          </p:txBody>
        </p:sp>
      </p:grpSp>
      <p:sp>
        <p:nvSpPr>
          <p:cNvPr id="322588" name="Freeform 28">
            <a:extLst>
              <a:ext uri="{FF2B5EF4-FFF2-40B4-BE49-F238E27FC236}">
                <a16:creationId xmlns:a16="http://schemas.microsoft.com/office/drawing/2014/main" id="{E092D86C-19BA-0EDE-9DD7-AF6BD732FDB4}"/>
              </a:ext>
            </a:extLst>
          </p:cNvPr>
          <p:cNvSpPr>
            <a:spLocks/>
          </p:cNvSpPr>
          <p:nvPr/>
        </p:nvSpPr>
        <p:spPr bwMode="auto">
          <a:xfrm>
            <a:off x="6707188" y="3016250"/>
            <a:ext cx="2563812" cy="503238"/>
          </a:xfrm>
          <a:custGeom>
            <a:avLst/>
            <a:gdLst>
              <a:gd name="T0" fmla="*/ 14 w 1776"/>
              <a:gd name="T1" fmla="*/ 0 h 359"/>
              <a:gd name="T2" fmla="*/ 1319 w 1776"/>
              <a:gd name="T3" fmla="*/ 137 h 359"/>
              <a:gd name="T4" fmla="*/ 1327 w 1776"/>
              <a:gd name="T5" fmla="*/ 45 h 359"/>
              <a:gd name="T6" fmla="*/ 1775 w 1776"/>
              <a:gd name="T7" fmla="*/ 251 h 359"/>
              <a:gd name="T8" fmla="*/ 1296 w 1776"/>
              <a:gd name="T9" fmla="*/ 358 h 359"/>
              <a:gd name="T10" fmla="*/ 1305 w 1776"/>
              <a:gd name="T11" fmla="*/ 268 h 359"/>
              <a:gd name="T12" fmla="*/ 0 w 1776"/>
              <a:gd name="T13" fmla="*/ 130 h 359"/>
              <a:gd name="T14" fmla="*/ 14 w 1776"/>
              <a:gd name="T15" fmla="*/ 0 h 359"/>
              <a:gd name="T16" fmla="*/ 14 w 1776"/>
              <a:gd name="T17" fmla="*/ 0 h 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76" h="359">
                <a:moveTo>
                  <a:pt x="14" y="0"/>
                </a:moveTo>
                <a:lnTo>
                  <a:pt x="1319" y="137"/>
                </a:lnTo>
                <a:lnTo>
                  <a:pt x="1327" y="45"/>
                </a:lnTo>
                <a:lnTo>
                  <a:pt x="1775" y="251"/>
                </a:lnTo>
                <a:lnTo>
                  <a:pt x="1296" y="358"/>
                </a:lnTo>
                <a:lnTo>
                  <a:pt x="1305" y="268"/>
                </a:lnTo>
                <a:lnTo>
                  <a:pt x="0" y="130"/>
                </a:lnTo>
                <a:lnTo>
                  <a:pt x="14" y="0"/>
                </a:lnTo>
                <a:lnTo>
                  <a:pt x="14" y="0"/>
                </a:lnTo>
              </a:path>
            </a:pathLst>
          </a:custGeom>
          <a:solidFill>
            <a:srgbClr val="008250"/>
          </a:solidFill>
          <a:ln w="1901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2589" name="Freeform 29">
            <a:extLst>
              <a:ext uri="{FF2B5EF4-FFF2-40B4-BE49-F238E27FC236}">
                <a16:creationId xmlns:a16="http://schemas.microsoft.com/office/drawing/2014/main" id="{841391CB-29E6-8D6F-1499-1116859F0FA7}"/>
              </a:ext>
            </a:extLst>
          </p:cNvPr>
          <p:cNvSpPr>
            <a:spLocks/>
          </p:cNvSpPr>
          <p:nvPr/>
        </p:nvSpPr>
        <p:spPr bwMode="auto">
          <a:xfrm>
            <a:off x="6710364" y="5207000"/>
            <a:ext cx="2560637" cy="463550"/>
          </a:xfrm>
          <a:custGeom>
            <a:avLst/>
            <a:gdLst>
              <a:gd name="T0" fmla="*/ 0 w 1774"/>
              <a:gd name="T1" fmla="*/ 197 h 330"/>
              <a:gd name="T2" fmla="*/ 1305 w 1774"/>
              <a:gd name="T3" fmla="*/ 92 h 330"/>
              <a:gd name="T4" fmla="*/ 1296 w 1774"/>
              <a:gd name="T5" fmla="*/ 0 h 330"/>
              <a:gd name="T6" fmla="*/ 1773 w 1774"/>
              <a:gd name="T7" fmla="*/ 120 h 330"/>
              <a:gd name="T8" fmla="*/ 1323 w 1774"/>
              <a:gd name="T9" fmla="*/ 313 h 330"/>
              <a:gd name="T10" fmla="*/ 1316 w 1774"/>
              <a:gd name="T11" fmla="*/ 223 h 330"/>
              <a:gd name="T12" fmla="*/ 10 w 1774"/>
              <a:gd name="T13" fmla="*/ 329 h 330"/>
              <a:gd name="T14" fmla="*/ 0 w 1774"/>
              <a:gd name="T15" fmla="*/ 197 h 330"/>
              <a:gd name="T16" fmla="*/ 0 w 1774"/>
              <a:gd name="T17" fmla="*/ 197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74" h="330">
                <a:moveTo>
                  <a:pt x="0" y="197"/>
                </a:moveTo>
                <a:lnTo>
                  <a:pt x="1305" y="92"/>
                </a:lnTo>
                <a:lnTo>
                  <a:pt x="1296" y="0"/>
                </a:lnTo>
                <a:lnTo>
                  <a:pt x="1773" y="120"/>
                </a:lnTo>
                <a:lnTo>
                  <a:pt x="1323" y="313"/>
                </a:lnTo>
                <a:lnTo>
                  <a:pt x="1316" y="223"/>
                </a:lnTo>
                <a:lnTo>
                  <a:pt x="10" y="329"/>
                </a:lnTo>
                <a:lnTo>
                  <a:pt x="0" y="197"/>
                </a:lnTo>
                <a:lnTo>
                  <a:pt x="0" y="197"/>
                </a:lnTo>
              </a:path>
            </a:pathLst>
          </a:custGeom>
          <a:solidFill>
            <a:srgbClr val="008250"/>
          </a:solidFill>
          <a:ln w="1901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2590" name="Line 30">
            <a:extLst>
              <a:ext uri="{FF2B5EF4-FFF2-40B4-BE49-F238E27FC236}">
                <a16:creationId xmlns:a16="http://schemas.microsoft.com/office/drawing/2014/main" id="{C6BE81CB-C0C8-40AF-9477-4546EC788FC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53188" y="4741863"/>
            <a:ext cx="476826" cy="382587"/>
          </a:xfrm>
          <a:prstGeom prst="line">
            <a:avLst/>
          </a:prstGeom>
          <a:noFill/>
          <a:ln w="19010">
            <a:solidFill>
              <a:schemeClr val="accent3">
                <a:lumMod val="5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2591" name="Line 31">
            <a:extLst>
              <a:ext uri="{FF2B5EF4-FFF2-40B4-BE49-F238E27FC236}">
                <a16:creationId xmlns:a16="http://schemas.microsoft.com/office/drawing/2014/main" id="{FAF1B01D-6C7C-C351-F39D-0F6676B14084}"/>
              </a:ext>
            </a:extLst>
          </p:cNvPr>
          <p:cNvSpPr>
            <a:spLocks noChangeShapeType="1"/>
          </p:cNvSpPr>
          <p:nvPr/>
        </p:nvSpPr>
        <p:spPr bwMode="auto">
          <a:xfrm>
            <a:off x="8651876" y="4304779"/>
            <a:ext cx="528638" cy="0"/>
          </a:xfrm>
          <a:prstGeom prst="line">
            <a:avLst/>
          </a:prstGeom>
          <a:noFill/>
          <a:ln w="19010">
            <a:solidFill>
              <a:schemeClr val="accent2">
                <a:lumMod val="5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2592" name="Line 32">
            <a:extLst>
              <a:ext uri="{FF2B5EF4-FFF2-40B4-BE49-F238E27FC236}">
                <a16:creationId xmlns:a16="http://schemas.microsoft.com/office/drawing/2014/main" id="{D372A84A-E82C-CBBF-0FE1-C05615CC7D61}"/>
              </a:ext>
            </a:extLst>
          </p:cNvPr>
          <p:cNvSpPr>
            <a:spLocks noChangeShapeType="1"/>
          </p:cNvSpPr>
          <p:nvPr/>
        </p:nvSpPr>
        <p:spPr bwMode="auto">
          <a:xfrm>
            <a:off x="6496050" y="3413126"/>
            <a:ext cx="590550" cy="442913"/>
          </a:xfrm>
          <a:prstGeom prst="line">
            <a:avLst/>
          </a:prstGeom>
          <a:noFill/>
          <a:ln w="19010">
            <a:solidFill>
              <a:schemeClr val="accent3">
                <a:lumMod val="5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2593" name="Text Box 33">
            <a:extLst>
              <a:ext uri="{FF2B5EF4-FFF2-40B4-BE49-F238E27FC236}">
                <a16:creationId xmlns:a16="http://schemas.microsoft.com/office/drawing/2014/main" id="{1124D97B-0976-BCB2-383E-6C11065230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1876" y="1847850"/>
            <a:ext cx="166052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 defTabSz="423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3188" indent="306388" algn="l" defTabSz="423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512763" indent="307975" algn="l" defTabSz="423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923925" indent="306388" algn="l" defTabSz="423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41475" algn="l" defTabSz="423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98675" defTabSz="423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55875" defTabSz="423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13075" defTabSz="423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70275" defTabSz="423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FFFF00"/>
              </a:buClr>
              <a:buSzPct val="90000"/>
              <a:buFont typeface="Symbol" panose="05050102010706020507" pitchFamily="18" charset="2"/>
              <a:buNone/>
            </a:pPr>
            <a:r>
              <a:rPr lang="en-US" altLang="en-US" sz="2200" b="1">
                <a:solidFill>
                  <a:srgbClr val="FFFFFF"/>
                </a:solidFill>
              </a:rPr>
              <a:t>Acute onset</a:t>
            </a:r>
            <a:endParaRPr lang="en-US" altLang="en-US" sz="2200" b="1"/>
          </a:p>
        </p:txBody>
      </p:sp>
      <p:sp>
        <p:nvSpPr>
          <p:cNvPr id="322594" name="Text Box 34">
            <a:extLst>
              <a:ext uri="{FF2B5EF4-FFF2-40B4-BE49-F238E27FC236}">
                <a16:creationId xmlns:a16="http://schemas.microsoft.com/office/drawing/2014/main" id="{9B796E62-7E7B-EBBC-79E0-79A2F6B5B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7226" y="96838"/>
            <a:ext cx="8869363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algn="l" defTabSz="423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09575" algn="l" defTabSz="423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20738" algn="l" defTabSz="423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30313" algn="l" defTabSz="423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41475" algn="l" defTabSz="4238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98675" defTabSz="423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55875" defTabSz="423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13075" defTabSz="423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70275" defTabSz="423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FFFF00"/>
              </a:buClr>
              <a:buSzPct val="90000"/>
              <a:buFont typeface="Symbol" panose="05050102010706020507" pitchFamily="18" charset="2"/>
              <a:buNone/>
            </a:pPr>
            <a:r>
              <a:rPr lang="en-US" altLang="en-US" sz="3800" b="1" dirty="0">
                <a:solidFill>
                  <a:schemeClr val="accent3">
                    <a:lumMod val="50000"/>
                  </a:schemeClr>
                </a:solidFill>
              </a:rPr>
              <a:t>Biosocial causal interactions in late schizophrenic prodrome</a:t>
            </a:r>
            <a:endParaRPr lang="en-US" altLang="en-US" sz="2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322595" name="Group 35">
            <a:extLst>
              <a:ext uri="{FF2B5EF4-FFF2-40B4-BE49-F238E27FC236}">
                <a16:creationId xmlns:a16="http://schemas.microsoft.com/office/drawing/2014/main" id="{DC1F3A28-BB21-77A7-6087-ACB1B16C218E}"/>
              </a:ext>
            </a:extLst>
          </p:cNvPr>
          <p:cNvGrpSpPr>
            <a:grpSpLocks/>
          </p:cNvGrpSpPr>
          <p:nvPr/>
        </p:nvGrpSpPr>
        <p:grpSpPr bwMode="auto">
          <a:xfrm>
            <a:off x="3503613" y="3633788"/>
            <a:ext cx="1427162" cy="1270000"/>
            <a:chOff x="1372" y="2799"/>
            <a:chExt cx="989" cy="907"/>
          </a:xfrm>
        </p:grpSpPr>
        <p:sp>
          <p:nvSpPr>
            <p:cNvPr id="322596" name="Freeform 36">
              <a:extLst>
                <a:ext uri="{FF2B5EF4-FFF2-40B4-BE49-F238E27FC236}">
                  <a16:creationId xmlns:a16="http://schemas.microsoft.com/office/drawing/2014/main" id="{5CC53B32-8B6E-6DA0-2F03-69FC0D5FB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2" y="2799"/>
              <a:ext cx="989" cy="907"/>
            </a:xfrm>
            <a:custGeom>
              <a:avLst/>
              <a:gdLst>
                <a:gd name="T0" fmla="*/ 0 w 989"/>
                <a:gd name="T1" fmla="*/ 453 h 907"/>
                <a:gd name="T2" fmla="*/ 11 w 989"/>
                <a:gd name="T3" fmla="*/ 347 h 907"/>
                <a:gd name="T4" fmla="*/ 42 w 989"/>
                <a:gd name="T5" fmla="*/ 256 h 907"/>
                <a:gd name="T6" fmla="*/ 90 w 989"/>
                <a:gd name="T7" fmla="*/ 178 h 907"/>
                <a:gd name="T8" fmla="*/ 154 w 989"/>
                <a:gd name="T9" fmla="*/ 114 h 907"/>
                <a:gd name="T10" fmla="*/ 229 w 989"/>
                <a:gd name="T11" fmla="*/ 65 h 907"/>
                <a:gd name="T12" fmla="*/ 313 w 989"/>
                <a:gd name="T13" fmla="*/ 30 h 907"/>
                <a:gd name="T14" fmla="*/ 401 w 989"/>
                <a:gd name="T15" fmla="*/ 8 h 907"/>
                <a:gd name="T16" fmla="*/ 494 w 989"/>
                <a:gd name="T17" fmla="*/ 0 h 907"/>
                <a:gd name="T18" fmla="*/ 586 w 989"/>
                <a:gd name="T19" fmla="*/ 8 h 907"/>
                <a:gd name="T20" fmla="*/ 675 w 989"/>
                <a:gd name="T21" fmla="*/ 30 h 907"/>
                <a:gd name="T22" fmla="*/ 758 w 989"/>
                <a:gd name="T23" fmla="*/ 65 h 907"/>
                <a:gd name="T24" fmla="*/ 834 w 989"/>
                <a:gd name="T25" fmla="*/ 114 h 907"/>
                <a:gd name="T26" fmla="*/ 896 w 989"/>
                <a:gd name="T27" fmla="*/ 178 h 907"/>
                <a:gd name="T28" fmla="*/ 946 w 989"/>
                <a:gd name="T29" fmla="*/ 256 h 907"/>
                <a:gd name="T30" fmla="*/ 977 w 989"/>
                <a:gd name="T31" fmla="*/ 347 h 907"/>
                <a:gd name="T32" fmla="*/ 988 w 989"/>
                <a:gd name="T33" fmla="*/ 453 h 907"/>
                <a:gd name="T34" fmla="*/ 977 w 989"/>
                <a:gd name="T35" fmla="*/ 560 h 907"/>
                <a:gd name="T36" fmla="*/ 946 w 989"/>
                <a:gd name="T37" fmla="*/ 652 h 907"/>
                <a:gd name="T38" fmla="*/ 896 w 989"/>
                <a:gd name="T39" fmla="*/ 730 h 907"/>
                <a:gd name="T40" fmla="*/ 834 w 989"/>
                <a:gd name="T41" fmla="*/ 793 h 907"/>
                <a:gd name="T42" fmla="*/ 758 w 989"/>
                <a:gd name="T43" fmla="*/ 843 h 907"/>
                <a:gd name="T44" fmla="*/ 675 w 989"/>
                <a:gd name="T45" fmla="*/ 878 h 907"/>
                <a:gd name="T46" fmla="*/ 586 w 989"/>
                <a:gd name="T47" fmla="*/ 899 h 907"/>
                <a:gd name="T48" fmla="*/ 494 w 989"/>
                <a:gd name="T49" fmla="*/ 906 h 907"/>
                <a:gd name="T50" fmla="*/ 401 w 989"/>
                <a:gd name="T51" fmla="*/ 899 h 907"/>
                <a:gd name="T52" fmla="*/ 313 w 989"/>
                <a:gd name="T53" fmla="*/ 878 h 907"/>
                <a:gd name="T54" fmla="*/ 229 w 989"/>
                <a:gd name="T55" fmla="*/ 843 h 907"/>
                <a:gd name="T56" fmla="*/ 154 w 989"/>
                <a:gd name="T57" fmla="*/ 793 h 907"/>
                <a:gd name="T58" fmla="*/ 90 w 989"/>
                <a:gd name="T59" fmla="*/ 730 h 907"/>
                <a:gd name="T60" fmla="*/ 42 w 989"/>
                <a:gd name="T61" fmla="*/ 652 h 907"/>
                <a:gd name="T62" fmla="*/ 11 w 989"/>
                <a:gd name="T63" fmla="*/ 560 h 907"/>
                <a:gd name="T64" fmla="*/ 0 w 989"/>
                <a:gd name="T65" fmla="*/ 453 h 907"/>
                <a:gd name="T66" fmla="*/ 0 w 989"/>
                <a:gd name="T67" fmla="*/ 453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89" h="907">
                  <a:moveTo>
                    <a:pt x="0" y="453"/>
                  </a:moveTo>
                  <a:lnTo>
                    <a:pt x="11" y="347"/>
                  </a:lnTo>
                  <a:lnTo>
                    <a:pt x="42" y="256"/>
                  </a:lnTo>
                  <a:lnTo>
                    <a:pt x="90" y="178"/>
                  </a:lnTo>
                  <a:lnTo>
                    <a:pt x="154" y="114"/>
                  </a:lnTo>
                  <a:lnTo>
                    <a:pt x="229" y="65"/>
                  </a:lnTo>
                  <a:lnTo>
                    <a:pt x="313" y="30"/>
                  </a:lnTo>
                  <a:lnTo>
                    <a:pt x="401" y="8"/>
                  </a:lnTo>
                  <a:lnTo>
                    <a:pt x="494" y="0"/>
                  </a:lnTo>
                  <a:lnTo>
                    <a:pt x="586" y="8"/>
                  </a:lnTo>
                  <a:lnTo>
                    <a:pt x="675" y="30"/>
                  </a:lnTo>
                  <a:lnTo>
                    <a:pt x="758" y="65"/>
                  </a:lnTo>
                  <a:lnTo>
                    <a:pt x="834" y="114"/>
                  </a:lnTo>
                  <a:lnTo>
                    <a:pt x="896" y="178"/>
                  </a:lnTo>
                  <a:lnTo>
                    <a:pt x="946" y="256"/>
                  </a:lnTo>
                  <a:lnTo>
                    <a:pt x="977" y="347"/>
                  </a:lnTo>
                  <a:lnTo>
                    <a:pt x="988" y="453"/>
                  </a:lnTo>
                  <a:lnTo>
                    <a:pt x="977" y="560"/>
                  </a:lnTo>
                  <a:lnTo>
                    <a:pt x="946" y="652"/>
                  </a:lnTo>
                  <a:lnTo>
                    <a:pt x="896" y="730"/>
                  </a:lnTo>
                  <a:lnTo>
                    <a:pt x="834" y="793"/>
                  </a:lnTo>
                  <a:lnTo>
                    <a:pt x="758" y="843"/>
                  </a:lnTo>
                  <a:lnTo>
                    <a:pt x="675" y="878"/>
                  </a:lnTo>
                  <a:lnTo>
                    <a:pt x="586" y="899"/>
                  </a:lnTo>
                  <a:lnTo>
                    <a:pt x="494" y="906"/>
                  </a:lnTo>
                  <a:lnTo>
                    <a:pt x="401" y="899"/>
                  </a:lnTo>
                  <a:lnTo>
                    <a:pt x="313" y="878"/>
                  </a:lnTo>
                  <a:lnTo>
                    <a:pt x="229" y="843"/>
                  </a:lnTo>
                  <a:lnTo>
                    <a:pt x="154" y="793"/>
                  </a:lnTo>
                  <a:lnTo>
                    <a:pt x="90" y="730"/>
                  </a:lnTo>
                  <a:lnTo>
                    <a:pt x="42" y="652"/>
                  </a:lnTo>
                  <a:lnTo>
                    <a:pt x="11" y="560"/>
                  </a:lnTo>
                  <a:lnTo>
                    <a:pt x="0" y="453"/>
                  </a:lnTo>
                  <a:lnTo>
                    <a:pt x="0" y="453"/>
                  </a:lnTo>
                </a:path>
              </a:pathLst>
            </a:custGeom>
            <a:solidFill>
              <a:srgbClr val="FF2259"/>
            </a:solidFill>
            <a:ln w="31472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11239" dir="8100000" algn="ctr" rotWithShape="0">
                <a:srgbClr val="404040"/>
              </a:outerShdw>
            </a:effectLst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322597" name="Text Box 37">
              <a:extLst>
                <a:ext uri="{FF2B5EF4-FFF2-40B4-BE49-F238E27FC236}">
                  <a16:creationId xmlns:a16="http://schemas.microsoft.com/office/drawing/2014/main" id="{D9D10EF0-1F7D-19EF-84DC-744568FCA1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7" y="2940"/>
              <a:ext cx="562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algn="l" defTabSz="423863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09575" algn="l" defTabSz="423863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820738" algn="l" defTabSz="423863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230313" algn="l" defTabSz="423863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641475" algn="l" defTabSz="423863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098675" defTabSz="423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555875" defTabSz="423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013075" defTabSz="423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470275" defTabSz="423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buClr>
                  <a:srgbClr val="FFFF00"/>
                </a:buClr>
                <a:buSzPct val="90000"/>
                <a:buFont typeface="Symbol" panose="05050102010706020507" pitchFamily="18" charset="2"/>
                <a:buNone/>
              </a:pPr>
              <a:r>
                <a:rPr lang="en-US" altLang="en-US" sz="1200" b="1">
                  <a:solidFill>
                    <a:srgbClr val="FFFFFF"/>
                  </a:solidFill>
                </a:rPr>
                <a:t>Critical comments CD</a:t>
              </a:r>
            </a:p>
            <a:p>
              <a:pPr algn="ctr">
                <a:buClr>
                  <a:srgbClr val="FFFF00"/>
                </a:buClr>
                <a:buSzPct val="90000"/>
                <a:buFont typeface="Symbol" panose="05050102010706020507" pitchFamily="18" charset="2"/>
                <a:buNone/>
              </a:pPr>
              <a:r>
                <a:rPr lang="en-US" altLang="en-US" sz="1200" b="1">
                  <a:solidFill>
                    <a:srgbClr val="FFFFFF"/>
                  </a:solidFill>
                </a:rPr>
                <a:t>Anxiety</a:t>
              </a:r>
              <a:endParaRPr lang="en-US" altLang="en-US" sz="2200" b="1"/>
            </a:p>
          </p:txBody>
        </p:sp>
      </p:grpSp>
      <p:sp>
        <p:nvSpPr>
          <p:cNvPr id="322598" name="Line 38">
            <a:extLst>
              <a:ext uri="{FF2B5EF4-FFF2-40B4-BE49-F238E27FC236}">
                <a16:creationId xmlns:a16="http://schemas.microsoft.com/office/drawing/2014/main" id="{80EA557F-433C-2443-BA19-6BFA0D85D5D9}"/>
              </a:ext>
            </a:extLst>
          </p:cNvPr>
          <p:cNvSpPr>
            <a:spLocks noChangeShapeType="1"/>
          </p:cNvSpPr>
          <p:nvPr/>
        </p:nvSpPr>
        <p:spPr bwMode="auto">
          <a:xfrm>
            <a:off x="3230564" y="3468688"/>
            <a:ext cx="484187" cy="303212"/>
          </a:xfrm>
          <a:prstGeom prst="line">
            <a:avLst/>
          </a:prstGeom>
          <a:noFill/>
          <a:ln w="19010">
            <a:solidFill>
              <a:schemeClr val="accent3">
                <a:lumMod val="5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2599" name="Line 39">
            <a:extLst>
              <a:ext uri="{FF2B5EF4-FFF2-40B4-BE49-F238E27FC236}">
                <a16:creationId xmlns:a16="http://schemas.microsoft.com/office/drawing/2014/main" id="{3F360455-8899-F505-C8CD-5A03CDA9859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41676" y="4767264"/>
            <a:ext cx="423863" cy="314325"/>
          </a:xfrm>
          <a:prstGeom prst="line">
            <a:avLst/>
          </a:prstGeom>
          <a:noFill/>
          <a:ln w="19010">
            <a:solidFill>
              <a:schemeClr val="accent3">
                <a:lumMod val="5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22600" name="Group 40">
            <a:extLst>
              <a:ext uri="{FF2B5EF4-FFF2-40B4-BE49-F238E27FC236}">
                <a16:creationId xmlns:a16="http://schemas.microsoft.com/office/drawing/2014/main" id="{A2FCF59D-B79B-C80F-DA60-C93E3D44D73A}"/>
              </a:ext>
            </a:extLst>
          </p:cNvPr>
          <p:cNvGrpSpPr>
            <a:grpSpLocks/>
          </p:cNvGrpSpPr>
          <p:nvPr/>
        </p:nvGrpSpPr>
        <p:grpSpPr bwMode="auto">
          <a:xfrm>
            <a:off x="4963318" y="4234658"/>
            <a:ext cx="1668463" cy="139700"/>
            <a:chOff x="2356" y="3233"/>
            <a:chExt cx="1156" cy="100"/>
          </a:xfrm>
          <a:solidFill>
            <a:schemeClr val="accent2">
              <a:lumMod val="50000"/>
            </a:schemeClr>
          </a:solidFill>
        </p:grpSpPr>
        <p:sp>
          <p:nvSpPr>
            <p:cNvPr id="322601" name="Line 41">
              <a:extLst>
                <a:ext uri="{FF2B5EF4-FFF2-40B4-BE49-F238E27FC236}">
                  <a16:creationId xmlns:a16="http://schemas.microsoft.com/office/drawing/2014/main" id="{5BA8CA6D-39B4-3D8B-AC94-D835B1C453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6" y="3278"/>
              <a:ext cx="1047" cy="7"/>
            </a:xfrm>
            <a:prstGeom prst="line">
              <a:avLst/>
            </a:prstGeom>
            <a:grpFill/>
            <a:ln w="31472">
              <a:solidFill>
                <a:schemeClr val="accent2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602" name="Freeform 42">
              <a:extLst>
                <a:ext uri="{FF2B5EF4-FFF2-40B4-BE49-F238E27FC236}">
                  <a16:creationId xmlns:a16="http://schemas.microsoft.com/office/drawing/2014/main" id="{418FE6A5-B65C-84FB-92FF-D9E84529FB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2" y="3233"/>
              <a:ext cx="110" cy="100"/>
            </a:xfrm>
            <a:custGeom>
              <a:avLst/>
              <a:gdLst>
                <a:gd name="T0" fmla="*/ 2 w 110"/>
                <a:gd name="T1" fmla="*/ 0 h 100"/>
                <a:gd name="T2" fmla="*/ 0 w 110"/>
                <a:gd name="T3" fmla="*/ 99 h 100"/>
                <a:gd name="T4" fmla="*/ 109 w 110"/>
                <a:gd name="T5" fmla="*/ 53 h 100"/>
                <a:gd name="T6" fmla="*/ 2 w 110"/>
                <a:gd name="T7" fmla="*/ 0 h 100"/>
                <a:gd name="T8" fmla="*/ 2 w 110"/>
                <a:gd name="T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00">
                  <a:moveTo>
                    <a:pt x="2" y="0"/>
                  </a:moveTo>
                  <a:lnTo>
                    <a:pt x="0" y="99"/>
                  </a:lnTo>
                  <a:lnTo>
                    <a:pt x="109" y="53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grpFill/>
            <a:ln w="31472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2603" name="Line 43">
            <a:extLst>
              <a:ext uri="{FF2B5EF4-FFF2-40B4-BE49-F238E27FC236}">
                <a16:creationId xmlns:a16="http://schemas.microsoft.com/office/drawing/2014/main" id="{0B085F73-98E1-F31A-D2DE-556442A2FD8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97425" y="3570012"/>
            <a:ext cx="362766" cy="266976"/>
          </a:xfrm>
          <a:prstGeom prst="line">
            <a:avLst/>
          </a:prstGeom>
          <a:noFill/>
          <a:ln w="19010">
            <a:solidFill>
              <a:schemeClr val="accent3">
                <a:lumMod val="5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2604" name="Line 44">
            <a:extLst>
              <a:ext uri="{FF2B5EF4-FFF2-40B4-BE49-F238E27FC236}">
                <a16:creationId xmlns:a16="http://schemas.microsoft.com/office/drawing/2014/main" id="{85EE13A7-CF7C-808C-7D5D-94ACA0E9517F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9475" y="4735513"/>
            <a:ext cx="382588" cy="392112"/>
          </a:xfrm>
          <a:prstGeom prst="line">
            <a:avLst/>
          </a:prstGeom>
          <a:noFill/>
          <a:ln w="19010">
            <a:solidFill>
              <a:schemeClr val="accent3">
                <a:lumMod val="5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2605" name="Rectangle 45">
            <a:extLst>
              <a:ext uri="{FF2B5EF4-FFF2-40B4-BE49-F238E27FC236}">
                <a16:creationId xmlns:a16="http://schemas.microsoft.com/office/drawing/2014/main" id="{73B44397-983A-525E-9470-F2A08275F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1663" y="6400801"/>
            <a:ext cx="34290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en-US" altLang="en-US" sz="16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052350"/>
      </p:ext>
    </p:extLst>
  </p:cSld>
  <p:clrMapOvr>
    <a:masterClrMapping/>
  </p:clrMapOvr>
  <p:transition>
    <p:wipe dir="r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6210" name="Picture 2">
            <a:extLst>
              <a:ext uri="{FF2B5EF4-FFF2-40B4-BE49-F238E27FC236}">
                <a16:creationId xmlns:a16="http://schemas.microsoft.com/office/drawing/2014/main" id="{E6CDDFB1-5D4E-501B-864E-5960417C5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825" y="1554164"/>
            <a:ext cx="6611938" cy="454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1886211" name="Text Box 3">
            <a:extLst>
              <a:ext uri="{FF2B5EF4-FFF2-40B4-BE49-F238E27FC236}">
                <a16:creationId xmlns:a16="http://schemas.microsoft.com/office/drawing/2014/main" id="{4398C4C8-F797-5A5D-1C1A-6F5710D21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0664" y="6161088"/>
            <a:ext cx="6611937" cy="16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 defTabSz="830263">
              <a:tabLst>
                <a:tab pos="0" algn="l"/>
                <a:tab pos="830263" algn="l"/>
                <a:tab pos="1658938" algn="l"/>
                <a:tab pos="2489200" algn="l"/>
                <a:tab pos="3317875" algn="l"/>
                <a:tab pos="4148138" algn="l"/>
                <a:tab pos="4976813" algn="l"/>
                <a:tab pos="5807075" algn="l"/>
                <a:tab pos="6635750" algn="l"/>
                <a:tab pos="7466013" algn="l"/>
                <a:tab pos="8294688" algn="l"/>
                <a:tab pos="9124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4338" algn="l" defTabSz="830263">
              <a:tabLst>
                <a:tab pos="0" algn="l"/>
                <a:tab pos="830263" algn="l"/>
                <a:tab pos="1658938" algn="l"/>
                <a:tab pos="2489200" algn="l"/>
                <a:tab pos="3317875" algn="l"/>
                <a:tab pos="4148138" algn="l"/>
                <a:tab pos="4976813" algn="l"/>
                <a:tab pos="5807075" algn="l"/>
                <a:tab pos="6635750" algn="l"/>
                <a:tab pos="7466013" algn="l"/>
                <a:tab pos="8294688" algn="l"/>
                <a:tab pos="9124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30263" algn="l" defTabSz="830263">
              <a:tabLst>
                <a:tab pos="0" algn="l"/>
                <a:tab pos="830263" algn="l"/>
                <a:tab pos="1658938" algn="l"/>
                <a:tab pos="2489200" algn="l"/>
                <a:tab pos="3317875" algn="l"/>
                <a:tab pos="4148138" algn="l"/>
                <a:tab pos="4976813" algn="l"/>
                <a:tab pos="5807075" algn="l"/>
                <a:tab pos="6635750" algn="l"/>
                <a:tab pos="7466013" algn="l"/>
                <a:tab pos="8294688" algn="l"/>
                <a:tab pos="9124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44600" algn="l" defTabSz="830263">
              <a:tabLst>
                <a:tab pos="0" algn="l"/>
                <a:tab pos="830263" algn="l"/>
                <a:tab pos="1658938" algn="l"/>
                <a:tab pos="2489200" algn="l"/>
                <a:tab pos="3317875" algn="l"/>
                <a:tab pos="4148138" algn="l"/>
                <a:tab pos="4976813" algn="l"/>
                <a:tab pos="5807075" algn="l"/>
                <a:tab pos="6635750" algn="l"/>
                <a:tab pos="7466013" algn="l"/>
                <a:tab pos="8294688" algn="l"/>
                <a:tab pos="9124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58938" algn="l" defTabSz="830263">
              <a:tabLst>
                <a:tab pos="0" algn="l"/>
                <a:tab pos="830263" algn="l"/>
                <a:tab pos="1658938" algn="l"/>
                <a:tab pos="2489200" algn="l"/>
                <a:tab pos="3317875" algn="l"/>
                <a:tab pos="4148138" algn="l"/>
                <a:tab pos="4976813" algn="l"/>
                <a:tab pos="5807075" algn="l"/>
                <a:tab pos="6635750" algn="l"/>
                <a:tab pos="7466013" algn="l"/>
                <a:tab pos="8294688" algn="l"/>
                <a:tab pos="9124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16138" defTabSz="830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30263" algn="l"/>
                <a:tab pos="1658938" algn="l"/>
                <a:tab pos="2489200" algn="l"/>
                <a:tab pos="3317875" algn="l"/>
                <a:tab pos="4148138" algn="l"/>
                <a:tab pos="4976813" algn="l"/>
                <a:tab pos="5807075" algn="l"/>
                <a:tab pos="6635750" algn="l"/>
                <a:tab pos="7466013" algn="l"/>
                <a:tab pos="8294688" algn="l"/>
                <a:tab pos="9124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73338" defTabSz="830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30263" algn="l"/>
                <a:tab pos="1658938" algn="l"/>
                <a:tab pos="2489200" algn="l"/>
                <a:tab pos="3317875" algn="l"/>
                <a:tab pos="4148138" algn="l"/>
                <a:tab pos="4976813" algn="l"/>
                <a:tab pos="5807075" algn="l"/>
                <a:tab pos="6635750" algn="l"/>
                <a:tab pos="7466013" algn="l"/>
                <a:tab pos="8294688" algn="l"/>
                <a:tab pos="9124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30538" defTabSz="830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30263" algn="l"/>
                <a:tab pos="1658938" algn="l"/>
                <a:tab pos="2489200" algn="l"/>
                <a:tab pos="3317875" algn="l"/>
                <a:tab pos="4148138" algn="l"/>
                <a:tab pos="4976813" algn="l"/>
                <a:tab pos="5807075" algn="l"/>
                <a:tab pos="6635750" algn="l"/>
                <a:tab pos="7466013" algn="l"/>
                <a:tab pos="8294688" algn="l"/>
                <a:tab pos="9124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87738" defTabSz="830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30263" algn="l"/>
                <a:tab pos="1658938" algn="l"/>
                <a:tab pos="2489200" algn="l"/>
                <a:tab pos="3317875" algn="l"/>
                <a:tab pos="4148138" algn="l"/>
                <a:tab pos="4976813" algn="l"/>
                <a:tab pos="5807075" algn="l"/>
                <a:tab pos="6635750" algn="l"/>
                <a:tab pos="7466013" algn="l"/>
                <a:tab pos="8294688" algn="l"/>
                <a:tab pos="9124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1100" b="1">
                <a:latin typeface="Arial" panose="020B0604020202020204" pitchFamily="34" charset="0"/>
              </a:rPr>
              <a:t>Cannon, T. D. et al. Arch Gen Psychiatry 2008;65:28-37.</a:t>
            </a:r>
          </a:p>
        </p:txBody>
      </p:sp>
      <p:sp>
        <p:nvSpPr>
          <p:cNvPr id="1886212" name="Text Box 4">
            <a:extLst>
              <a:ext uri="{FF2B5EF4-FFF2-40B4-BE49-F238E27FC236}">
                <a16:creationId xmlns:a16="http://schemas.microsoft.com/office/drawing/2014/main" id="{83F30C37-9E35-5D9D-E33B-0F6F88C3B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7514" y="365125"/>
            <a:ext cx="881697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>
            <a:spAutoFit/>
          </a:bodyPr>
          <a:lstStyle>
            <a:lvl1pPr algn="l" defTabSz="830263">
              <a:tabLst>
                <a:tab pos="0" algn="l"/>
                <a:tab pos="830263" algn="l"/>
                <a:tab pos="1658938" algn="l"/>
                <a:tab pos="2489200" algn="l"/>
                <a:tab pos="3317875" algn="l"/>
                <a:tab pos="4148138" algn="l"/>
                <a:tab pos="4976813" algn="l"/>
                <a:tab pos="5807075" algn="l"/>
                <a:tab pos="6635750" algn="l"/>
                <a:tab pos="7466013" algn="l"/>
                <a:tab pos="8294688" algn="l"/>
                <a:tab pos="9124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4338" algn="l" defTabSz="830263">
              <a:tabLst>
                <a:tab pos="0" algn="l"/>
                <a:tab pos="830263" algn="l"/>
                <a:tab pos="1658938" algn="l"/>
                <a:tab pos="2489200" algn="l"/>
                <a:tab pos="3317875" algn="l"/>
                <a:tab pos="4148138" algn="l"/>
                <a:tab pos="4976813" algn="l"/>
                <a:tab pos="5807075" algn="l"/>
                <a:tab pos="6635750" algn="l"/>
                <a:tab pos="7466013" algn="l"/>
                <a:tab pos="8294688" algn="l"/>
                <a:tab pos="9124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30263" algn="l" defTabSz="830263">
              <a:tabLst>
                <a:tab pos="0" algn="l"/>
                <a:tab pos="830263" algn="l"/>
                <a:tab pos="1658938" algn="l"/>
                <a:tab pos="2489200" algn="l"/>
                <a:tab pos="3317875" algn="l"/>
                <a:tab pos="4148138" algn="l"/>
                <a:tab pos="4976813" algn="l"/>
                <a:tab pos="5807075" algn="l"/>
                <a:tab pos="6635750" algn="l"/>
                <a:tab pos="7466013" algn="l"/>
                <a:tab pos="8294688" algn="l"/>
                <a:tab pos="9124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44600" algn="l" defTabSz="830263">
              <a:tabLst>
                <a:tab pos="0" algn="l"/>
                <a:tab pos="830263" algn="l"/>
                <a:tab pos="1658938" algn="l"/>
                <a:tab pos="2489200" algn="l"/>
                <a:tab pos="3317875" algn="l"/>
                <a:tab pos="4148138" algn="l"/>
                <a:tab pos="4976813" algn="l"/>
                <a:tab pos="5807075" algn="l"/>
                <a:tab pos="6635750" algn="l"/>
                <a:tab pos="7466013" algn="l"/>
                <a:tab pos="8294688" algn="l"/>
                <a:tab pos="9124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58938" algn="l" defTabSz="830263">
              <a:tabLst>
                <a:tab pos="0" algn="l"/>
                <a:tab pos="830263" algn="l"/>
                <a:tab pos="1658938" algn="l"/>
                <a:tab pos="2489200" algn="l"/>
                <a:tab pos="3317875" algn="l"/>
                <a:tab pos="4148138" algn="l"/>
                <a:tab pos="4976813" algn="l"/>
                <a:tab pos="5807075" algn="l"/>
                <a:tab pos="6635750" algn="l"/>
                <a:tab pos="7466013" algn="l"/>
                <a:tab pos="8294688" algn="l"/>
                <a:tab pos="9124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16138" defTabSz="830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30263" algn="l"/>
                <a:tab pos="1658938" algn="l"/>
                <a:tab pos="2489200" algn="l"/>
                <a:tab pos="3317875" algn="l"/>
                <a:tab pos="4148138" algn="l"/>
                <a:tab pos="4976813" algn="l"/>
                <a:tab pos="5807075" algn="l"/>
                <a:tab pos="6635750" algn="l"/>
                <a:tab pos="7466013" algn="l"/>
                <a:tab pos="8294688" algn="l"/>
                <a:tab pos="9124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73338" defTabSz="830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30263" algn="l"/>
                <a:tab pos="1658938" algn="l"/>
                <a:tab pos="2489200" algn="l"/>
                <a:tab pos="3317875" algn="l"/>
                <a:tab pos="4148138" algn="l"/>
                <a:tab pos="4976813" algn="l"/>
                <a:tab pos="5807075" algn="l"/>
                <a:tab pos="6635750" algn="l"/>
                <a:tab pos="7466013" algn="l"/>
                <a:tab pos="8294688" algn="l"/>
                <a:tab pos="9124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30538" defTabSz="830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30263" algn="l"/>
                <a:tab pos="1658938" algn="l"/>
                <a:tab pos="2489200" algn="l"/>
                <a:tab pos="3317875" algn="l"/>
                <a:tab pos="4148138" algn="l"/>
                <a:tab pos="4976813" algn="l"/>
                <a:tab pos="5807075" algn="l"/>
                <a:tab pos="6635750" algn="l"/>
                <a:tab pos="7466013" algn="l"/>
                <a:tab pos="8294688" algn="l"/>
                <a:tab pos="9124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87738" defTabSz="830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30263" algn="l"/>
                <a:tab pos="1658938" algn="l"/>
                <a:tab pos="2489200" algn="l"/>
                <a:tab pos="3317875" algn="l"/>
                <a:tab pos="4148138" algn="l"/>
                <a:tab pos="4976813" algn="l"/>
                <a:tab pos="5807075" algn="l"/>
                <a:tab pos="6635750" algn="l"/>
                <a:tab pos="7466013" algn="l"/>
                <a:tab pos="8294688" algn="l"/>
                <a:tab pos="91249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2100" b="1">
                <a:solidFill>
                  <a:schemeClr val="tx2"/>
                </a:solidFill>
                <a:latin typeface="Arial" panose="020B0604020202020204" pitchFamily="34" charset="0"/>
              </a:rPr>
              <a:t>Cumulative survival distribution function modeling time to conversion to psychosis in 291 prodromal patients and 134 demographically comparable normal control subjects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1026">
            <a:extLst>
              <a:ext uri="{FF2B5EF4-FFF2-40B4-BE49-F238E27FC236}">
                <a16:creationId xmlns:a16="http://schemas.microsoft.com/office/drawing/2014/main" id="{374A36B8-88E2-4B07-E265-C138395B9D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74711" y="1235076"/>
            <a:ext cx="7848600" cy="5486400"/>
          </a:xfrm>
        </p:spPr>
        <p:txBody>
          <a:bodyPr>
            <a:spAutoFit/>
          </a:bodyPr>
          <a:lstStyle/>
          <a:p>
            <a:pPr algn="ctr"/>
            <a:r>
              <a:rPr lang="en-US" altLang="en-US" dirty="0"/>
              <a:t>“…the basic defect in schizophrenia consists of a low threshold for (mental) disorganization under increasing stimulus input.”</a:t>
            </a:r>
            <a:br>
              <a:rPr lang="en-US" altLang="en-US" dirty="0"/>
            </a:br>
            <a:br>
              <a:rPr lang="en-US" altLang="en-US" sz="5400" dirty="0"/>
            </a:br>
            <a:br>
              <a:rPr lang="en-US" altLang="en-US" sz="4800" dirty="0"/>
            </a:br>
            <a:br>
              <a:rPr lang="en-US" altLang="en-US" sz="4800" dirty="0"/>
            </a:br>
            <a:br>
              <a:rPr lang="en-US" altLang="en-US" sz="4800" dirty="0"/>
            </a:br>
            <a:r>
              <a:rPr lang="en-US" altLang="en-US" sz="3600" dirty="0">
                <a:solidFill>
                  <a:srgbClr val="00FFFF"/>
                </a:solidFill>
              </a:rPr>
              <a:t>Epstein and Coleman, 1970</a:t>
            </a:r>
            <a:endParaRPr lang="en-US" altLang="en-US" sz="4800" dirty="0"/>
          </a:p>
        </p:txBody>
      </p:sp>
      <p:sp>
        <p:nvSpPr>
          <p:cNvPr id="364547" name="Rectangle 1027">
            <a:extLst>
              <a:ext uri="{FF2B5EF4-FFF2-40B4-BE49-F238E27FC236}">
                <a16:creationId xmlns:a16="http://schemas.microsoft.com/office/drawing/2014/main" id="{8F9F5FA1-156F-A559-CFA0-3179230356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1663" y="6400801"/>
            <a:ext cx="34290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en-US" altLang="en-US" sz="160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wipe dir="r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2514" name="Rectangle 2">
            <a:extLst>
              <a:ext uri="{FF2B5EF4-FFF2-40B4-BE49-F238E27FC236}">
                <a16:creationId xmlns:a16="http://schemas.microsoft.com/office/drawing/2014/main" id="{FFE48DCC-6041-64FB-4BAB-6A1C4BAE7C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11388" y="417514"/>
            <a:ext cx="7739062" cy="1252537"/>
          </a:xfrm>
        </p:spPr>
        <p:txBody>
          <a:bodyPr/>
          <a:lstStyle/>
          <a:p>
            <a:pPr algn="ctr"/>
            <a:r>
              <a:rPr lang="en-US" altLang="en-US" sz="3500" dirty="0"/>
              <a:t>Trials of Indicated Prevention	</a:t>
            </a:r>
          </a:p>
        </p:txBody>
      </p:sp>
      <p:sp>
        <p:nvSpPr>
          <p:cNvPr id="1472515" name="Rectangle 3">
            <a:extLst>
              <a:ext uri="{FF2B5EF4-FFF2-40B4-BE49-F238E27FC236}">
                <a16:creationId xmlns:a16="http://schemas.microsoft.com/office/drawing/2014/main" id="{2A061BDF-97F3-7B4F-4FBE-EDB28A5783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43138" y="1854200"/>
            <a:ext cx="7739062" cy="39878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500"/>
              <a:t>Buckingham, UK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500"/>
              <a:t>EDIE, UK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500"/>
              <a:t>GRN, Germany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500"/>
              <a:t>OPUS, Denmark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500"/>
              <a:t>PACE, Australia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500"/>
              <a:t>PRIME, North America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500"/>
              <a:t>Omega-3 FAs, Austria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500"/>
              <a:t>PIER, Maine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500"/>
              <a:t>EDIPPP, USA</a:t>
            </a:r>
          </a:p>
          <a:p>
            <a:pPr algn="ctr">
              <a:lnSpc>
                <a:spcPct val="90000"/>
              </a:lnSpc>
            </a:pPr>
            <a:endParaRPr lang="en-US" altLang="en-US" sz="250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234" name="Rectangle 2">
            <a:extLst>
              <a:ext uri="{FF2B5EF4-FFF2-40B4-BE49-F238E27FC236}">
                <a16:creationId xmlns:a16="http://schemas.microsoft.com/office/drawing/2014/main" id="{4F5C6D59-6A7A-CC19-01D2-67A867FA00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Psychosis prevention studies: </a:t>
            </a:r>
            <a:br>
              <a:rPr lang="en-US" altLang="en-US" sz="3200"/>
            </a:br>
            <a:r>
              <a:rPr lang="en-US" altLang="en-US" sz="3200"/>
              <a:t>One year rates for conversion to psychosis</a:t>
            </a:r>
          </a:p>
        </p:txBody>
      </p:sp>
      <p:graphicFrame>
        <p:nvGraphicFramePr>
          <p:cNvPr id="1631235" name="Object 3">
            <a:extLst>
              <a:ext uri="{FF2B5EF4-FFF2-40B4-BE49-F238E27FC236}">
                <a16:creationId xmlns:a16="http://schemas.microsoft.com/office/drawing/2014/main" id="{2F80EC0F-AD87-75BE-1A45-029DBE13545B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1524000" y="1600200"/>
          <a:ext cx="914400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7734300" imgH="3990975" progId="MSGraph.Chart.8">
                  <p:embed followColorScheme="full"/>
                </p:oleObj>
              </mc:Choice>
              <mc:Fallback>
                <p:oleObj name="Chart" r:id="rId3" imgW="7734300" imgH="3990975" progId="MSGraph.Chart.8">
                  <p:embed followColorScheme="full"/>
                  <p:pic>
                    <p:nvPicPr>
                      <p:cNvPr id="1631235" name="Object 3">
                        <a:extLst>
                          <a:ext uri="{FF2B5EF4-FFF2-40B4-BE49-F238E27FC236}">
                            <a16:creationId xmlns:a16="http://schemas.microsoft.com/office/drawing/2014/main" id="{2F80EC0F-AD87-75BE-1A45-029DBE13545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600200"/>
                        <a:ext cx="9144000" cy="45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31AF4F5-A3AE-9728-FDB6-4E4570DFA669}"/>
              </a:ext>
            </a:extLst>
          </p:cNvPr>
          <p:cNvSpPr txBox="1"/>
          <p:nvPr/>
        </p:nvSpPr>
        <p:spPr>
          <a:xfrm>
            <a:off x="5367236" y="6170096"/>
            <a:ext cx="1381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N=325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330" name="Rectangle 2">
            <a:extLst>
              <a:ext uri="{FF2B5EF4-FFF2-40B4-BE49-F238E27FC236}">
                <a16:creationId xmlns:a16="http://schemas.microsoft.com/office/drawing/2014/main" id="{1F5EA214-B4FD-A620-8951-C89812B03A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1863" y="484189"/>
            <a:ext cx="7739062" cy="1252537"/>
          </a:xfrm>
        </p:spPr>
        <p:txBody>
          <a:bodyPr/>
          <a:lstStyle/>
          <a:p>
            <a:r>
              <a:rPr lang="en-US" altLang="en-US" sz="3100"/>
              <a:t>Global results for randomized clinical trials</a:t>
            </a:r>
            <a:br>
              <a:rPr lang="en-US" altLang="en-US" sz="3100"/>
            </a:br>
            <a:r>
              <a:rPr lang="en-US" altLang="en-US" sz="3100"/>
              <a:t> </a:t>
            </a:r>
            <a:r>
              <a:rPr lang="en-US" altLang="en-US" sz="2300"/>
              <a:t>n = 325</a:t>
            </a:r>
          </a:p>
        </p:txBody>
      </p:sp>
      <p:sp>
        <p:nvSpPr>
          <p:cNvPr id="1635331" name="Rectangle 3">
            <a:extLst>
              <a:ext uri="{FF2B5EF4-FFF2-40B4-BE49-F238E27FC236}">
                <a16:creationId xmlns:a16="http://schemas.microsoft.com/office/drawing/2014/main" id="{9D290C85-F7CD-848F-C3AB-B676AAE18A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11388" y="2111375"/>
            <a:ext cx="7739062" cy="3987800"/>
          </a:xfrm>
        </p:spPr>
        <p:txBody>
          <a:bodyPr/>
          <a:lstStyle/>
          <a:p>
            <a:pPr algn="ctr">
              <a:lnSpc>
                <a:spcPct val="160000"/>
              </a:lnSpc>
            </a:pPr>
            <a:r>
              <a:rPr lang="en-US" altLang="en-US" b="0"/>
              <a:t>Control conversion rate, mean:  32.0%</a:t>
            </a:r>
          </a:p>
          <a:p>
            <a:pPr algn="ctr">
              <a:lnSpc>
                <a:spcPct val="160000"/>
              </a:lnSpc>
            </a:pPr>
            <a:r>
              <a:rPr lang="en-US" altLang="en-US" b="0"/>
              <a:t>Experimental conversion rate, mean:  9.6%</a:t>
            </a:r>
          </a:p>
          <a:p>
            <a:pPr algn="ctr">
              <a:lnSpc>
                <a:spcPct val="160000"/>
              </a:lnSpc>
            </a:pPr>
            <a:r>
              <a:rPr lang="en-US" altLang="en-US" b="0"/>
              <a:t>Effect size:  3.7</a:t>
            </a:r>
          </a:p>
          <a:p>
            <a:pPr algn="ctr">
              <a:lnSpc>
                <a:spcPct val="160000"/>
              </a:lnSpc>
            </a:pPr>
            <a:r>
              <a:rPr lang="en-US" altLang="en-US" b="0"/>
              <a:t>Number need to treat (NNT):  4-5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437" name="Rectangle 5">
            <a:extLst>
              <a:ext uri="{FF2B5EF4-FFF2-40B4-BE49-F238E27FC236}">
                <a16:creationId xmlns:a16="http://schemas.microsoft.com/office/drawing/2014/main" id="{0D82F58A-D513-A966-D0D3-7E4C4BA29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1" y="838200"/>
            <a:ext cx="7739063" cy="125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58" tIns="41029" rIns="82058" bIns="41029" anchor="ctr"/>
          <a:lstStyle>
            <a:lvl1pPr>
              <a:defRPr sz="39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39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39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39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39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100" b="0"/>
              <a:t>Portland Identification and Early Referral</a:t>
            </a:r>
            <a:br>
              <a:rPr lang="en-US" altLang="en-US" sz="3100" b="0"/>
            </a:br>
            <a:r>
              <a:rPr lang="en-US" altLang="en-US" sz="3100" b="0"/>
              <a:t>(PIER)</a:t>
            </a:r>
          </a:p>
        </p:txBody>
      </p:sp>
      <p:sp>
        <p:nvSpPr>
          <p:cNvPr id="786438" name="Text Box 6">
            <a:extLst>
              <a:ext uri="{FF2B5EF4-FFF2-40B4-BE49-F238E27FC236}">
                <a16:creationId xmlns:a16="http://schemas.microsoft.com/office/drawing/2014/main" id="{B1F187CB-88B7-27D1-1554-35722FBCA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895600"/>
            <a:ext cx="53340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/>
              <a:t>Reducing the incidence of  major psychotic disorders in a defined population, by early detection and treatment:  </a:t>
            </a:r>
          </a:p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hlink"/>
                </a:solidFill>
              </a:rPr>
              <a:t>Indicated prevention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86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6438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85" name="Rectangle 5">
            <a:extLst>
              <a:ext uri="{FF2B5EF4-FFF2-40B4-BE49-F238E27FC236}">
                <a16:creationId xmlns:a16="http://schemas.microsoft.com/office/drawing/2014/main" id="{A92B541D-CB28-0F68-A308-D9811CB19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101366"/>
            <a:ext cx="7086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58" tIns="41029" rIns="82058" bIns="41029" anchor="ctr"/>
          <a:lstStyle>
            <a:lvl1pPr>
              <a:defRPr sz="39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39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39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39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39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300" b="0" dirty="0"/>
              <a:t>PIER Program Overview</a:t>
            </a:r>
            <a:endParaRPr lang="en-US" altLang="en-US" sz="4300" b="0" dirty="0">
              <a:solidFill>
                <a:srgbClr val="000000"/>
              </a:solidFill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6010D12-A42B-307F-959F-23DE8877938C}"/>
              </a:ext>
            </a:extLst>
          </p:cNvPr>
          <p:cNvGraphicFramePr/>
          <p:nvPr/>
        </p:nvGraphicFramePr>
        <p:xfrm>
          <a:off x="1676400" y="1636714"/>
          <a:ext cx="8763000" cy="4230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467" name="Rectangle 3">
            <a:extLst>
              <a:ext uri="{FF2B5EF4-FFF2-40B4-BE49-F238E27FC236}">
                <a16:creationId xmlns:a16="http://schemas.microsoft.com/office/drawing/2014/main" id="{5A9C6874-CD15-646C-719E-90E62F333B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1" y="228600"/>
            <a:ext cx="7739063" cy="125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58" tIns="41029" rIns="82058" bIns="41029" anchor="ctr"/>
          <a:lstStyle>
            <a:lvl1pPr>
              <a:defRPr sz="39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39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3900" b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3900" b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3900" b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500" b="0"/>
              <a:t>Professional and Public Education</a:t>
            </a:r>
          </a:p>
        </p:txBody>
      </p:sp>
      <p:sp>
        <p:nvSpPr>
          <p:cNvPr id="1086468" name="Rectangle 4">
            <a:extLst>
              <a:ext uri="{FF2B5EF4-FFF2-40B4-BE49-F238E27FC236}">
                <a16:creationId xmlns:a16="http://schemas.microsoft.com/office/drawing/2014/main" id="{A13F34FF-9E86-2B9A-56E1-C962D4BFB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1" y="1676401"/>
            <a:ext cx="6873875" cy="321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58" tIns="41029" rIns="82058" bIns="41029"/>
          <a:lstStyle>
            <a:lvl1pPr marL="342900" indent="-342900">
              <a:spcBef>
                <a:spcPct val="20000"/>
              </a:spcBef>
              <a:defRPr sz="29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500" b="1">
                <a:solidFill>
                  <a:schemeClr val="hlink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200" b="1">
                <a:solidFill>
                  <a:srgbClr val="FF33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lnSpc>
                <a:spcPct val="110000"/>
              </a:lnSpc>
              <a:buFontTx/>
              <a:buChar char="•"/>
            </a:pPr>
            <a:r>
              <a:rPr lang="en-US" altLang="en-US" sz="2500" b="0"/>
              <a:t>Reducing stigma  </a:t>
            </a:r>
          </a:p>
          <a:p>
            <a:pPr algn="l">
              <a:lnSpc>
                <a:spcPct val="110000"/>
              </a:lnSpc>
              <a:buFontTx/>
              <a:buChar char="•"/>
            </a:pPr>
            <a:r>
              <a:rPr lang="en-US" altLang="en-US" sz="2500" b="0"/>
              <a:t>Information about modern concepts of psychotic disorders</a:t>
            </a:r>
          </a:p>
          <a:p>
            <a:pPr algn="l">
              <a:lnSpc>
                <a:spcPct val="110000"/>
              </a:lnSpc>
              <a:buFontTx/>
              <a:buChar char="•"/>
            </a:pPr>
            <a:r>
              <a:rPr lang="en-US" altLang="en-US" sz="2500" b="0"/>
              <a:t>Increasing understanding of early stages of mental illness and prodromal symptoms</a:t>
            </a:r>
          </a:p>
          <a:p>
            <a:pPr algn="l">
              <a:lnSpc>
                <a:spcPct val="110000"/>
              </a:lnSpc>
              <a:buFontTx/>
              <a:buChar char="•"/>
            </a:pPr>
            <a:r>
              <a:rPr lang="en-US" altLang="en-US" sz="2500" b="0"/>
              <a:t>How to get consultation, specialized assessments and treatment quickly</a:t>
            </a:r>
          </a:p>
          <a:p>
            <a:pPr algn="l">
              <a:lnSpc>
                <a:spcPct val="110000"/>
              </a:lnSpc>
              <a:buFontTx/>
              <a:buChar char="•"/>
            </a:pPr>
            <a:r>
              <a:rPr lang="en-US" altLang="en-US" sz="2500" b="0"/>
              <a:t>Ongoing inter-professional collaboration</a:t>
            </a:r>
          </a:p>
        </p:txBody>
      </p:sp>
    </p:spTree>
  </p:cSld>
  <p:clrMapOvr>
    <a:masterClrMapping/>
  </p:clrMapOvr>
  <p:transition spd="slow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1139" name="Text Box 3">
            <a:extLst>
              <a:ext uri="{FF2B5EF4-FFF2-40B4-BE49-F238E27FC236}">
                <a16:creationId xmlns:a16="http://schemas.microsoft.com/office/drawing/2014/main" id="{D65FB2E3-9E8E-E60E-B97E-3C6ED3ED2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685801"/>
            <a:ext cx="205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Eurostile LT ExtendedTwo" pitchFamily="18" charset="0"/>
              </a:rPr>
              <a:t>Family practitioners</a:t>
            </a:r>
          </a:p>
        </p:txBody>
      </p:sp>
      <p:sp>
        <p:nvSpPr>
          <p:cNvPr id="1371140" name="Text Box 4">
            <a:extLst>
              <a:ext uri="{FF2B5EF4-FFF2-40B4-BE49-F238E27FC236}">
                <a16:creationId xmlns:a16="http://schemas.microsoft.com/office/drawing/2014/main" id="{1D10C068-4970-0BF9-989F-A418633F3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905001"/>
            <a:ext cx="2438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Eurostile LT ExtendedTwo" pitchFamily="18" charset="0"/>
              </a:rPr>
              <a:t>Pediatricians</a:t>
            </a:r>
          </a:p>
        </p:txBody>
      </p:sp>
      <p:sp>
        <p:nvSpPr>
          <p:cNvPr id="1371141" name="Text Box 5">
            <a:extLst>
              <a:ext uri="{FF2B5EF4-FFF2-40B4-BE49-F238E27FC236}">
                <a16:creationId xmlns:a16="http://schemas.microsoft.com/office/drawing/2014/main" id="{4FCC60F3-2B22-1F36-17F1-45F62124B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5257801"/>
            <a:ext cx="2286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 err="1">
                <a:latin typeface="Eurostile LT ExtendedTwo" pitchFamily="18" charset="0"/>
              </a:rPr>
              <a:t>GeneralPublic</a:t>
            </a:r>
            <a:endParaRPr lang="en-US" altLang="en-US" dirty="0">
              <a:latin typeface="Eurostile LT ExtendedTwo" pitchFamily="18" charset="0"/>
            </a:endParaRPr>
          </a:p>
        </p:txBody>
      </p:sp>
      <p:sp>
        <p:nvSpPr>
          <p:cNvPr id="1371142" name="Text Box 6">
            <a:extLst>
              <a:ext uri="{FF2B5EF4-FFF2-40B4-BE49-F238E27FC236}">
                <a16:creationId xmlns:a16="http://schemas.microsoft.com/office/drawing/2014/main" id="{237A92DA-3BDE-6FDA-393B-92B650177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685800"/>
            <a:ext cx="2286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Eurostile LT ExtendedTwo" pitchFamily="18" charset="0"/>
              </a:rPr>
              <a:t>Mental health clinicians </a:t>
            </a:r>
          </a:p>
        </p:txBody>
      </p:sp>
      <p:sp>
        <p:nvSpPr>
          <p:cNvPr id="1371143" name="Text Box 7">
            <a:extLst>
              <a:ext uri="{FF2B5EF4-FFF2-40B4-BE49-F238E27FC236}">
                <a16:creationId xmlns:a16="http://schemas.microsoft.com/office/drawing/2014/main" id="{B9E9B0F8-282D-4655-9386-9D53391BE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1920876"/>
            <a:ext cx="3048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Eurostile LT ExtendedTwo" pitchFamily="18" charset="0"/>
              </a:rPr>
              <a:t>Military bases and recruiters</a:t>
            </a:r>
          </a:p>
        </p:txBody>
      </p:sp>
      <p:sp>
        <p:nvSpPr>
          <p:cNvPr id="1371144" name="Text Box 8">
            <a:extLst>
              <a:ext uri="{FF2B5EF4-FFF2-40B4-BE49-F238E27FC236}">
                <a16:creationId xmlns:a16="http://schemas.microsoft.com/office/drawing/2014/main" id="{BC8C495E-7F04-1AC8-0E83-F78326E21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2910681"/>
            <a:ext cx="259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latin typeface="Eurostile LT ExtendedTwo" pitchFamily="18" charset="0"/>
              </a:rPr>
              <a:t>Clergy</a:t>
            </a:r>
          </a:p>
        </p:txBody>
      </p:sp>
      <p:sp>
        <p:nvSpPr>
          <p:cNvPr id="1371145" name="Text Box 9">
            <a:extLst>
              <a:ext uri="{FF2B5EF4-FFF2-40B4-BE49-F238E27FC236}">
                <a16:creationId xmlns:a16="http://schemas.microsoft.com/office/drawing/2014/main" id="{DEEA94E4-8BC9-6563-1ED9-3D0B601E4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4267201"/>
            <a:ext cx="312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Eurostile LT ExtendedTwo" pitchFamily="18" charset="0"/>
              </a:rPr>
              <a:t>Emergency and crisis services</a:t>
            </a:r>
          </a:p>
        </p:txBody>
      </p:sp>
      <p:sp>
        <p:nvSpPr>
          <p:cNvPr id="1371146" name="Text Box 10">
            <a:extLst>
              <a:ext uri="{FF2B5EF4-FFF2-40B4-BE49-F238E27FC236}">
                <a16:creationId xmlns:a16="http://schemas.microsoft.com/office/drawing/2014/main" id="{111E53C4-35D2-EACC-B43F-8835666C8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685800"/>
            <a:ext cx="2209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Eurostile LT ExtendedTwo" pitchFamily="18" charset="0"/>
              </a:rPr>
              <a:t>College health services</a:t>
            </a:r>
          </a:p>
        </p:txBody>
      </p:sp>
      <p:sp>
        <p:nvSpPr>
          <p:cNvPr id="1371147" name="Text Box 11">
            <a:extLst>
              <a:ext uri="{FF2B5EF4-FFF2-40B4-BE49-F238E27FC236}">
                <a16:creationId xmlns:a16="http://schemas.microsoft.com/office/drawing/2014/main" id="{B1699115-773D-85D6-432A-AB840FDA4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8300" y="2863204"/>
            <a:ext cx="137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dirty="0">
                <a:latin typeface="Eurostile LT ExtendedTwo" pitchFamily="18" charset="0"/>
              </a:rPr>
              <a:t>PIER Team</a:t>
            </a:r>
            <a:endParaRPr lang="en-US" altLang="en-US" sz="2400" dirty="0">
              <a:solidFill>
                <a:schemeClr val="folHlink"/>
              </a:solidFill>
              <a:latin typeface="Eurostile LT ExtendedTwo" pitchFamily="18" charset="0"/>
            </a:endParaRPr>
          </a:p>
        </p:txBody>
      </p:sp>
      <p:sp>
        <p:nvSpPr>
          <p:cNvPr id="1371148" name="Text Box 12">
            <a:extLst>
              <a:ext uri="{FF2B5EF4-FFF2-40B4-BE49-F238E27FC236}">
                <a16:creationId xmlns:a16="http://schemas.microsoft.com/office/drawing/2014/main" id="{D0F4F5F8-D9BA-CE5F-3426-41E2636D7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4359276"/>
            <a:ext cx="2667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>
                <a:latin typeface="Eurostile LT ExtendedTwo" pitchFamily="18" charset="0"/>
              </a:rPr>
              <a:t>Advertising</a:t>
            </a:r>
          </a:p>
        </p:txBody>
      </p:sp>
      <p:sp>
        <p:nvSpPr>
          <p:cNvPr id="1371149" name="Oval 13">
            <a:extLst>
              <a:ext uri="{FF2B5EF4-FFF2-40B4-BE49-F238E27FC236}">
                <a16:creationId xmlns:a16="http://schemas.microsoft.com/office/drawing/2014/main" id="{4D8E0661-5DA3-4096-4F7F-4D501CDCC5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2209800"/>
            <a:ext cx="1828800" cy="1752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1150" name="Line 14">
            <a:extLst>
              <a:ext uri="{FF2B5EF4-FFF2-40B4-BE49-F238E27FC236}">
                <a16:creationId xmlns:a16="http://schemas.microsoft.com/office/drawing/2014/main" id="{09033896-1446-B6D0-25C3-CDE6439C7A8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5800" y="3810000"/>
            <a:ext cx="1066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1151" name="Line 15">
            <a:extLst>
              <a:ext uri="{FF2B5EF4-FFF2-40B4-BE49-F238E27FC236}">
                <a16:creationId xmlns:a16="http://schemas.microsoft.com/office/drawing/2014/main" id="{56995080-6DA9-7099-48EF-2E223BD46F38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3962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1152" name="Line 16">
            <a:extLst>
              <a:ext uri="{FF2B5EF4-FFF2-40B4-BE49-F238E27FC236}">
                <a16:creationId xmlns:a16="http://schemas.microsoft.com/office/drawing/2014/main" id="{BACE8BFF-8FBD-1354-3D9B-5F793383B7B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24400" y="3124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1153" name="Line 17">
            <a:extLst>
              <a:ext uri="{FF2B5EF4-FFF2-40B4-BE49-F238E27FC236}">
                <a16:creationId xmlns:a16="http://schemas.microsoft.com/office/drawing/2014/main" id="{2E625C6E-7D84-D2F1-04BA-779143C7777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191000" y="2362200"/>
            <a:ext cx="1066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1154" name="Line 18">
            <a:extLst>
              <a:ext uri="{FF2B5EF4-FFF2-40B4-BE49-F238E27FC236}">
                <a16:creationId xmlns:a16="http://schemas.microsoft.com/office/drawing/2014/main" id="{DEA57240-D6A8-1F2A-57D3-6EA1F1CCBB3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343400" y="1524000"/>
            <a:ext cx="1219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1155" name="Line 19">
            <a:extLst>
              <a:ext uri="{FF2B5EF4-FFF2-40B4-BE49-F238E27FC236}">
                <a16:creationId xmlns:a16="http://schemas.microsoft.com/office/drawing/2014/main" id="{FE265AEF-01E5-F4BF-9FAD-C424CB1DF3D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0" y="12954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1156" name="Line 20">
            <a:extLst>
              <a:ext uri="{FF2B5EF4-FFF2-40B4-BE49-F238E27FC236}">
                <a16:creationId xmlns:a16="http://schemas.microsoft.com/office/drawing/2014/main" id="{84C29A83-EF93-35FA-F703-663DE47A8DFD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4724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1157" name="Line 21">
            <a:extLst>
              <a:ext uri="{FF2B5EF4-FFF2-40B4-BE49-F238E27FC236}">
                <a16:creationId xmlns:a16="http://schemas.microsoft.com/office/drawing/2014/main" id="{0A88C516-07C7-A3A1-C699-2405F9B8C4B2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38100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1158" name="Line 22">
            <a:extLst>
              <a:ext uri="{FF2B5EF4-FFF2-40B4-BE49-F238E27FC236}">
                <a16:creationId xmlns:a16="http://schemas.microsoft.com/office/drawing/2014/main" id="{09405E1E-28D5-EA17-5868-FBEAEB543F29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0400" y="31242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71159" name="Freeform 23">
            <a:extLst>
              <a:ext uri="{FF2B5EF4-FFF2-40B4-BE49-F238E27FC236}">
                <a16:creationId xmlns:a16="http://schemas.microsoft.com/office/drawing/2014/main" id="{C647EBD2-96AB-EFBD-D666-920EA5E9C7FC}"/>
              </a:ext>
            </a:extLst>
          </p:cNvPr>
          <p:cNvSpPr>
            <a:spLocks/>
          </p:cNvSpPr>
          <p:nvPr/>
        </p:nvSpPr>
        <p:spPr bwMode="auto">
          <a:xfrm>
            <a:off x="6926264" y="2286001"/>
            <a:ext cx="922337" cy="384175"/>
          </a:xfrm>
          <a:custGeom>
            <a:avLst/>
            <a:gdLst>
              <a:gd name="T0" fmla="*/ 0 w 581"/>
              <a:gd name="T1" fmla="*/ 242 h 242"/>
              <a:gd name="T2" fmla="*/ 581 w 581"/>
              <a:gd name="T3" fmla="*/ 0 h 24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81" h="242">
                <a:moveTo>
                  <a:pt x="0" y="242"/>
                </a:moveTo>
                <a:lnTo>
                  <a:pt x="581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1160" name="Line 24">
            <a:extLst>
              <a:ext uri="{FF2B5EF4-FFF2-40B4-BE49-F238E27FC236}">
                <a16:creationId xmlns:a16="http://schemas.microsoft.com/office/drawing/2014/main" id="{3F28AD32-360F-4A70-C2C7-97300FD9718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29400" y="1524000"/>
            <a:ext cx="1219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1161" name="Text Box 25">
            <a:extLst>
              <a:ext uri="{FF2B5EF4-FFF2-40B4-BE49-F238E27FC236}">
                <a16:creationId xmlns:a16="http://schemas.microsoft.com/office/drawing/2014/main" id="{4B64856F-C024-4322-3F44-7CE2DE16F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730500"/>
            <a:ext cx="2514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Eurostile LT ExtendedTwo" pitchFamily="18" charset="0"/>
              </a:rPr>
              <a:t>School teachers, guidance counselors, nurses, social workers</a:t>
            </a:r>
          </a:p>
        </p:txBody>
      </p:sp>
      <p:sp>
        <p:nvSpPr>
          <p:cNvPr id="1371162" name="Text Box 26">
            <a:extLst>
              <a:ext uri="{FF2B5EF4-FFF2-40B4-BE49-F238E27FC236}">
                <a16:creationId xmlns:a16="http://schemas.microsoft.com/office/drawing/2014/main" id="{92F7F1B0-F3A3-A70C-A93B-252DD3038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4365761"/>
            <a:ext cx="94448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latin typeface="Eurostile LT ExtendedTwo" pitchFamily="18" charset="0"/>
              </a:rPr>
              <a:t>Employers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71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71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71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71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71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71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71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71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71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71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71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71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71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71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71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71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71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71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71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71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71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71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71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71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71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71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71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71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71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71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71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71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71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71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71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71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71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71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71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71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71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71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71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71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611" name="Text Box 3">
            <a:extLst>
              <a:ext uri="{FF2B5EF4-FFF2-40B4-BE49-F238E27FC236}">
                <a16:creationId xmlns:a16="http://schemas.microsoft.com/office/drawing/2014/main" id="{EB30AF11-2420-A0B9-7B3B-9C21540C1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2919" y="1065214"/>
            <a:ext cx="205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latin typeface="Eurostile LT ExtendedTwo" pitchFamily="18" charset="0"/>
              </a:rPr>
              <a:t>Family practitioners</a:t>
            </a:r>
          </a:p>
        </p:txBody>
      </p:sp>
      <p:sp>
        <p:nvSpPr>
          <p:cNvPr id="1092612" name="Text Box 4">
            <a:extLst>
              <a:ext uri="{FF2B5EF4-FFF2-40B4-BE49-F238E27FC236}">
                <a16:creationId xmlns:a16="http://schemas.microsoft.com/office/drawing/2014/main" id="{91FEDD17-455E-9852-6823-2818B8EE8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5166" y="2082801"/>
            <a:ext cx="2438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latin typeface="Eurostile LT ExtendedTwo" pitchFamily="18" charset="0"/>
              </a:rPr>
              <a:t>Pediatricians</a:t>
            </a:r>
          </a:p>
        </p:txBody>
      </p:sp>
      <p:sp>
        <p:nvSpPr>
          <p:cNvPr id="1092613" name="Text Box 5">
            <a:extLst>
              <a:ext uri="{FF2B5EF4-FFF2-40B4-BE49-F238E27FC236}">
                <a16:creationId xmlns:a16="http://schemas.microsoft.com/office/drawing/2014/main" id="{C9E41201-FA89-8EDF-F4CF-58D168881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0339" y="2725667"/>
            <a:ext cx="2514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latin typeface="Eurostile LT ExtendedTwo" pitchFamily="18" charset="0"/>
              </a:rPr>
              <a:t>School guidance counselors, nurses, social workers</a:t>
            </a:r>
          </a:p>
        </p:txBody>
      </p:sp>
      <p:sp>
        <p:nvSpPr>
          <p:cNvPr id="1092614" name="Text Box 6">
            <a:extLst>
              <a:ext uri="{FF2B5EF4-FFF2-40B4-BE49-F238E27FC236}">
                <a16:creationId xmlns:a16="http://schemas.microsoft.com/office/drawing/2014/main" id="{9C979A8C-4D0C-247D-24BE-0240FBC95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8688" y="4121437"/>
            <a:ext cx="10887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400" dirty="0">
                <a:solidFill>
                  <a:schemeClr val="hlink"/>
                </a:solidFill>
                <a:latin typeface="Eurostile LT ExtendedTwo" pitchFamily="18" charset="0"/>
              </a:rPr>
              <a:t> </a:t>
            </a:r>
            <a:r>
              <a:rPr lang="en-US" altLang="en-US" sz="2000" dirty="0">
                <a:latin typeface="Eurostile LT ExtendedTwo" pitchFamily="18" charset="0"/>
              </a:rPr>
              <a:t>Employers</a:t>
            </a:r>
          </a:p>
        </p:txBody>
      </p:sp>
      <p:sp>
        <p:nvSpPr>
          <p:cNvPr id="1092615" name="Text Box 7">
            <a:extLst>
              <a:ext uri="{FF2B5EF4-FFF2-40B4-BE49-F238E27FC236}">
                <a16:creationId xmlns:a16="http://schemas.microsoft.com/office/drawing/2014/main" id="{1AD56D9D-DDC9-656B-1486-761E5FF13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5410201"/>
            <a:ext cx="2286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>
                <a:latin typeface="Eurostile LT ExtendedTwo" pitchFamily="18" charset="0"/>
              </a:rPr>
              <a:t>General Public</a:t>
            </a:r>
          </a:p>
        </p:txBody>
      </p:sp>
      <p:sp>
        <p:nvSpPr>
          <p:cNvPr id="1092616" name="Text Box 8">
            <a:extLst>
              <a:ext uri="{FF2B5EF4-FFF2-40B4-BE49-F238E27FC236}">
                <a16:creationId xmlns:a16="http://schemas.microsoft.com/office/drawing/2014/main" id="{5CF925C1-28DD-C932-293B-B7E2EF4B9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3960" y="1296792"/>
            <a:ext cx="2286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latin typeface="Eurostile LT ExtendedTwo" pitchFamily="18" charset="0"/>
              </a:rPr>
              <a:t>Mental health clinicians </a:t>
            </a:r>
          </a:p>
        </p:txBody>
      </p:sp>
      <p:sp>
        <p:nvSpPr>
          <p:cNvPr id="1092617" name="Text Box 9">
            <a:extLst>
              <a:ext uri="{FF2B5EF4-FFF2-40B4-BE49-F238E27FC236}">
                <a16:creationId xmlns:a16="http://schemas.microsoft.com/office/drawing/2014/main" id="{724FCCC9-EBF4-F550-3F80-32D5A8AE6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2212553"/>
            <a:ext cx="3048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latin typeface="Eurostile LT ExtendedTwo" pitchFamily="18" charset="0"/>
              </a:rPr>
              <a:t>Military bases and recruiters</a:t>
            </a:r>
          </a:p>
        </p:txBody>
      </p:sp>
      <p:sp>
        <p:nvSpPr>
          <p:cNvPr id="1092618" name="Text Box 10">
            <a:extLst>
              <a:ext uri="{FF2B5EF4-FFF2-40B4-BE49-F238E27FC236}">
                <a16:creationId xmlns:a16="http://schemas.microsoft.com/office/drawing/2014/main" id="{BBFE10DB-E313-3A6E-E9BD-B6EFC469C4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0923" y="2912654"/>
            <a:ext cx="259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latin typeface="Eurostile LT ExtendedTwo" pitchFamily="18" charset="0"/>
              </a:rPr>
              <a:t>Clergy</a:t>
            </a:r>
          </a:p>
        </p:txBody>
      </p:sp>
      <p:sp>
        <p:nvSpPr>
          <p:cNvPr id="1092619" name="Text Box 11">
            <a:extLst>
              <a:ext uri="{FF2B5EF4-FFF2-40B4-BE49-F238E27FC236}">
                <a16:creationId xmlns:a16="http://schemas.microsoft.com/office/drawing/2014/main" id="{452316A2-BC1E-483D-5287-95D8C9387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7100" y="4372768"/>
            <a:ext cx="312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latin typeface="Eurostile LT ExtendedTwo" pitchFamily="18" charset="0"/>
              </a:rPr>
              <a:t>Emergency and crisis services</a:t>
            </a:r>
          </a:p>
        </p:txBody>
      </p:sp>
      <p:sp>
        <p:nvSpPr>
          <p:cNvPr id="1092620" name="Text Box 12">
            <a:extLst>
              <a:ext uri="{FF2B5EF4-FFF2-40B4-BE49-F238E27FC236}">
                <a16:creationId xmlns:a16="http://schemas.microsoft.com/office/drawing/2014/main" id="{8340E743-F5C4-4726-2C22-74853DC2F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599" y="1142603"/>
            <a:ext cx="2209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latin typeface="Eurostile LT ExtendedTwo" pitchFamily="18" charset="0"/>
              </a:rPr>
              <a:t>College health services</a:t>
            </a:r>
          </a:p>
        </p:txBody>
      </p:sp>
      <p:sp>
        <p:nvSpPr>
          <p:cNvPr id="1092621" name="Text Box 13">
            <a:extLst>
              <a:ext uri="{FF2B5EF4-FFF2-40B4-BE49-F238E27FC236}">
                <a16:creationId xmlns:a16="http://schemas.microsoft.com/office/drawing/2014/main" id="{D89B4395-015D-B8D2-968B-F9E115CDD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2100" y="2870359"/>
            <a:ext cx="137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dirty="0">
                <a:latin typeface="Eurostile LT ExtendedTwo" pitchFamily="18" charset="0"/>
              </a:rPr>
              <a:t>PIER Team</a:t>
            </a:r>
          </a:p>
        </p:txBody>
      </p:sp>
      <p:sp>
        <p:nvSpPr>
          <p:cNvPr id="1092622" name="Oval 14">
            <a:extLst>
              <a:ext uri="{FF2B5EF4-FFF2-40B4-BE49-F238E27FC236}">
                <a16:creationId xmlns:a16="http://schemas.microsoft.com/office/drawing/2014/main" id="{4804B8F1-16B0-DE80-882E-8CD3D6E824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2209800"/>
            <a:ext cx="1828800" cy="1752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2623" name="Line 15">
            <a:extLst>
              <a:ext uri="{FF2B5EF4-FFF2-40B4-BE49-F238E27FC236}">
                <a16:creationId xmlns:a16="http://schemas.microsoft.com/office/drawing/2014/main" id="{61CAFD41-6D9F-47C2-DB23-A8B795074B0E}"/>
              </a:ext>
            </a:extLst>
          </p:cNvPr>
          <p:cNvSpPr>
            <a:spLocks noChangeShapeType="1"/>
          </p:cNvSpPr>
          <p:nvPr/>
        </p:nvSpPr>
        <p:spPr bwMode="auto">
          <a:xfrm rot="11002700" flipH="1">
            <a:off x="4202114" y="3875088"/>
            <a:ext cx="1209675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2624" name="Line 16">
            <a:extLst>
              <a:ext uri="{FF2B5EF4-FFF2-40B4-BE49-F238E27FC236}">
                <a16:creationId xmlns:a16="http://schemas.microsoft.com/office/drawing/2014/main" id="{91CD7BF7-25AE-690F-B63A-2181B4872D73}"/>
              </a:ext>
            </a:extLst>
          </p:cNvPr>
          <p:cNvSpPr>
            <a:spLocks noChangeShapeType="1"/>
          </p:cNvSpPr>
          <p:nvPr/>
        </p:nvSpPr>
        <p:spPr bwMode="auto">
          <a:xfrm rot="10808899" flipH="1">
            <a:off x="4419600" y="3124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2625" name="Line 17">
            <a:extLst>
              <a:ext uri="{FF2B5EF4-FFF2-40B4-BE49-F238E27FC236}">
                <a16:creationId xmlns:a16="http://schemas.microsoft.com/office/drawing/2014/main" id="{C0E2827A-733E-6F71-5E5F-0DAF41371384}"/>
              </a:ext>
            </a:extLst>
          </p:cNvPr>
          <p:cNvSpPr>
            <a:spLocks noChangeShapeType="1"/>
          </p:cNvSpPr>
          <p:nvPr/>
        </p:nvSpPr>
        <p:spPr bwMode="auto">
          <a:xfrm rot="10815010" flipH="1" flipV="1">
            <a:off x="4191000" y="2362200"/>
            <a:ext cx="1066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2626" name="Line 18">
            <a:extLst>
              <a:ext uri="{FF2B5EF4-FFF2-40B4-BE49-F238E27FC236}">
                <a16:creationId xmlns:a16="http://schemas.microsoft.com/office/drawing/2014/main" id="{8D2C20F9-AA09-E767-8606-3514D9DB0927}"/>
              </a:ext>
            </a:extLst>
          </p:cNvPr>
          <p:cNvSpPr>
            <a:spLocks noChangeShapeType="1"/>
          </p:cNvSpPr>
          <p:nvPr/>
        </p:nvSpPr>
        <p:spPr bwMode="auto">
          <a:xfrm rot="10919182" flipH="1" flipV="1">
            <a:off x="3962400" y="1522414"/>
            <a:ext cx="1524000" cy="763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2627" name="Line 19">
            <a:extLst>
              <a:ext uri="{FF2B5EF4-FFF2-40B4-BE49-F238E27FC236}">
                <a16:creationId xmlns:a16="http://schemas.microsoft.com/office/drawing/2014/main" id="{52AB1E4D-8618-8725-DBCC-FD5041616AE2}"/>
              </a:ext>
            </a:extLst>
          </p:cNvPr>
          <p:cNvSpPr>
            <a:spLocks noChangeShapeType="1"/>
          </p:cNvSpPr>
          <p:nvPr/>
        </p:nvSpPr>
        <p:spPr bwMode="auto">
          <a:xfrm rot="10799703" flipV="1">
            <a:off x="6094414" y="1600200"/>
            <a:ext cx="1587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2628" name="Line 20">
            <a:extLst>
              <a:ext uri="{FF2B5EF4-FFF2-40B4-BE49-F238E27FC236}">
                <a16:creationId xmlns:a16="http://schemas.microsoft.com/office/drawing/2014/main" id="{270D44E1-1E20-E214-998F-41E4BBE5B361}"/>
              </a:ext>
            </a:extLst>
          </p:cNvPr>
          <p:cNvSpPr>
            <a:spLocks noChangeShapeType="1"/>
          </p:cNvSpPr>
          <p:nvPr/>
        </p:nvSpPr>
        <p:spPr bwMode="auto">
          <a:xfrm rot="10845972">
            <a:off x="6854825" y="3887788"/>
            <a:ext cx="1068388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2629" name="Line 21">
            <a:extLst>
              <a:ext uri="{FF2B5EF4-FFF2-40B4-BE49-F238E27FC236}">
                <a16:creationId xmlns:a16="http://schemas.microsoft.com/office/drawing/2014/main" id="{A8DBD72E-FD71-B887-07E1-CBEE49FB53C4}"/>
              </a:ext>
            </a:extLst>
          </p:cNvPr>
          <p:cNvSpPr>
            <a:spLocks noChangeShapeType="1"/>
          </p:cNvSpPr>
          <p:nvPr/>
        </p:nvSpPr>
        <p:spPr bwMode="auto">
          <a:xfrm rot="10788509">
            <a:off x="7008813" y="31242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92630" name="Line 22">
            <a:extLst>
              <a:ext uri="{FF2B5EF4-FFF2-40B4-BE49-F238E27FC236}">
                <a16:creationId xmlns:a16="http://schemas.microsoft.com/office/drawing/2014/main" id="{9DA820C1-B225-3FBD-021B-B945EF8BB866}"/>
              </a:ext>
            </a:extLst>
          </p:cNvPr>
          <p:cNvSpPr>
            <a:spLocks noChangeShapeType="1"/>
          </p:cNvSpPr>
          <p:nvPr/>
        </p:nvSpPr>
        <p:spPr bwMode="auto">
          <a:xfrm rot="10800000" flipV="1">
            <a:off x="7010400" y="2438400"/>
            <a:ext cx="914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2631" name="Line 23">
            <a:extLst>
              <a:ext uri="{FF2B5EF4-FFF2-40B4-BE49-F238E27FC236}">
                <a16:creationId xmlns:a16="http://schemas.microsoft.com/office/drawing/2014/main" id="{61BCDDF9-89B7-8793-F96B-68FD7ACD61F1}"/>
              </a:ext>
            </a:extLst>
          </p:cNvPr>
          <p:cNvSpPr>
            <a:spLocks noChangeShapeType="1"/>
          </p:cNvSpPr>
          <p:nvPr/>
        </p:nvSpPr>
        <p:spPr bwMode="auto">
          <a:xfrm rot="10863423" flipV="1">
            <a:off x="6704013" y="1522414"/>
            <a:ext cx="1143000" cy="763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2632" name="Line 24">
            <a:extLst>
              <a:ext uri="{FF2B5EF4-FFF2-40B4-BE49-F238E27FC236}">
                <a16:creationId xmlns:a16="http://schemas.microsoft.com/office/drawing/2014/main" id="{27F3F98D-2EAF-A526-EA45-06E8197A2EE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0" y="41910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2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2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92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92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92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92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92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92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92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92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92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92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92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92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92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92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92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92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92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92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92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92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92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92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92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92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92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92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92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92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92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92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92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92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92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92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92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92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92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92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1330" name="Rectangle 2">
            <a:extLst>
              <a:ext uri="{FF2B5EF4-FFF2-40B4-BE49-F238E27FC236}">
                <a16:creationId xmlns:a16="http://schemas.microsoft.com/office/drawing/2014/main" id="{F2939937-B372-FB8F-C7B7-68C74E932D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1" y="2057400"/>
            <a:ext cx="7739063" cy="1252538"/>
          </a:xfrm>
        </p:spPr>
        <p:txBody>
          <a:bodyPr/>
          <a:lstStyle/>
          <a:p>
            <a:pPr algn="ctr"/>
            <a:r>
              <a:rPr lang="en-US" altLang="en-US" dirty="0"/>
              <a:t>Assessing Risk for Psychosis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5">
            <a:extLst>
              <a:ext uri="{FF2B5EF4-FFF2-40B4-BE49-F238E27FC236}">
                <a16:creationId xmlns:a16="http://schemas.microsoft.com/office/drawing/2014/main" id="{F0290CAF-788D-438A-A431-4EBE82723AA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1981200" y="6245225"/>
            <a:ext cx="7467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800">
                <a:solidFill>
                  <a:srgbClr val="404040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rgbClr val="404040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000">
                <a:solidFill>
                  <a:srgbClr val="404040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2000">
                <a:solidFill>
                  <a:srgbClr val="404040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2000">
                <a:solidFill>
                  <a:srgbClr val="404040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2000">
                <a:solidFill>
                  <a:srgbClr val="404040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2000">
                <a:solidFill>
                  <a:srgbClr val="404040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2000">
                <a:solidFill>
                  <a:srgbClr val="404040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endParaRPr lang="en-US" altLang="en-US" sz="8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8723" name="Title 1">
            <a:extLst>
              <a:ext uri="{FF2B5EF4-FFF2-40B4-BE49-F238E27FC236}">
                <a16:creationId xmlns:a16="http://schemas.microsoft.com/office/drawing/2014/main" id="{EA7BCF1A-5BDB-4854-89A6-AB696CCB9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1" y="1"/>
            <a:ext cx="9140825" cy="1179513"/>
          </a:xfrm>
        </p:spPr>
        <p:txBody>
          <a:bodyPr/>
          <a:lstStyle/>
          <a:p>
            <a:pPr algn="ctr"/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Structured Interview for Psychosis-Risk Syndromes  (SIPS)</a:t>
            </a:r>
          </a:p>
        </p:txBody>
      </p:sp>
      <p:sp>
        <p:nvSpPr>
          <p:cNvPr id="158724" name="Content Placeholder 2">
            <a:extLst>
              <a:ext uri="{FF2B5EF4-FFF2-40B4-BE49-F238E27FC236}">
                <a16:creationId xmlns:a16="http://schemas.microsoft.com/office/drawing/2014/main" id="{6A179649-970C-4452-99C7-33AD2906609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33600" y="1738539"/>
            <a:ext cx="7924800" cy="4495800"/>
          </a:xfrm>
        </p:spPr>
        <p:txBody>
          <a:bodyPr/>
          <a:lstStyle/>
          <a:p>
            <a:pPr algn="ctr"/>
            <a:r>
              <a:rPr lang="en-US" altLang="en-US" dirty="0"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rPr>
              <a:t>Developed at Yale University </a:t>
            </a:r>
          </a:p>
          <a:p>
            <a:pPr algn="ctr"/>
            <a:r>
              <a:rPr lang="en-US" altLang="en-US" dirty="0"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rPr>
              <a:t>Assesses symptoms of high risk for psychosis (but with preservation of insight)</a:t>
            </a:r>
          </a:p>
          <a:p>
            <a:pPr algn="ctr"/>
            <a:r>
              <a:rPr lang="en-US" altLang="en-US" dirty="0"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rPr>
              <a:t>Measures severity and change </a:t>
            </a:r>
          </a:p>
          <a:p>
            <a:pPr algn="ctr"/>
            <a:r>
              <a:rPr lang="en-US" altLang="en-US" dirty="0"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rPr>
              <a:t>Inter-rater reliability and predictive validity</a:t>
            </a:r>
          </a:p>
          <a:p>
            <a:pPr algn="ctr"/>
            <a:r>
              <a:rPr lang="en-US" altLang="en-US" dirty="0"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rPr>
              <a:t>Translated into 14 languages</a:t>
            </a:r>
          </a:p>
          <a:p>
            <a:pPr algn="ctr"/>
            <a:r>
              <a:rPr lang="en-US" altLang="en-US" b="1" dirty="0"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rPr>
              <a:t>PQ-B</a:t>
            </a:r>
            <a:r>
              <a:rPr lang="en-US" altLang="en-US" dirty="0"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rPr>
              <a:t>  (Prodromal Questionnaire-Brief) is a pre-screening tool for the SIPS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>
            <a:extLst>
              <a:ext uri="{FF2B5EF4-FFF2-40B4-BE49-F238E27FC236}">
                <a16:creationId xmlns:a16="http://schemas.microsoft.com/office/drawing/2014/main" id="{29F7A018-8CC9-457B-6045-C570F9E4BD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Altered Brain Function in  Psychosis</a:t>
            </a:r>
          </a:p>
        </p:txBody>
      </p:sp>
      <p:sp>
        <p:nvSpPr>
          <p:cNvPr id="486403" name="Rectangle 3">
            <a:extLst>
              <a:ext uri="{FF2B5EF4-FFF2-40B4-BE49-F238E27FC236}">
                <a16:creationId xmlns:a16="http://schemas.microsoft.com/office/drawing/2014/main" id="{DF3918E6-AB1E-21BB-1C25-838AE831BAF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71700" y="1684338"/>
            <a:ext cx="7848600" cy="4876800"/>
          </a:xfrm>
        </p:spPr>
        <p:txBody>
          <a:bodyPr/>
          <a:lstStyle/>
          <a:p>
            <a:r>
              <a:rPr lang="en-US" altLang="en-US" i="1" dirty="0"/>
              <a:t>Prefrontal cortex</a:t>
            </a:r>
            <a:r>
              <a:rPr lang="en-US" altLang="en-US" dirty="0"/>
              <a:t> activity lessens due to metabolic and structural changes</a:t>
            </a:r>
          </a:p>
          <a:p>
            <a:r>
              <a:rPr lang="en-US" altLang="en-US" dirty="0"/>
              <a:t>The </a:t>
            </a:r>
            <a:r>
              <a:rPr lang="en-US" altLang="en-US" i="1" dirty="0"/>
              <a:t>limbic system</a:t>
            </a:r>
            <a:r>
              <a:rPr lang="en-US" altLang="en-US" dirty="0"/>
              <a:t>, which assists with attention and the integration of thoughts and feelings, becomes overactive</a:t>
            </a:r>
          </a:p>
          <a:p>
            <a:r>
              <a:rPr lang="en-US" altLang="en-US" dirty="0"/>
              <a:t>Hypoactivity of the </a:t>
            </a:r>
            <a:r>
              <a:rPr lang="en-US" altLang="en-US" i="1" dirty="0"/>
              <a:t>cingulate cortex</a:t>
            </a:r>
            <a:r>
              <a:rPr lang="en-US" altLang="en-US" dirty="0"/>
              <a:t> creates emotional lability and disconnection of thoughts/feelings</a:t>
            </a:r>
          </a:p>
          <a:p>
            <a:r>
              <a:rPr lang="en-US" altLang="en-US" i="1" dirty="0"/>
              <a:t>Superior temporal cortex</a:t>
            </a:r>
            <a:r>
              <a:rPr lang="en-US" altLang="en-US" dirty="0"/>
              <a:t> processes language, supports comprehension</a:t>
            </a:r>
          </a:p>
          <a:p>
            <a:endParaRPr lang="en-US" altLang="en-US" dirty="0"/>
          </a:p>
        </p:txBody>
      </p:sp>
      <p:sp>
        <p:nvSpPr>
          <p:cNvPr id="486404" name="Rectangle 4">
            <a:extLst>
              <a:ext uri="{FF2B5EF4-FFF2-40B4-BE49-F238E27FC236}">
                <a16:creationId xmlns:a16="http://schemas.microsoft.com/office/drawing/2014/main" id="{B017EB90-8CB2-3D0E-C0B8-35518979A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1663" y="6400801"/>
            <a:ext cx="34290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en-US" altLang="en-US" sz="160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itle 1">
            <a:extLst>
              <a:ext uri="{FF2B5EF4-FFF2-40B4-BE49-F238E27FC236}">
                <a16:creationId xmlns:a16="http://schemas.microsoft.com/office/drawing/2014/main" id="{E76DC4F8-770D-49B0-B7D0-99DE5D7DF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3600" dirty="0">
                <a:ea typeface="ＭＳ Ｐゴシック" panose="020B0600070205080204" pitchFamily="34" charset="-128"/>
              </a:rPr>
              <a:t>Family-Aided Assertive Community (FACT) Treatment</a:t>
            </a:r>
          </a:p>
        </p:txBody>
      </p:sp>
      <p:sp>
        <p:nvSpPr>
          <p:cNvPr id="129027" name="Text Placeholder 2">
            <a:extLst>
              <a:ext uri="{FF2B5EF4-FFF2-40B4-BE49-F238E27FC236}">
                <a16:creationId xmlns:a16="http://schemas.microsoft.com/office/drawing/2014/main" id="{896B4339-3F3F-4339-A36A-7118F146CC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66900" y="1804713"/>
            <a:ext cx="8229600" cy="4197350"/>
          </a:xfrm>
        </p:spPr>
        <p:txBody>
          <a:bodyPr/>
          <a:lstStyle/>
          <a:p>
            <a:pPr algn="ctr">
              <a:spcAft>
                <a:spcPts val="600"/>
              </a:spcAft>
            </a:pPr>
            <a:r>
              <a:rPr lang="en-US" altLang="en-US" sz="2400" dirty="0"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rPr>
              <a:t>Transdisciplinary team treatment planning, implementation and case accountability</a:t>
            </a:r>
          </a:p>
          <a:p>
            <a:pPr algn="ctr">
              <a:spcAft>
                <a:spcPts val="600"/>
              </a:spcAft>
            </a:pPr>
            <a:r>
              <a:rPr lang="en-US" altLang="en-US" sz="2400" dirty="0"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rPr>
              <a:t>Proactive outreach to clients and family members/supports</a:t>
            </a:r>
          </a:p>
          <a:p>
            <a:pPr algn="ctr">
              <a:spcAft>
                <a:spcPts val="600"/>
              </a:spcAft>
            </a:pPr>
            <a:r>
              <a:rPr lang="en-US" altLang="en-US" sz="2400" dirty="0"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rPr>
              <a:t>Family psychoeducation as an integral aspect of team’s work</a:t>
            </a:r>
          </a:p>
          <a:p>
            <a:pPr algn="ctr">
              <a:spcAft>
                <a:spcPts val="600"/>
              </a:spcAft>
            </a:pPr>
            <a:r>
              <a:rPr lang="en-US" altLang="en-US" sz="2400" i="1" dirty="0"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rPr>
              <a:t>In-vivo </a:t>
            </a:r>
            <a:r>
              <a:rPr lang="en-US" altLang="en-US" sz="2400" dirty="0"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rPr>
              <a:t>and home-based treatment, as needed</a:t>
            </a:r>
          </a:p>
          <a:p>
            <a:pPr algn="ctr">
              <a:spcAft>
                <a:spcPts val="600"/>
              </a:spcAft>
            </a:pPr>
            <a:r>
              <a:rPr lang="en-US" altLang="en-US" sz="2400" dirty="0"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rPr>
              <a:t>Crisis prevention and intervention </a:t>
            </a:r>
          </a:p>
        </p:txBody>
      </p:sp>
    </p:spTree>
    <p:extLst>
      <p:ext uri="{BB962C8B-B14F-4D97-AF65-F5344CB8AC3E}">
        <p14:creationId xmlns:p14="http://schemas.microsoft.com/office/powerpoint/2010/main" val="338050554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Title 1">
            <a:extLst>
              <a:ext uri="{FF2B5EF4-FFF2-40B4-BE49-F238E27FC236}">
                <a16:creationId xmlns:a16="http://schemas.microsoft.com/office/drawing/2014/main" id="{86C3B069-7418-4D0D-B714-646CA211C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100" y="456228"/>
            <a:ext cx="8229600" cy="1104900"/>
          </a:xfrm>
        </p:spPr>
        <p:txBody>
          <a:bodyPr/>
          <a:lstStyle/>
          <a:p>
            <a:pPr algn="ctr"/>
            <a:r>
              <a:rPr lang="en-US" altLang="en-US" sz="3200" dirty="0">
                <a:ea typeface="ＭＳ Ｐゴシック" panose="020B0600070205080204" pitchFamily="34" charset="-128"/>
              </a:rPr>
              <a:t>Key Clinical Strategies in Family Intervention Specific to Prodromal Psychosis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EDF6E5-9024-4632-98D9-8577FF80B9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71609" y="3091729"/>
            <a:ext cx="8229600" cy="3590678"/>
          </a:xfrm>
          <a:ln>
            <a:miter lim="800000"/>
            <a:headEnd/>
            <a:tailEnd/>
          </a:ln>
        </p:spPr>
        <p:txBody>
          <a:bodyPr vert="horz" wrap="square" lIns="0" tIns="45720" rIns="0" bIns="45720" numCol="2" anchor="t" anchorCtr="0" compatLnSpc="1">
            <a:prstTxWarp prst="textNoShape">
              <a:avLst/>
            </a:prstTxWarp>
          </a:bodyPr>
          <a:lstStyle/>
          <a:p>
            <a:pPr algn="ctr">
              <a:buFont typeface="Arial" pitchFamily="-109" charset="0"/>
              <a:buChar char="•"/>
              <a:defRPr/>
            </a:pPr>
            <a:r>
              <a:rPr lang="en-US" sz="2200" dirty="0"/>
              <a:t>Reducing intensity, anxiety and over-involvement</a:t>
            </a:r>
          </a:p>
          <a:p>
            <a:pPr algn="ctr">
              <a:buFont typeface="Arial" pitchFamily="-109" charset="0"/>
              <a:buChar char="•"/>
              <a:defRPr/>
            </a:pPr>
            <a:endParaRPr lang="en-US" sz="2200" dirty="0"/>
          </a:p>
          <a:p>
            <a:pPr algn="ctr">
              <a:buFont typeface="Arial" pitchFamily="-109" charset="0"/>
              <a:buChar char="•"/>
              <a:defRPr/>
            </a:pPr>
            <a:r>
              <a:rPr lang="en-US" sz="2200" dirty="0"/>
              <a:t>Preventing onset of negativity and criticism</a:t>
            </a:r>
          </a:p>
          <a:p>
            <a:pPr algn="ctr">
              <a:buFont typeface="Arial" pitchFamily="-109" charset="0"/>
              <a:buChar char="•"/>
              <a:defRPr/>
            </a:pPr>
            <a:endParaRPr lang="en-US" sz="2200" dirty="0"/>
          </a:p>
          <a:p>
            <a:pPr algn="ctr">
              <a:buFont typeface="Arial" pitchFamily="-109" charset="0"/>
              <a:buChar char="•"/>
              <a:defRPr/>
            </a:pPr>
            <a:r>
              <a:rPr lang="en-US" sz="2200" dirty="0"/>
              <a:t>Adjusting expectations and performance demands</a:t>
            </a:r>
          </a:p>
          <a:p>
            <a:pPr marL="0" indent="0" algn="ctr">
              <a:buNone/>
              <a:defRPr/>
            </a:pPr>
            <a:endParaRPr lang="en-US" sz="2200" dirty="0"/>
          </a:p>
        </p:txBody>
      </p:sp>
      <p:sp>
        <p:nvSpPr>
          <p:cNvPr id="188420" name="Rectangle 3">
            <a:extLst>
              <a:ext uri="{FF2B5EF4-FFF2-40B4-BE49-F238E27FC236}">
                <a16:creationId xmlns:a16="http://schemas.microsoft.com/office/drawing/2014/main" id="{739B325B-B3D9-4AB2-B898-DFAFF1F2DA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3100" y="1910503"/>
            <a:ext cx="8229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800">
                <a:solidFill>
                  <a:srgbClr val="404040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rgbClr val="404040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–"/>
              <a:defRPr sz="2000">
                <a:solidFill>
                  <a:srgbClr val="404040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»"/>
              <a:defRPr sz="2000">
                <a:solidFill>
                  <a:srgbClr val="404040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2000">
                <a:solidFill>
                  <a:srgbClr val="404040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2000">
                <a:solidFill>
                  <a:srgbClr val="404040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2000">
                <a:solidFill>
                  <a:srgbClr val="404040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 sz="2000">
                <a:solidFill>
                  <a:srgbClr val="404040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defRPr>
            </a:lvl9pPr>
          </a:lstStyle>
          <a:p>
            <a:pPr algn="ctr">
              <a:buClr>
                <a:srgbClr val="008373"/>
              </a:buClr>
              <a:buFontTx/>
              <a:buNone/>
            </a:pPr>
            <a:r>
              <a:rPr lang="en-US" altLang="en-US" sz="2400" b="1" dirty="0">
                <a:solidFill>
                  <a:srgbClr val="595959"/>
                </a:solidFill>
              </a:rPr>
              <a:t>Strengthening relationships and creating an optimal, protective home environment:</a:t>
            </a:r>
          </a:p>
        </p:txBody>
      </p:sp>
    </p:spTree>
    <p:extLst>
      <p:ext uri="{BB962C8B-B14F-4D97-AF65-F5344CB8AC3E}">
        <p14:creationId xmlns:p14="http://schemas.microsoft.com/office/powerpoint/2010/main" val="64400227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Title 1">
            <a:extLst>
              <a:ext uri="{FF2B5EF4-FFF2-40B4-BE49-F238E27FC236}">
                <a16:creationId xmlns:a16="http://schemas.microsoft.com/office/drawing/2014/main" id="{1DB78376-1182-4934-A220-F33BA2E72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709613"/>
            <a:ext cx="8229600" cy="1104900"/>
          </a:xfrm>
        </p:spPr>
        <p:txBody>
          <a:bodyPr/>
          <a:lstStyle/>
          <a:p>
            <a:pPr algn="ctr"/>
            <a:r>
              <a:rPr lang="en-US" altLang="en-US" sz="3200" dirty="0">
                <a:ea typeface="ＭＳ Ｐゴシック" panose="020B0600070205080204" pitchFamily="34" charset="-128"/>
              </a:rPr>
              <a:t>Key Clinical Strategies in Family Intervention Specific to Prodromal Psychosis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94D61D-14C4-4C9B-80B3-B731CD0836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75852" y="2444239"/>
            <a:ext cx="7845978" cy="4051486"/>
          </a:xfrm>
          <a:ln>
            <a:miter lim="800000"/>
            <a:headEnd/>
            <a:tailEnd/>
          </a:ln>
        </p:spPr>
        <p:txBody>
          <a:bodyPr vert="horz" wrap="square" lIns="0" tIns="45720" rIns="0" bIns="45720" numCol="2" anchor="t" anchorCtr="0" compatLnSpc="1">
            <a:prstTxWarp prst="textNoShape">
              <a:avLst/>
            </a:prstTxWarp>
          </a:bodyPr>
          <a:lstStyle/>
          <a:p>
            <a:pPr algn="ctr">
              <a:buFont typeface="Arial" pitchFamily="-109" charset="0"/>
              <a:buChar char="•"/>
              <a:defRPr/>
            </a:pPr>
            <a:r>
              <a:rPr lang="en-US" sz="2200" b="1" dirty="0"/>
              <a:t>Minimizing internal family stressors</a:t>
            </a:r>
          </a:p>
          <a:p>
            <a:pPr lvl="1" algn="ctr">
              <a:spcBef>
                <a:spcPts val="200"/>
              </a:spcBef>
              <a:buFont typeface="Arial" pitchFamily="-109" charset="0"/>
              <a:buChar char="–"/>
              <a:defRPr/>
            </a:pPr>
            <a:r>
              <a:rPr lang="en-US" sz="1800" dirty="0"/>
              <a:t>Marital stress</a:t>
            </a:r>
          </a:p>
          <a:p>
            <a:pPr lvl="1" algn="ctr">
              <a:spcBef>
                <a:spcPts val="200"/>
              </a:spcBef>
              <a:buFont typeface="Arial" pitchFamily="-109" charset="0"/>
              <a:buChar char="–"/>
              <a:defRPr/>
            </a:pPr>
            <a:r>
              <a:rPr lang="en-US" sz="1800" dirty="0"/>
              <a:t>Sibling hostility</a:t>
            </a:r>
          </a:p>
          <a:p>
            <a:pPr lvl="1" algn="ctr">
              <a:spcBef>
                <a:spcPts val="200"/>
              </a:spcBef>
              <a:buFont typeface="Arial" pitchFamily="-109" charset="0"/>
              <a:buChar char="–"/>
              <a:defRPr/>
            </a:pPr>
            <a:r>
              <a:rPr lang="en-US" sz="1800" dirty="0"/>
              <a:t>Confusion and disagreement</a:t>
            </a:r>
          </a:p>
          <a:p>
            <a:pPr lvl="1" algn="ctr">
              <a:spcBef>
                <a:spcPts val="200"/>
              </a:spcBef>
              <a:buFont typeface="Arial" pitchFamily="-109" charset="0"/>
              <a:buChar char="–"/>
              <a:defRPr/>
            </a:pPr>
            <a:endParaRPr lang="en-US" sz="1800" dirty="0"/>
          </a:p>
          <a:p>
            <a:pPr algn="ctr">
              <a:buFont typeface="Arial" pitchFamily="-109" charset="0"/>
              <a:buChar char="•"/>
              <a:defRPr/>
            </a:pPr>
            <a:r>
              <a:rPr lang="en-US" sz="2200" b="1" dirty="0"/>
              <a:t>Buffering external stressors</a:t>
            </a:r>
          </a:p>
          <a:p>
            <a:pPr lvl="1" algn="ctr">
              <a:buFont typeface="Arial" pitchFamily="-109" charset="0"/>
              <a:buChar char="–"/>
              <a:defRPr/>
            </a:pPr>
            <a:r>
              <a:rPr lang="en-US" sz="1800" dirty="0"/>
              <a:t>Academic and employment stress</a:t>
            </a:r>
          </a:p>
          <a:p>
            <a:pPr lvl="1" algn="ctr">
              <a:spcBef>
                <a:spcPts val="200"/>
              </a:spcBef>
              <a:buFont typeface="Arial" pitchFamily="-109" charset="0"/>
              <a:buChar char="–"/>
              <a:defRPr/>
            </a:pPr>
            <a:r>
              <a:rPr lang="en-US" sz="1800" dirty="0"/>
              <a:t>Social rejection at school or work</a:t>
            </a:r>
          </a:p>
          <a:p>
            <a:pPr lvl="1" algn="ctr">
              <a:spcBef>
                <a:spcPts val="200"/>
              </a:spcBef>
              <a:buFont typeface="Arial" pitchFamily="-109" charset="0"/>
              <a:buChar char="–"/>
              <a:defRPr/>
            </a:pPr>
            <a:r>
              <a:rPr lang="en-US" sz="1800" dirty="0"/>
              <a:t>Entertainment stress</a:t>
            </a:r>
          </a:p>
          <a:p>
            <a:pPr lvl="1" algn="ctr">
              <a:spcBef>
                <a:spcPts val="200"/>
              </a:spcBef>
              <a:buFont typeface="Arial" pitchFamily="-109" charset="0"/>
              <a:buChar char="–"/>
              <a:defRPr/>
            </a:pPr>
            <a:r>
              <a:rPr lang="en-US" sz="1800" dirty="0"/>
              <a:t>Romantic and sexual relationships</a:t>
            </a:r>
          </a:p>
        </p:txBody>
      </p:sp>
    </p:spTree>
    <p:extLst>
      <p:ext uri="{BB962C8B-B14F-4D97-AF65-F5344CB8AC3E}">
        <p14:creationId xmlns:p14="http://schemas.microsoft.com/office/powerpoint/2010/main" val="183250763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Title 1">
            <a:extLst>
              <a:ext uri="{FF2B5EF4-FFF2-40B4-BE49-F238E27FC236}">
                <a16:creationId xmlns:a16="http://schemas.microsoft.com/office/drawing/2014/main" id="{B5C32E0B-30DF-45B1-9DB5-A31FE9442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709614"/>
            <a:ext cx="8229600" cy="923925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Cognitive Behavioral Therapy</a:t>
            </a:r>
          </a:p>
        </p:txBody>
      </p:sp>
      <p:sp>
        <p:nvSpPr>
          <p:cNvPr id="186371" name="Text Placeholder 2">
            <a:extLst>
              <a:ext uri="{FF2B5EF4-FFF2-40B4-BE49-F238E27FC236}">
                <a16:creationId xmlns:a16="http://schemas.microsoft.com/office/drawing/2014/main" id="{62AED371-21BB-4CF7-BAC3-89E9DE651F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81200" y="2430463"/>
            <a:ext cx="8229600" cy="41973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sz="2000" b="1" dirty="0">
                <a:solidFill>
                  <a:srgbClr val="008373"/>
                </a:solidFill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rPr>
              <a:t>The aim of CBT </a:t>
            </a:r>
            <a:r>
              <a:rPr lang="en-US" altLang="en-US" sz="2000" dirty="0"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rPr>
              <a:t>is to help the individual reduce distress and gain a better understanding of triggers and factors associated with their symptoms. </a:t>
            </a:r>
          </a:p>
          <a:p>
            <a:pPr>
              <a:lnSpc>
                <a:spcPct val="150000"/>
              </a:lnSpc>
            </a:pPr>
            <a:r>
              <a:rPr lang="en-US" altLang="en-US" sz="2000" dirty="0"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rPr>
              <a:t>What you do (behavior) and what you think (cognition) affects how you feel. </a:t>
            </a:r>
          </a:p>
          <a:p>
            <a:pPr>
              <a:lnSpc>
                <a:spcPct val="150000"/>
              </a:lnSpc>
            </a:pPr>
            <a:r>
              <a:rPr lang="en-US" altLang="en-US" sz="2000" dirty="0"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rPr>
              <a:t>Individuals learn to be curious about their thoughts and experiences in order to develop more control over how they respond to them.  </a:t>
            </a:r>
          </a:p>
        </p:txBody>
      </p:sp>
    </p:spTree>
    <p:extLst>
      <p:ext uri="{BB962C8B-B14F-4D97-AF65-F5344CB8AC3E}">
        <p14:creationId xmlns:p14="http://schemas.microsoft.com/office/powerpoint/2010/main" val="353273088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Title 1">
            <a:extLst>
              <a:ext uri="{FF2B5EF4-FFF2-40B4-BE49-F238E27FC236}">
                <a16:creationId xmlns:a16="http://schemas.microsoft.com/office/drawing/2014/main" id="{8C5E7CDB-835D-4DB8-95D1-94369D90C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150939"/>
            <a:ext cx="8229600" cy="1038225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Early Detection and Intervention for the Prevention of Psychosis</a:t>
            </a:r>
          </a:p>
        </p:txBody>
      </p:sp>
      <p:sp>
        <p:nvSpPr>
          <p:cNvPr id="227331" name="Text Placeholder 2">
            <a:extLst>
              <a:ext uri="{FF2B5EF4-FFF2-40B4-BE49-F238E27FC236}">
                <a16:creationId xmlns:a16="http://schemas.microsoft.com/office/drawing/2014/main" id="{CFE3375B-B4EE-47F3-A644-A3FC36D620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81200" y="2339975"/>
            <a:ext cx="8229600" cy="4197350"/>
          </a:xfrm>
        </p:spPr>
        <p:txBody>
          <a:bodyPr/>
          <a:lstStyle/>
          <a:p>
            <a:r>
              <a:rPr lang="en-US" altLang="en-US" sz="2000" dirty="0"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rPr>
              <a:t>Effectiveness Trial at six sites:</a:t>
            </a:r>
          </a:p>
          <a:p>
            <a:pPr lvl="1">
              <a:spcBef>
                <a:spcPct val="0"/>
              </a:spcBef>
            </a:pPr>
            <a:r>
              <a:rPr lang="en-US" altLang="en-US" sz="1800" dirty="0"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rPr>
              <a:t>Portland, Maine / Maine Medical Center</a:t>
            </a:r>
          </a:p>
          <a:p>
            <a:pPr lvl="1">
              <a:spcBef>
                <a:spcPct val="0"/>
              </a:spcBef>
            </a:pPr>
            <a:r>
              <a:rPr lang="en-US" altLang="en-US" sz="1800" dirty="0"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rPr>
              <a:t>Glen Oaks, New York / Albert Einstein College of Medicine</a:t>
            </a:r>
          </a:p>
          <a:p>
            <a:pPr lvl="1">
              <a:spcBef>
                <a:spcPct val="0"/>
              </a:spcBef>
            </a:pPr>
            <a:r>
              <a:rPr lang="en-US" altLang="en-US" sz="1800" dirty="0"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rPr>
              <a:t>Ann Arbor, Michigan / University of Michigan</a:t>
            </a:r>
          </a:p>
          <a:p>
            <a:pPr lvl="1">
              <a:spcBef>
                <a:spcPct val="0"/>
              </a:spcBef>
            </a:pPr>
            <a:r>
              <a:rPr lang="en-US" altLang="en-US" sz="1800" dirty="0"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rPr>
              <a:t>Salem, Oregon / Oregon Health Sciences University</a:t>
            </a:r>
          </a:p>
          <a:p>
            <a:pPr lvl="1">
              <a:spcBef>
                <a:spcPct val="0"/>
              </a:spcBef>
            </a:pPr>
            <a:r>
              <a:rPr lang="en-US" altLang="en-US" sz="1800" dirty="0"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rPr>
              <a:t>Sacramento, California / University of California at Davis </a:t>
            </a:r>
          </a:p>
          <a:p>
            <a:pPr lvl="1">
              <a:spcBef>
                <a:spcPct val="0"/>
              </a:spcBef>
            </a:pPr>
            <a:r>
              <a:rPr lang="en-US" altLang="en-US" sz="1800" dirty="0"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rPr>
              <a:t>Albuquerque, New Mexico / University of New Mexico</a:t>
            </a:r>
          </a:p>
          <a:p>
            <a:r>
              <a:rPr lang="en-US" altLang="en-US" sz="2000" dirty="0"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rPr>
              <a:t>Sponsored by RWJF</a:t>
            </a:r>
          </a:p>
          <a:p>
            <a:r>
              <a:rPr lang="en-US" altLang="en-US" sz="2000" dirty="0"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rPr>
              <a:t>Regression discontinuity and incidence reduction</a:t>
            </a:r>
          </a:p>
          <a:p>
            <a:r>
              <a:rPr lang="en-US" altLang="en-US" sz="2000" dirty="0"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rPr>
              <a:t>Large and representative sample</a:t>
            </a:r>
          </a:p>
          <a:p>
            <a:r>
              <a:rPr lang="en-US" altLang="en-US" sz="2000" dirty="0"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rPr>
              <a:t>Community outreach and identification systems</a:t>
            </a:r>
          </a:p>
          <a:p>
            <a:r>
              <a:rPr lang="en-US" altLang="en-US" sz="2000" dirty="0"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rPr>
              <a:t>Basis for dissemination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4">
            <a:extLst>
              <a:ext uri="{FF2B5EF4-FFF2-40B4-BE49-F238E27FC236}">
                <a16:creationId xmlns:a16="http://schemas.microsoft.com/office/drawing/2014/main" id="{43704B10-251D-441F-9C69-AE96D2D84F1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09763" y="-12700"/>
            <a:ext cx="9144000" cy="1252538"/>
          </a:xfrm>
        </p:spPr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Demographic and Psychosocial Characteristics</a:t>
            </a:r>
          </a:p>
        </p:txBody>
      </p:sp>
      <p:graphicFrame>
        <p:nvGraphicFramePr>
          <p:cNvPr id="20121" name="Group 665">
            <a:extLst>
              <a:ext uri="{FF2B5EF4-FFF2-40B4-BE49-F238E27FC236}">
                <a16:creationId xmlns:a16="http://schemas.microsoft.com/office/drawing/2014/main" id="{B39E1806-484F-4487-B3EC-B6DA5EFD09F6}"/>
              </a:ext>
            </a:extLst>
          </p:cNvPr>
          <p:cNvGraphicFramePr>
            <a:graphicFrameLocks noGrp="1"/>
          </p:cNvGraphicFramePr>
          <p:nvPr/>
        </p:nvGraphicFramePr>
        <p:xfrm>
          <a:off x="1655616" y="942326"/>
          <a:ext cx="8698058" cy="5147578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26032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59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4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66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73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381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 = 337)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Clinical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Low Risk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 = 87)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Treatment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High-Risk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 = 250)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956">
                <a:tc>
                  <a:txBody>
                    <a:bodyPr/>
                    <a:lstStyle/>
                    <a:p>
                      <a:pPr marL="0" marR="0" lvl="0" indent="0" algn="l" defTabSz="82073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endParaRPr lang="en-US" sz="3200" b="1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82073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Clinical High-Risk (n = 205)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Early 1st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Episode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 = 45)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3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Age (mean)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16.6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16.2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16.4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ea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17.9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ea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Female, n (%)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 (40%)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(30%)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 (43%)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(42%)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13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Caucasian, %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62%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71%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ea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61%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ea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47%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ea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13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African-American, (%)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9%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6%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ea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8%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ea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22%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ea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75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Asian-American, n (%)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(4%)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(5%)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(4%)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(0%)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28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Hispanic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ea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(9%)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(17%)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(16%)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13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 School/Working, %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83%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84%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ea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84%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ea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80%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Times New Roman" panose="02020603050405020304" pitchFamily="18" charset="0"/>
                        <a:ea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45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Income (dollars)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40K – 50K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50K – 60K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40K – 50K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30K – 40K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4">
            <a:extLst>
              <a:ext uri="{FF2B5EF4-FFF2-40B4-BE49-F238E27FC236}">
                <a16:creationId xmlns:a16="http://schemas.microsoft.com/office/drawing/2014/main" id="{E6C5CBB8-BAF5-4951-8798-62962040C8F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43138" y="3175"/>
            <a:ext cx="7739062" cy="1252538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Clinical Characteristics</a:t>
            </a:r>
          </a:p>
        </p:txBody>
      </p:sp>
      <p:graphicFrame>
        <p:nvGraphicFramePr>
          <p:cNvPr id="138287" name="Group 47">
            <a:extLst>
              <a:ext uri="{FF2B5EF4-FFF2-40B4-BE49-F238E27FC236}">
                <a16:creationId xmlns:a16="http://schemas.microsoft.com/office/drawing/2014/main" id="{85CF05F0-3B1D-4B53-B7E2-2A7850C58909}"/>
              </a:ext>
            </a:extLst>
          </p:cNvPr>
          <p:cNvGraphicFramePr>
            <a:graphicFrameLocks noGrp="1"/>
          </p:cNvGraphicFramePr>
          <p:nvPr/>
        </p:nvGraphicFramePr>
        <p:xfrm>
          <a:off x="2243138" y="1077913"/>
          <a:ext cx="8005762" cy="5275262"/>
        </p:xfrm>
        <a:graphic>
          <a:graphicData uri="http://schemas.openxmlformats.org/drawingml/2006/table">
            <a:tbl>
              <a:tblPr/>
              <a:tblGrid>
                <a:gridCol w="2157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15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0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10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51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0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120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Current SCID-IV 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Axis-I </a:t>
                      </a: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Diagnoses</a:t>
                      </a:r>
                      <a:endParaRPr kumimoji="0" 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Total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(n = 337)</a:t>
                      </a:r>
                      <a:endParaRPr kumimoji="0" 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Clinical Low-Risk (CLR)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(n = 87)</a:t>
                      </a:r>
                      <a:endParaRPr kumimoji="0" 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Treatment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(High-Risk)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(n = 250)</a:t>
                      </a:r>
                      <a:endParaRPr kumimoji="0" 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</a:t>
                      </a:r>
                      <a:endParaRPr kumimoji="0" 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9717">
                <a:tc>
                  <a:txBody>
                    <a:bodyPr/>
                    <a:lstStyle/>
                    <a:p>
                      <a:pPr marL="0" marR="0" lvl="0" indent="0" algn="l" defTabSz="82073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073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Clinical High Risk</a:t>
                      </a:r>
                      <a:endParaRPr kumimoji="0" 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(CHR)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(n = 205)</a:t>
                      </a:r>
                      <a:endParaRPr kumimoji="0" 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Early First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Episode (EFEP)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(n = 45)</a:t>
                      </a:r>
                      <a:endParaRPr kumimoji="0" 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073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5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 Diagnosis</a:t>
                      </a:r>
                      <a:endParaRPr kumimoji="0" 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14%</a:t>
                      </a:r>
                    </a:p>
                  </a:txBody>
                  <a:tcPr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22%</a:t>
                      </a:r>
                      <a:endParaRPr kumimoji="0" 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</a:rPr>
                        <a:t>14%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0%</a:t>
                      </a:r>
                      <a:endParaRPr kumimoji="0" 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&lt;.01</a:t>
                      </a:r>
                      <a:endParaRPr kumimoji="0" 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90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Mood Disorder</a:t>
                      </a:r>
                      <a:endParaRPr kumimoji="0" 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42%</a:t>
                      </a:r>
                      <a:endParaRPr kumimoji="0" 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</a:rPr>
                        <a:t>37%</a:t>
                      </a:r>
                    </a:p>
                  </a:txBody>
                  <a:tcPr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</a:rPr>
                        <a:t>49%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18%</a:t>
                      </a:r>
                      <a:endParaRPr kumimoji="0" 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&lt;.01</a:t>
                      </a:r>
                      <a:endParaRPr kumimoji="0" 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3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(1) Bipolar</a:t>
                      </a:r>
                      <a:endParaRPr kumimoji="0" 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 (5%)</a:t>
                      </a:r>
                      <a:endParaRPr kumimoji="0" 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 (2%)</a:t>
                      </a:r>
                      <a:endParaRPr kumimoji="0" 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 (6%)</a:t>
                      </a:r>
                      <a:endParaRPr kumimoji="0" 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(7%)</a:t>
                      </a:r>
                      <a:endParaRPr kumimoji="0" 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.38</a:t>
                      </a:r>
                      <a:endParaRPr kumimoji="0" 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62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(2) Major Depression</a:t>
                      </a:r>
                      <a:endParaRPr kumimoji="0" 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114 (34%)</a:t>
                      </a:r>
                      <a:endParaRPr kumimoji="0" 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 (31%)</a:t>
                      </a:r>
                      <a:endParaRPr kumimoji="0" 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83 (41%)</a:t>
                      </a:r>
                      <a:endParaRPr kumimoji="0" 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(7%)</a:t>
                      </a:r>
                      <a:endParaRPr kumimoji="0" 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&lt;.01</a:t>
                      </a:r>
                    </a:p>
                  </a:txBody>
                  <a:tcPr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52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23950" algn="l"/>
                        </a:tabLst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Substance Abuse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 (8%)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 (9%)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</a:rPr>
                        <a:t>7%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 (11%)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.66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30" marB="4573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4">
            <a:extLst>
              <a:ext uri="{FF2B5EF4-FFF2-40B4-BE49-F238E27FC236}">
                <a16:creationId xmlns:a16="http://schemas.microsoft.com/office/drawing/2014/main" id="{6E490359-E428-4257-8124-FE4F64F67C2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90801" y="214314"/>
            <a:ext cx="7739063" cy="1252537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Rates of Conversion or Relapse</a:t>
            </a:r>
            <a:br>
              <a:rPr lang="en-US" altLang="en-US" sz="3600">
                <a:ea typeface="ＭＳ Ｐゴシック" panose="020B0600070205080204" pitchFamily="34" charset="-128"/>
              </a:rPr>
            </a:br>
            <a:r>
              <a:rPr lang="en-US" altLang="en-US" sz="2800">
                <a:ea typeface="ＭＳ Ｐゴシック" panose="020B0600070205080204" pitchFamily="34" charset="-128"/>
              </a:rPr>
              <a:t>Over 24 months</a:t>
            </a:r>
            <a:endParaRPr lang="en-US" altLang="en-US" sz="2400">
              <a:ea typeface="ＭＳ Ｐゴシック" panose="020B0600070205080204" pitchFamily="34" charset="-128"/>
            </a:endParaRPr>
          </a:p>
        </p:txBody>
      </p:sp>
      <p:graphicFrame>
        <p:nvGraphicFramePr>
          <p:cNvPr id="318492" name="Group 28">
            <a:extLst>
              <a:ext uri="{FF2B5EF4-FFF2-40B4-BE49-F238E27FC236}">
                <a16:creationId xmlns:a16="http://schemas.microsoft.com/office/drawing/2014/main" id="{343A6418-1339-452F-A2A9-3E3B69534BAB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819330717"/>
              </p:ext>
            </p:extLst>
          </p:nvPr>
        </p:nvGraphicFramePr>
        <p:xfrm>
          <a:off x="2590800" y="1735138"/>
          <a:ext cx="7859488" cy="4406900"/>
        </p:xfrm>
        <a:graphic>
          <a:graphicData uri="http://schemas.openxmlformats.org/drawingml/2006/table">
            <a:tbl>
              <a:tblPr/>
              <a:tblGrid>
                <a:gridCol w="1964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48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48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48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7623">
                <a:tc>
                  <a:txBody>
                    <a:bodyPr/>
                    <a:lstStyle/>
                    <a:p>
                      <a:pPr marL="0" marR="0" lvl="0" indent="0" algn="l" defTabSz="82073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Low-risk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High-risk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Early FEP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721">
                <a:tc>
                  <a:txBody>
                    <a:bodyPr/>
                    <a:lstStyle/>
                    <a:p>
                      <a:pPr marL="0" marR="0" lvl="0" indent="0" algn="l" defTabSz="82073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87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205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45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9534">
                <a:tc>
                  <a:txBody>
                    <a:bodyPr/>
                    <a:lstStyle/>
                    <a:p>
                      <a:pPr marL="0" marR="0" lvl="0" indent="0" algn="l" defTabSz="82073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Severe Psychosis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2.3%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6.3%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6736">
                <a:tc>
                  <a:txBody>
                    <a:bodyPr/>
                    <a:lstStyle/>
                    <a:p>
                      <a:pPr marL="0" marR="0" lvl="0" indent="0" algn="l" defTabSz="82073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Relapse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11%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0643">
                <a:tc>
                  <a:txBody>
                    <a:bodyPr/>
                    <a:lstStyle/>
                    <a:p>
                      <a:pPr marL="0" marR="0" lvl="0" indent="0" algn="l" defTabSz="82073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Negative Events*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22%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25%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2073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40%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0643">
                <a:tc gridSpan="4">
                  <a:txBody>
                    <a:bodyPr/>
                    <a:lstStyle/>
                    <a:p>
                      <a:pPr marL="0" marR="0" lvl="0" indent="0" algn="l" defTabSz="82073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*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Hospitalizations, incarcerations, suicide attempts, assaults, rape</a:t>
                      </a:r>
                    </a:p>
                  </a:txBody>
                  <a:tcPr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Title 1">
            <a:extLst>
              <a:ext uri="{FF2B5EF4-FFF2-40B4-BE49-F238E27FC236}">
                <a16:creationId xmlns:a16="http://schemas.microsoft.com/office/drawing/2014/main" id="{540AD575-A847-43B4-B84D-876A97E0CD4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27263" y="358094"/>
            <a:ext cx="7737475" cy="1252537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en-US" sz="4000" dirty="0"/>
              <a:t>In school or working:</a:t>
            </a:r>
            <a:br>
              <a:rPr lang="en-US" altLang="en-US" sz="4000" dirty="0"/>
            </a:br>
            <a:r>
              <a:rPr lang="en-US" altLang="en-US" sz="2800" dirty="0"/>
              <a:t>Baseline and 24 months</a:t>
            </a:r>
            <a:br>
              <a:rPr lang="en-US" altLang="en-US" sz="2800" dirty="0"/>
            </a:br>
            <a:endParaRPr lang="en-US" altLang="en-US" sz="2800" dirty="0"/>
          </a:p>
        </p:txBody>
      </p:sp>
      <p:graphicFrame>
        <p:nvGraphicFramePr>
          <p:cNvPr id="246787" name="Object 4">
            <a:extLst>
              <a:ext uri="{FF2B5EF4-FFF2-40B4-BE49-F238E27FC236}">
                <a16:creationId xmlns:a16="http://schemas.microsoft.com/office/drawing/2014/main" id="{09D61DE2-9320-441C-9248-41601AE1ADF4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2383631" y="1426142"/>
          <a:ext cx="7424738" cy="5147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7429466" imgH="4533840" progId="Excel.Sheet.8">
                  <p:embed/>
                </p:oleObj>
              </mc:Choice>
              <mc:Fallback>
                <p:oleObj name="Worksheet" r:id="rId3" imgW="7429466" imgH="4533840" progId="Excel.Sheet.8">
                  <p:embed/>
                  <p:pic>
                    <p:nvPicPr>
                      <p:cNvPr id="246787" name="Object 4">
                        <a:extLst>
                          <a:ext uri="{FF2B5EF4-FFF2-40B4-BE49-F238E27FC236}">
                            <a16:creationId xmlns:a16="http://schemas.microsoft.com/office/drawing/2014/main" id="{09D61DE2-9320-441C-9248-41601AE1ADF4}"/>
                          </a:ext>
                        </a:extLst>
                      </p:cNvPr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3631" y="1426142"/>
                        <a:ext cx="7424738" cy="51478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27264" y="177800"/>
            <a:ext cx="7737475" cy="966788"/>
          </a:xfrm>
        </p:spPr>
        <p:txBody>
          <a:bodyPr/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EDIPPP:  First Episode Psychosis hospital admissions</a:t>
            </a:r>
            <a:br>
              <a:rPr lang="en-US" sz="24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</a:br>
            <a:r>
              <a:rPr lang="en-US" sz="2400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Intervention areas / control areas: CA, ME, MI, NY, OR</a:t>
            </a:r>
            <a:endParaRPr lang="en-US" sz="1100" dirty="0">
              <a:solidFill>
                <a:schemeClr val="accent3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</p:nvPr>
        </p:nvGraphicFramePr>
        <p:xfrm>
          <a:off x="1946924" y="1407248"/>
          <a:ext cx="8298152" cy="5138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>
            <a:extLst>
              <a:ext uri="{FF2B5EF4-FFF2-40B4-BE49-F238E27FC236}">
                <a16:creationId xmlns:a16="http://schemas.microsoft.com/office/drawing/2014/main" id="{9B4706C0-5918-F8F8-57AE-985BF9E616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19339" y="228600"/>
            <a:ext cx="6520375" cy="630942"/>
          </a:xfrm>
          <a:noFill/>
          <a:ln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en-US" sz="3600"/>
              <a:t>Functions of the Prefrontal Cortex</a:t>
            </a:r>
            <a:endParaRPr lang="en-US" altLang="en-US" b="0">
              <a:solidFill>
                <a:srgbClr val="FF00A8"/>
              </a:solidFill>
            </a:endParaRPr>
          </a:p>
        </p:txBody>
      </p:sp>
      <p:sp>
        <p:nvSpPr>
          <p:cNvPr id="311299" name="Rectangle 3">
            <a:extLst>
              <a:ext uri="{FF2B5EF4-FFF2-40B4-BE49-F238E27FC236}">
                <a16:creationId xmlns:a16="http://schemas.microsoft.com/office/drawing/2014/main" id="{6779921E-1E1E-039D-C62F-ECC50F8A31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124200" y="1319214"/>
            <a:ext cx="6553200" cy="4929187"/>
          </a:xfrm>
          <a:noFill/>
          <a:ln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  <a:spcAft>
                <a:spcPct val="67000"/>
              </a:spcAft>
              <a:buClr>
                <a:schemeClr val="tx2"/>
              </a:buClr>
            </a:pPr>
            <a:r>
              <a:rPr lang="en-US" altLang="en-US" sz="2500" dirty="0"/>
              <a:t> Establishing a cognitive set</a:t>
            </a:r>
          </a:p>
          <a:p>
            <a:pPr>
              <a:spcBef>
                <a:spcPct val="0"/>
              </a:spcBef>
              <a:spcAft>
                <a:spcPct val="67000"/>
              </a:spcAft>
              <a:buClr>
                <a:schemeClr val="tx2"/>
              </a:buClr>
            </a:pPr>
            <a:r>
              <a:rPr lang="en-US" altLang="en-US" sz="2500" dirty="0"/>
              <a:t> Problem-solving</a:t>
            </a:r>
          </a:p>
          <a:p>
            <a:pPr>
              <a:spcBef>
                <a:spcPct val="0"/>
              </a:spcBef>
              <a:spcAft>
                <a:spcPct val="67000"/>
              </a:spcAft>
              <a:buClr>
                <a:schemeClr val="tx2"/>
              </a:buClr>
            </a:pPr>
            <a:r>
              <a:rPr lang="en-US" altLang="en-US" sz="2500" dirty="0"/>
              <a:t> Planning</a:t>
            </a:r>
          </a:p>
          <a:p>
            <a:pPr>
              <a:spcBef>
                <a:spcPct val="0"/>
              </a:spcBef>
              <a:spcAft>
                <a:spcPct val="67000"/>
              </a:spcAft>
              <a:buClr>
                <a:schemeClr val="tx2"/>
              </a:buClr>
            </a:pPr>
            <a:r>
              <a:rPr lang="en-US" altLang="en-US" sz="2500" dirty="0"/>
              <a:t> Attention</a:t>
            </a:r>
          </a:p>
          <a:p>
            <a:pPr>
              <a:spcBef>
                <a:spcPct val="0"/>
              </a:spcBef>
              <a:spcAft>
                <a:spcPct val="67000"/>
              </a:spcAft>
              <a:buClr>
                <a:schemeClr val="tx2"/>
              </a:buClr>
            </a:pPr>
            <a:r>
              <a:rPr lang="en-US" altLang="en-US" sz="2500" dirty="0"/>
              <a:t> Initiative</a:t>
            </a:r>
          </a:p>
          <a:p>
            <a:pPr>
              <a:spcBef>
                <a:spcPct val="0"/>
              </a:spcBef>
              <a:spcAft>
                <a:spcPct val="67000"/>
              </a:spcAft>
              <a:buClr>
                <a:schemeClr val="tx2"/>
              </a:buClr>
            </a:pPr>
            <a:r>
              <a:rPr lang="en-US" altLang="en-US" sz="2500" dirty="0"/>
              <a:t> Motivation</a:t>
            </a:r>
          </a:p>
          <a:p>
            <a:pPr>
              <a:spcBef>
                <a:spcPct val="0"/>
              </a:spcBef>
              <a:spcAft>
                <a:spcPct val="67000"/>
              </a:spcAft>
              <a:buClr>
                <a:schemeClr val="tx2"/>
              </a:buClr>
            </a:pPr>
            <a:r>
              <a:rPr lang="en-US" altLang="en-US" sz="2500" dirty="0"/>
              <a:t> Integration of thought and affect  </a:t>
            </a:r>
          </a:p>
          <a:p>
            <a:pPr>
              <a:spcBef>
                <a:spcPct val="0"/>
              </a:spcBef>
              <a:buClr>
                <a:schemeClr val="tx2"/>
              </a:buClr>
            </a:pPr>
            <a:r>
              <a:rPr lang="en-US" altLang="en-US" sz="2500" dirty="0"/>
              <a:t> Mental liveliness</a:t>
            </a:r>
            <a:endParaRPr lang="en-US" altLang="en-US" dirty="0"/>
          </a:p>
        </p:txBody>
      </p:sp>
      <p:sp>
        <p:nvSpPr>
          <p:cNvPr id="311300" name="Rectangle 4">
            <a:extLst>
              <a:ext uri="{FF2B5EF4-FFF2-40B4-BE49-F238E27FC236}">
                <a16:creationId xmlns:a16="http://schemas.microsoft.com/office/drawing/2014/main" id="{66400C43-C1EF-9AC4-21E6-FEC6E7213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1663" y="6400801"/>
            <a:ext cx="34290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en-US" altLang="en-US" sz="160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wipe dir="r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82" name="Title 1"/>
          <p:cNvSpPr>
            <a:spLocks noGrp="1"/>
          </p:cNvSpPr>
          <p:nvPr>
            <p:ph type="title" idx="4294967295"/>
          </p:nvPr>
        </p:nvSpPr>
        <p:spPr>
          <a:xfrm>
            <a:off x="2227264" y="0"/>
            <a:ext cx="7737475" cy="1252538"/>
          </a:xfrm>
        </p:spPr>
        <p:txBody>
          <a:bodyPr/>
          <a:lstStyle/>
          <a:p>
            <a:r>
              <a:rPr lang="en-US" altLang="en-US" sz="3200" dirty="0"/>
              <a:t>Outcomes in 7 PIER Programs*</a:t>
            </a:r>
          </a:p>
        </p:txBody>
      </p:sp>
      <p:graphicFrame>
        <p:nvGraphicFramePr>
          <p:cNvPr id="499781" name="Group 69"/>
          <p:cNvGraphicFramePr>
            <a:graphicFrameLocks noGrp="1"/>
          </p:cNvGraphicFramePr>
          <p:nvPr>
            <p:ph idx="4294967295"/>
          </p:nvPr>
        </p:nvGraphicFramePr>
        <p:xfrm>
          <a:off x="2014332" y="874191"/>
          <a:ext cx="8163339" cy="4646248"/>
        </p:xfrm>
        <a:graphic>
          <a:graphicData uri="http://schemas.openxmlformats.org/drawingml/2006/table">
            <a:tbl>
              <a:tblPr/>
              <a:tblGrid>
                <a:gridCol w="2702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9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1179">
                  <a:extLst>
                    <a:ext uri="{9D8B030D-6E8A-4147-A177-3AD203B41FA5}">
                      <a16:colId xmlns:a16="http://schemas.microsoft.com/office/drawing/2014/main" val="2008121365"/>
                    </a:ext>
                  </a:extLst>
                </a:gridCol>
                <a:gridCol w="13632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7443">
                  <a:extLst>
                    <a:ext uri="{9D8B030D-6E8A-4147-A177-3AD203B41FA5}">
                      <a16:colId xmlns:a16="http://schemas.microsoft.com/office/drawing/2014/main" val="3487123662"/>
                    </a:ext>
                  </a:extLst>
                </a:gridCol>
              </a:tblGrid>
              <a:tr h="5718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100" b="1">
                          <a:solidFill>
                            <a:schemeClr val="hlink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 b="1">
                          <a:solidFill>
                            <a:srgbClr val="FF33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CHR cases, age 12-25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100" b="1">
                          <a:solidFill>
                            <a:schemeClr val="hlink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 b="1">
                          <a:solidFill>
                            <a:srgbClr val="FF33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Baseline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N=552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</a:schemeClr>
                          </a:solidFill>
                          <a:effectLst/>
                          <a:latin typeface="+mj-lt"/>
                        </a:rPr>
                        <a:t>Conf.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</a:schemeClr>
                          </a:solidFill>
                          <a:effectLst/>
                          <a:latin typeface="+mj-lt"/>
                        </a:rPr>
                        <a:t>intv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</a:schemeClr>
                          </a:solidFill>
                          <a:effectLst/>
                          <a:latin typeface="+mj-lt"/>
                        </a:rPr>
                        <a:t>. (.05)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100" b="1">
                          <a:solidFill>
                            <a:schemeClr val="hlink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 b="1">
                          <a:solidFill>
                            <a:srgbClr val="FF33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12 Months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N=214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Conf. </a:t>
                      </a:r>
                      <a:r>
                        <a:rPr kumimoji="0" lang="en-US" altLang="en-US" sz="20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intv</a:t>
                      </a:r>
                      <a:r>
                        <a:rPr kumimoji="0" lang="en-US" alt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(.05)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4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100" b="1">
                          <a:solidFill>
                            <a:schemeClr val="hlink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 b="1">
                          <a:solidFill>
                            <a:srgbClr val="FF33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Working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100" b="1">
                          <a:solidFill>
                            <a:schemeClr val="hlink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 b="1">
                          <a:solidFill>
                            <a:srgbClr val="FF33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11%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+/- 6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100" b="1">
                          <a:solidFill>
                            <a:schemeClr val="hlink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 b="1">
                          <a:solidFill>
                            <a:srgbClr val="FF33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23%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+/- 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</a:schemeClr>
                          </a:solidFill>
                          <a:effectLst/>
                          <a:latin typeface="+mj-lt"/>
                        </a:rPr>
                        <a:t>23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4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100" b="1">
                          <a:solidFill>
                            <a:schemeClr val="hlink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 b="1">
                          <a:solidFill>
                            <a:srgbClr val="FF33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In school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100" b="1">
                          <a:solidFill>
                            <a:schemeClr val="hlink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 b="1">
                          <a:solidFill>
                            <a:srgbClr val="FF33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64%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+/- </a:t>
                      </a: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100" b="1">
                          <a:solidFill>
                            <a:schemeClr val="hlink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 b="1">
                          <a:solidFill>
                            <a:srgbClr val="FF33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70%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+/- 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</a:schemeClr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45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Volunteering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2%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+/- </a:t>
                      </a: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7%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+/- 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</a:schemeClr>
                          </a:solidFill>
                          <a:effectLst/>
                          <a:latin typeface="+mj-lt"/>
                        </a:rPr>
                        <a:t>16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4208176"/>
                  </a:ext>
                </a:extLst>
              </a:tr>
              <a:tr h="44745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Average GAF score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43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+/- </a:t>
                      </a: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56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+/- 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</a:schemeClr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0955664"/>
                  </a:ext>
                </a:extLst>
              </a:tr>
              <a:tr h="4474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100" b="1">
                          <a:solidFill>
                            <a:schemeClr val="hlink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 b="1">
                          <a:solidFill>
                            <a:srgbClr val="FF33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Onset of Psychosis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100" b="1">
                          <a:solidFill>
                            <a:schemeClr val="hlink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 b="1">
                          <a:solidFill>
                            <a:srgbClr val="FF33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NA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100" b="1">
                          <a:solidFill>
                            <a:schemeClr val="hlink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 b="1">
                          <a:solidFill>
                            <a:srgbClr val="FF33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2%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+/- 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</a:schemeClr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4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100" b="1">
                          <a:solidFill>
                            <a:schemeClr val="hlink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 b="1">
                          <a:solidFill>
                            <a:srgbClr val="FF33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Hospitalizations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100" b="1">
                          <a:solidFill>
                            <a:schemeClr val="hlink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 b="1">
                          <a:solidFill>
                            <a:srgbClr val="FF33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8%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+/- </a:t>
                      </a: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100" b="1">
                          <a:solidFill>
                            <a:schemeClr val="hlink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 b="1">
                          <a:solidFill>
                            <a:srgbClr val="FF33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12%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+/- 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</a:schemeClr>
                          </a:solidFill>
                          <a:effectLst/>
                          <a:latin typeface="+mj-lt"/>
                        </a:rPr>
                        <a:t>22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45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Incarcerations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2%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+/- </a:t>
                      </a: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1%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+/-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</a:schemeClr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0837398"/>
                  </a:ext>
                </a:extLst>
              </a:tr>
              <a:tr h="44745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Suicide attempts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3%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+/- </a:t>
                      </a: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6%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+/- 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</a:schemeClr>
                          </a:solidFill>
                          <a:effectLst/>
                          <a:latin typeface="+mj-lt"/>
                        </a:rPr>
                        <a:t>19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9821630"/>
                  </a:ext>
                </a:extLst>
              </a:tr>
              <a:tr h="4474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100" b="1">
                          <a:solidFill>
                            <a:schemeClr val="hlink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 b="1">
                          <a:solidFill>
                            <a:srgbClr val="FF33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Suicides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100" b="1">
                          <a:solidFill>
                            <a:schemeClr val="hlink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 b="1">
                          <a:solidFill>
                            <a:srgbClr val="FF33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NA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100" b="1">
                          <a:solidFill>
                            <a:schemeClr val="hlink"/>
                          </a:solidFill>
                          <a:latin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 b="1">
                          <a:solidFill>
                            <a:srgbClr val="FF3300"/>
                          </a:solidFill>
                          <a:latin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0%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+/- 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</a:schemeClr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812504" name="Text Box 68"/>
          <p:cNvSpPr txBox="1">
            <a:spLocks noChangeArrowheads="1"/>
          </p:cNvSpPr>
          <p:nvPr/>
        </p:nvSpPr>
        <p:spPr bwMode="auto">
          <a:xfrm>
            <a:off x="0" y="5616781"/>
            <a:ext cx="1219199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>
                <a:latin typeface="Arial" pitchFamily="34" charset="0"/>
              </a:rPr>
              <a:t>*San Diego, Santa Clara, Ventura, Contra Costa, CA Counties, Weber County, UT and State of Delaware </a:t>
            </a:r>
          </a:p>
        </p:txBody>
      </p:sp>
    </p:spTree>
    <p:extLst>
      <p:ext uri="{BB962C8B-B14F-4D97-AF65-F5344CB8AC3E}">
        <p14:creationId xmlns:p14="http://schemas.microsoft.com/office/powerpoint/2010/main" val="117293011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5794" name="Title 1"/>
          <p:cNvSpPr>
            <a:spLocks noGrp="1"/>
          </p:cNvSpPr>
          <p:nvPr>
            <p:ph type="title" idx="4294967295"/>
          </p:nvPr>
        </p:nvSpPr>
        <p:spPr>
          <a:xfrm>
            <a:off x="2062164" y="61914"/>
            <a:ext cx="8053387" cy="1252537"/>
          </a:xfrm>
        </p:spPr>
        <p:txBody>
          <a:bodyPr/>
          <a:lstStyle/>
          <a:p>
            <a:r>
              <a:rPr lang="en-US" altLang="en-US" sz="3600"/>
              <a:t>PIER long-term outcome</a:t>
            </a:r>
            <a:br>
              <a:rPr lang="en-US" altLang="en-US" sz="3600"/>
            </a:br>
            <a:r>
              <a:rPr lang="en-US" altLang="en-US" sz="2400">
                <a:solidFill>
                  <a:schemeClr val="tx1"/>
                </a:solidFill>
              </a:rPr>
              <a:t>4-12 years after identification of risk</a:t>
            </a:r>
            <a:endParaRPr lang="en-US" altLang="en-US" sz="3600">
              <a:solidFill>
                <a:schemeClr val="tx1"/>
              </a:solidFill>
            </a:endParaRPr>
          </a:p>
        </p:txBody>
      </p:sp>
      <p:graphicFrame>
        <p:nvGraphicFramePr>
          <p:cNvPr id="1825795" name="Group 3"/>
          <p:cNvGraphicFramePr>
            <a:graphicFrameLocks noGrp="1"/>
          </p:cNvGraphicFramePr>
          <p:nvPr>
            <p:ph idx="4294967295"/>
          </p:nvPr>
        </p:nvGraphicFramePr>
        <p:xfrm>
          <a:off x="2282813" y="1597440"/>
          <a:ext cx="8053387" cy="3911600"/>
        </p:xfrm>
        <a:graphic>
          <a:graphicData uri="http://schemas.openxmlformats.org/drawingml/2006/table">
            <a:tbl>
              <a:tblPr/>
              <a:tblGrid>
                <a:gridCol w="4959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6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7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8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100" b="1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 b="1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</a:rPr>
                        <a:t>During 2-year treatment, 2001-2009</a:t>
                      </a:r>
                    </a:p>
                  </a:txBody>
                  <a:tcPr marL="9525" marR="9525" marT="9524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100" b="1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 b="1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4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100" b="1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 b="1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4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100" b="1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 b="1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Received any treatment</a:t>
                      </a:r>
                    </a:p>
                  </a:txBody>
                  <a:tcPr marL="9525" marR="9525" marT="9524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100" b="1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 b="1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139</a:t>
                      </a:r>
                    </a:p>
                  </a:txBody>
                  <a:tcPr marL="9525" marR="9525" marT="9524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100" b="1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 b="1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525" marR="9525" marT="9524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100" b="1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 b="1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Severe episode</a:t>
                      </a:r>
                    </a:p>
                  </a:txBody>
                  <a:tcPr marL="9525" marR="9525" marT="9524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100" b="1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 b="1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4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100" b="1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 b="1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10%</a:t>
                      </a:r>
                    </a:p>
                  </a:txBody>
                  <a:tcPr marL="9525" marR="9525" marT="9524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8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100" b="1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 b="1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</a:rPr>
                        <a:t>Post-2-year treatment, 2-10 years </a:t>
                      </a:r>
                    </a:p>
                  </a:txBody>
                  <a:tcPr marL="9525" marR="9525" marT="9524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100" b="1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 b="1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4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100" b="1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 b="1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4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8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100" b="1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 b="1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Followed-up </a:t>
                      </a:r>
                    </a:p>
                  </a:txBody>
                  <a:tcPr marL="9525" marR="9525" marT="9524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100" b="1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 b="1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72</a:t>
                      </a:r>
                    </a:p>
                  </a:txBody>
                  <a:tcPr marL="9525" marR="9525" marT="9524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100" b="1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 b="1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52%</a:t>
                      </a:r>
                    </a:p>
                  </a:txBody>
                  <a:tcPr marL="9525" marR="9525" marT="9524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8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100" b="1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 b="1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Severe psychosis or hospitalization</a:t>
                      </a:r>
                    </a:p>
                  </a:txBody>
                  <a:tcPr marL="9525" marR="9525" marT="9524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100" b="1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 b="1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4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100" b="1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 b="1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13%</a:t>
                      </a:r>
                    </a:p>
                  </a:txBody>
                  <a:tcPr marL="9525" marR="9525" marT="9524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8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100" b="1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 b="1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In school or working</a:t>
                      </a:r>
                    </a:p>
                  </a:txBody>
                  <a:tcPr marL="9525" marR="9525" marT="9524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100" b="1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 b="1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55</a:t>
                      </a:r>
                    </a:p>
                  </a:txBody>
                  <a:tcPr marL="9525" marR="9525" marT="9524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100" b="1">
                          <a:solidFill>
                            <a:schemeClr val="hlink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 b="1">
                          <a:solidFill>
                            <a:srgbClr val="FF3300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76%</a:t>
                      </a:r>
                    </a:p>
                  </a:txBody>
                  <a:tcPr marL="9525" marR="9525" marT="9524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Title 1">
            <a:extLst>
              <a:ext uri="{FF2B5EF4-FFF2-40B4-BE49-F238E27FC236}">
                <a16:creationId xmlns:a16="http://schemas.microsoft.com/office/drawing/2014/main" id="{6E7DFE1A-B4E0-4607-8A91-6BD0E7FCD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>
                <a:solidFill>
                  <a:schemeClr val="accent1"/>
                </a:solidFill>
                <a:ea typeface="ＭＳ Ｐゴシック" panose="020B0600070205080204" pitchFamily="34" charset="-128"/>
              </a:rPr>
              <a:t>Conclusions</a:t>
            </a:r>
          </a:p>
        </p:txBody>
      </p:sp>
      <p:sp>
        <p:nvSpPr>
          <p:cNvPr id="262147" name="Text Placeholder 2">
            <a:extLst>
              <a:ext uri="{FF2B5EF4-FFF2-40B4-BE49-F238E27FC236}">
                <a16:creationId xmlns:a16="http://schemas.microsoft.com/office/drawing/2014/main" id="{CC80070D-9B47-4535-BB6E-A6C3078FAF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81200" y="1577975"/>
            <a:ext cx="8229600" cy="419735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altLang="en-US" sz="2100" dirty="0"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rPr>
              <a:t>Public education influences attitudes, knowledge and behavior.</a:t>
            </a:r>
          </a:p>
          <a:p>
            <a:pPr>
              <a:spcAft>
                <a:spcPts val="1200"/>
              </a:spcAft>
            </a:pPr>
            <a:r>
              <a:rPr lang="en-US" altLang="en-US" sz="2100" dirty="0"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rPr>
              <a:t>Accurate referrals come from outside the mental health system.</a:t>
            </a:r>
          </a:p>
          <a:p>
            <a:pPr>
              <a:spcAft>
                <a:spcPts val="1200"/>
              </a:spcAft>
            </a:pPr>
            <a:r>
              <a:rPr lang="en-US" altLang="en-US" sz="2100" dirty="0"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rPr>
              <a:t>Treatment blocks the final common pathway to psychosis.</a:t>
            </a:r>
          </a:p>
          <a:p>
            <a:pPr>
              <a:spcAft>
                <a:spcPts val="1200"/>
              </a:spcAft>
            </a:pPr>
            <a:r>
              <a:rPr lang="en-US" altLang="en-US" sz="2100" dirty="0"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rPr>
              <a:t>Medication at low doses is reserved for prevention of imminent psychosis.</a:t>
            </a:r>
          </a:p>
          <a:p>
            <a:pPr>
              <a:spcAft>
                <a:spcPts val="1200"/>
              </a:spcAft>
            </a:pPr>
            <a:r>
              <a:rPr lang="en-US" altLang="en-US" sz="2100" dirty="0"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rPr>
              <a:t>Psychoeducational MFG is the most potent treatment component.</a:t>
            </a:r>
          </a:p>
          <a:p>
            <a:pPr>
              <a:spcAft>
                <a:spcPts val="1200"/>
              </a:spcAft>
            </a:pPr>
            <a:r>
              <a:rPr lang="en-US" altLang="en-US" sz="2100" dirty="0"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rPr>
              <a:t>Very low conversion or relapse rates (&lt;10%) and functional improvement accompany comprehensive treatment.</a:t>
            </a:r>
          </a:p>
          <a:p>
            <a:pPr>
              <a:spcAft>
                <a:spcPts val="1200"/>
              </a:spcAft>
            </a:pPr>
            <a:r>
              <a:rPr lang="en-US" altLang="en-US" sz="2100" dirty="0">
                <a:latin typeface="Times" panose="02020603050405020304" pitchFamily="18" charset="0"/>
                <a:ea typeface="ＭＳ Ｐゴシック" panose="020B0600070205080204" pitchFamily="34" charset="-128"/>
                <a:cs typeface="Times" panose="02020603050405020304" pitchFamily="18" charset="0"/>
              </a:rPr>
              <a:t>A substantial proportion of the incident population can be identified and prevented from developing psychosis and severe disability.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>
            <a:extLst>
              <a:ext uri="{FF2B5EF4-FFF2-40B4-BE49-F238E27FC236}">
                <a16:creationId xmlns:a16="http://schemas.microsoft.com/office/drawing/2014/main" id="{1140DB7A-2375-59FD-30F0-F2B2FEAEA5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>
                <a:solidFill>
                  <a:schemeClr val="accent3">
                    <a:lumMod val="50000"/>
                  </a:schemeClr>
                </a:solidFill>
              </a:rPr>
              <a:t>Effects of cognition on behavior</a:t>
            </a:r>
          </a:p>
        </p:txBody>
      </p:sp>
      <p:sp>
        <p:nvSpPr>
          <p:cNvPr id="411651" name="Rectangle 3">
            <a:extLst>
              <a:ext uri="{FF2B5EF4-FFF2-40B4-BE49-F238E27FC236}">
                <a16:creationId xmlns:a16="http://schemas.microsoft.com/office/drawing/2014/main" id="{29A9BCAE-D8BA-EACF-EC99-99795A2391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1" y="2133600"/>
            <a:ext cx="7739063" cy="39878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dirty="0">
                <a:solidFill>
                  <a:schemeClr val="accent3">
                    <a:lumMod val="50000"/>
                  </a:schemeClr>
                </a:solidFill>
              </a:rPr>
              <a:t>Encoding both internal and external cues </a:t>
            </a:r>
          </a:p>
          <a:p>
            <a:pPr>
              <a:lnSpc>
                <a:spcPct val="120000"/>
              </a:lnSpc>
            </a:pPr>
            <a:r>
              <a:rPr lang="en-US" altLang="en-US" dirty="0">
                <a:solidFill>
                  <a:schemeClr val="accent3">
                    <a:lumMod val="50000"/>
                  </a:schemeClr>
                </a:solidFill>
              </a:rPr>
              <a:t>Realistic appraisal of the cues </a:t>
            </a:r>
          </a:p>
          <a:p>
            <a:pPr>
              <a:lnSpc>
                <a:spcPct val="120000"/>
              </a:lnSpc>
            </a:pPr>
            <a:r>
              <a:rPr lang="en-US" altLang="en-US" dirty="0">
                <a:solidFill>
                  <a:schemeClr val="accent3">
                    <a:lumMod val="50000"/>
                  </a:schemeClr>
                </a:solidFill>
              </a:rPr>
              <a:t>Decision-making regarding both immediate and long-term goals</a:t>
            </a:r>
          </a:p>
          <a:p>
            <a:pPr>
              <a:lnSpc>
                <a:spcPct val="120000"/>
              </a:lnSpc>
            </a:pPr>
            <a:r>
              <a:rPr lang="en-US" altLang="en-US" dirty="0">
                <a:solidFill>
                  <a:schemeClr val="accent3">
                    <a:lumMod val="50000"/>
                  </a:schemeClr>
                </a:solidFill>
              </a:rPr>
              <a:t>Remembering acceptable responses </a:t>
            </a:r>
          </a:p>
          <a:p>
            <a:pPr>
              <a:lnSpc>
                <a:spcPct val="120000"/>
              </a:lnSpc>
            </a:pPr>
            <a:r>
              <a:rPr lang="en-US" altLang="en-US" dirty="0">
                <a:solidFill>
                  <a:schemeClr val="accent3">
                    <a:lumMod val="50000"/>
                  </a:schemeClr>
                </a:solidFill>
              </a:rPr>
              <a:t>Evaluating these or new responses </a:t>
            </a:r>
          </a:p>
          <a:p>
            <a:pPr>
              <a:lnSpc>
                <a:spcPct val="120000"/>
              </a:lnSpc>
            </a:pPr>
            <a:r>
              <a:rPr lang="en-US" altLang="en-US" dirty="0">
                <a:solidFill>
                  <a:schemeClr val="accent3">
                    <a:lumMod val="50000"/>
                  </a:schemeClr>
                </a:solidFill>
              </a:rPr>
              <a:t>Carrying them out appropriately</a:t>
            </a:r>
            <a:endParaRPr lang="en-US" altLang="en-US" b="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071883"/>
      </p:ext>
    </p:extLst>
  </p:cSld>
  <p:clrMapOvr>
    <a:masterClrMapping/>
  </p:clrMapOvr>
  <p:transition>
    <p:pull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>
            <a:extLst>
              <a:ext uri="{FF2B5EF4-FFF2-40B4-BE49-F238E27FC236}">
                <a16:creationId xmlns:a16="http://schemas.microsoft.com/office/drawing/2014/main" id="{8BA7D921-ACA7-62D8-BC3C-6CAAF800CF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People with psychosis </a:t>
            </a:r>
            <a:br>
              <a:rPr lang="en-US" altLang="en-US"/>
            </a:br>
            <a:r>
              <a:rPr lang="en-US" altLang="en-US"/>
              <a:t>often experience:</a:t>
            </a:r>
          </a:p>
        </p:txBody>
      </p:sp>
      <p:sp>
        <p:nvSpPr>
          <p:cNvPr id="315395" name="Rectangle 3">
            <a:extLst>
              <a:ext uri="{FF2B5EF4-FFF2-40B4-BE49-F238E27FC236}">
                <a16:creationId xmlns:a16="http://schemas.microsoft.com/office/drawing/2014/main" id="{A85578EA-041E-B2D5-9F84-24AD5B7FBBE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743200" y="1905000"/>
            <a:ext cx="7924800" cy="4953000"/>
          </a:xfrm>
        </p:spPr>
        <p:txBody>
          <a:bodyPr/>
          <a:lstStyle/>
          <a:p>
            <a:pPr lvl="2">
              <a:lnSpc>
                <a:spcPct val="120000"/>
              </a:lnSpc>
            </a:pPr>
            <a:r>
              <a:rPr lang="en-US" altLang="en-US" sz="2600" dirty="0">
                <a:solidFill>
                  <a:schemeClr val="tx1"/>
                </a:solidFill>
              </a:rPr>
              <a:t>Social withdrawal</a:t>
            </a:r>
          </a:p>
          <a:p>
            <a:pPr lvl="2">
              <a:lnSpc>
                <a:spcPct val="120000"/>
              </a:lnSpc>
            </a:pPr>
            <a:r>
              <a:rPr lang="en-US" altLang="en-US" sz="2600" dirty="0">
                <a:solidFill>
                  <a:schemeClr val="tx1"/>
                </a:solidFill>
              </a:rPr>
              <a:t>Loss of insight and awareness of illness</a:t>
            </a:r>
          </a:p>
          <a:p>
            <a:pPr lvl="2">
              <a:lnSpc>
                <a:spcPct val="120000"/>
              </a:lnSpc>
            </a:pPr>
            <a:r>
              <a:rPr lang="en-US" altLang="en-US" sz="2600" dirty="0">
                <a:solidFill>
                  <a:schemeClr val="tx1"/>
                </a:solidFill>
              </a:rPr>
              <a:t>Odd, unusual behaviors </a:t>
            </a:r>
          </a:p>
          <a:p>
            <a:pPr lvl="2">
              <a:lnSpc>
                <a:spcPct val="120000"/>
              </a:lnSpc>
            </a:pPr>
            <a:r>
              <a:rPr lang="en-US" altLang="en-US" sz="2600" dirty="0">
                <a:solidFill>
                  <a:schemeClr val="tx1"/>
                </a:solidFill>
              </a:rPr>
              <a:t>Decreased energy and motivation </a:t>
            </a:r>
          </a:p>
          <a:p>
            <a:pPr lvl="2">
              <a:lnSpc>
                <a:spcPct val="120000"/>
              </a:lnSpc>
            </a:pPr>
            <a:r>
              <a:rPr lang="en-US" altLang="en-US" sz="2600" dirty="0">
                <a:solidFill>
                  <a:schemeClr val="tx1"/>
                </a:solidFill>
              </a:rPr>
              <a:t>An inability to enjoy activities</a:t>
            </a:r>
          </a:p>
          <a:p>
            <a:pPr lvl="2">
              <a:lnSpc>
                <a:spcPct val="120000"/>
              </a:lnSpc>
            </a:pPr>
            <a:r>
              <a:rPr lang="en-US" altLang="en-US" sz="2600" dirty="0">
                <a:solidFill>
                  <a:schemeClr val="tx1"/>
                </a:solidFill>
              </a:rPr>
              <a:t>Mood swings </a:t>
            </a:r>
          </a:p>
          <a:p>
            <a:pPr lvl="2">
              <a:lnSpc>
                <a:spcPct val="120000"/>
              </a:lnSpc>
            </a:pPr>
            <a:r>
              <a:rPr lang="en-US" altLang="en-US" sz="2600" dirty="0">
                <a:solidFill>
                  <a:schemeClr val="tx1"/>
                </a:solidFill>
              </a:rPr>
              <a:t>Pervasive anxiety</a:t>
            </a:r>
          </a:p>
          <a:p>
            <a:pPr lvl="2">
              <a:lnSpc>
                <a:spcPct val="120000"/>
              </a:lnSpc>
            </a:pPr>
            <a:r>
              <a:rPr lang="en-US" altLang="en-US" sz="2600" dirty="0">
                <a:solidFill>
                  <a:schemeClr val="tx1"/>
                </a:solidFill>
              </a:rPr>
              <a:t>Disrupted sleep patterns and appetite </a:t>
            </a:r>
          </a:p>
        </p:txBody>
      </p:sp>
      <p:sp>
        <p:nvSpPr>
          <p:cNvPr id="315396" name="Rectangle 4">
            <a:extLst>
              <a:ext uri="{FF2B5EF4-FFF2-40B4-BE49-F238E27FC236}">
                <a16:creationId xmlns:a16="http://schemas.microsoft.com/office/drawing/2014/main" id="{78D171A4-3A71-3B16-8365-3FFEE7068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1663" y="6400801"/>
            <a:ext cx="34290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lang="en-US" altLang="en-US" sz="160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5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5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5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5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5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5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5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5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5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5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5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5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5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5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5" grpId="0" build="p" autoUpdateAnimBg="0"/>
    </p:bldLst>
  </p:timing>
</p:sld>
</file>

<file path=ppt/theme/theme1.xml><?xml version="1.0" encoding="utf-8"?>
<a:theme xmlns:a="http://schemas.openxmlformats.org/drawingml/2006/main" name="PIER Training Institute">
  <a:themeElements>
    <a:clrScheme name="PIER Training Institute">
      <a:dk1>
        <a:sysClr val="windowText" lastClr="000000"/>
      </a:dk1>
      <a:lt1>
        <a:sysClr val="window" lastClr="FFFFFF"/>
      </a:lt1>
      <a:dk2>
        <a:srgbClr val="008373"/>
      </a:dk2>
      <a:lt2>
        <a:srgbClr val="D9EBEB"/>
      </a:lt2>
      <a:accent1>
        <a:srgbClr val="256285"/>
      </a:accent1>
      <a:accent2>
        <a:srgbClr val="438B95"/>
      </a:accent2>
      <a:accent3>
        <a:srgbClr val="39A540"/>
      </a:accent3>
      <a:accent4>
        <a:srgbClr val="9EC421"/>
      </a:accent4>
      <a:accent5>
        <a:srgbClr val="F7F661"/>
      </a:accent5>
      <a:accent6>
        <a:srgbClr val="F79646"/>
      </a:accent6>
      <a:hlink>
        <a:srgbClr val="0000FF"/>
      </a:hlink>
      <a:folHlink>
        <a:srgbClr val="5194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Office Theme">
  <a:themeElements>
    <a:clrScheme name="PIER Training Institute">
      <a:dk1>
        <a:sysClr val="windowText" lastClr="000000"/>
      </a:dk1>
      <a:lt1>
        <a:sysClr val="window" lastClr="FFFFFF"/>
      </a:lt1>
      <a:dk2>
        <a:srgbClr val="008373"/>
      </a:dk2>
      <a:lt2>
        <a:srgbClr val="D9EBEB"/>
      </a:lt2>
      <a:accent1>
        <a:srgbClr val="256285"/>
      </a:accent1>
      <a:accent2>
        <a:srgbClr val="438B95"/>
      </a:accent2>
      <a:accent3>
        <a:srgbClr val="39A540"/>
      </a:accent3>
      <a:accent4>
        <a:srgbClr val="9EC421"/>
      </a:accent4>
      <a:accent5>
        <a:srgbClr val="F7F661"/>
      </a:accent5>
      <a:accent6>
        <a:srgbClr val="F79646"/>
      </a:accent6>
      <a:hlink>
        <a:srgbClr val="0000FF"/>
      </a:hlink>
      <a:folHlink>
        <a:srgbClr val="5194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4646</TotalTime>
  <Words>3231</Words>
  <Application>Microsoft Macintosh PowerPoint</Application>
  <PresentationFormat>Widescreen</PresentationFormat>
  <Paragraphs>709</Paragraphs>
  <Slides>72</Slides>
  <Notes>63</Notes>
  <HiddenSlides>12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72</vt:i4>
      </vt:variant>
    </vt:vector>
  </HeadingPairs>
  <TitlesOfParts>
    <vt:vector size="91" baseType="lpstr">
      <vt:lpstr>ＭＳ Ｐゴシック</vt:lpstr>
      <vt:lpstr>ＭＳ Ｐゴシック</vt:lpstr>
      <vt:lpstr>Aptos</vt:lpstr>
      <vt:lpstr>Arial</vt:lpstr>
      <vt:lpstr>Calibri</vt:lpstr>
      <vt:lpstr>Calibri Light</vt:lpstr>
      <vt:lpstr>Eurostile LT ExtendedTwo</vt:lpstr>
      <vt:lpstr>Helvetica</vt:lpstr>
      <vt:lpstr>Helvetica LT Std Cond</vt:lpstr>
      <vt:lpstr>Paralucent-Light</vt:lpstr>
      <vt:lpstr>Symbol</vt:lpstr>
      <vt:lpstr>Times</vt:lpstr>
      <vt:lpstr>Times New Roman</vt:lpstr>
      <vt:lpstr>Verdana</vt:lpstr>
      <vt:lpstr>PIER Training Institute</vt:lpstr>
      <vt:lpstr>3_Office Theme</vt:lpstr>
      <vt:lpstr>Chart</vt:lpstr>
      <vt:lpstr>Excel.Chart.8</vt:lpstr>
      <vt:lpstr>Worksheet</vt:lpstr>
      <vt:lpstr>FAMILY PSYCHOEDUCATION</vt:lpstr>
      <vt:lpstr>PowerPoint Presentation</vt:lpstr>
      <vt:lpstr>How schizophrenia affects families </vt:lpstr>
      <vt:lpstr>Biosocial Theory</vt:lpstr>
      <vt:lpstr>“…the basic defect in schizophrenia consists of a low threshold for (mental) disorganization under increasing stimulus input.”     Epstein and Coleman, 1970</vt:lpstr>
      <vt:lpstr>Altered Brain Function in  Psychosis</vt:lpstr>
      <vt:lpstr>Functions of the Prefrontal Cortex</vt:lpstr>
      <vt:lpstr>Effects of cognition on behavior</vt:lpstr>
      <vt:lpstr>People with psychosis  often experience:</vt:lpstr>
      <vt:lpstr>Psychosis results from a biologically-based sensitivity to:</vt:lpstr>
      <vt:lpstr>There is an optimum relationship between arousal and attention...</vt:lpstr>
      <vt:lpstr>PowerPoint Presentation</vt:lpstr>
      <vt:lpstr>PowerPoint Presentation</vt:lpstr>
      <vt:lpstr>PowerPoint Presentation</vt:lpstr>
      <vt:lpstr>Functioning as an Effect of Number of Psychotic Episodes</vt:lpstr>
      <vt:lpstr>PowerPoint Presentation</vt:lpstr>
      <vt:lpstr>PowerPoint Presentation</vt:lpstr>
      <vt:lpstr>Expressed Emotion</vt:lpstr>
      <vt:lpstr>PowerPoint Presentation</vt:lpstr>
      <vt:lpstr>Proportion of families with high EE in years following onset</vt:lpstr>
      <vt:lpstr>Components of expressed emotion:   Prodromal vs. chronic phase</vt:lpstr>
      <vt:lpstr>Effects of Genetic Risk and Family Functioning on Eventual Schizophrenia-Spectrum Disorders</vt:lpstr>
      <vt:lpstr>Mutual Causal Effects:  Patient Symptoms and Family Interaction</vt:lpstr>
      <vt:lpstr>Social Networks in Schizophrenia</vt:lpstr>
      <vt:lpstr>Interaction of Biological and Social Factors</vt:lpstr>
      <vt:lpstr>How families help to treat and rehabilitate schizophrenia</vt:lpstr>
      <vt:lpstr>Core Elements of Family Psychoeducation</vt:lpstr>
      <vt:lpstr>What would you want if you or a loved one developed a psychotic illness?</vt:lpstr>
      <vt:lpstr>What would you want if you or a loved one developed a psychotic illness?</vt:lpstr>
      <vt:lpstr>Therapeutic Processes in Multifamily Groups</vt:lpstr>
      <vt:lpstr>Family Psychoeducation Tools</vt:lpstr>
      <vt:lpstr>Social Networks and Multifamily Groups</vt:lpstr>
      <vt:lpstr>Stages of a Psychoeducational Multifamily Group</vt:lpstr>
      <vt:lpstr>Phases and Interventions in Family Psychoeducation Year One:  Relapse Prevention</vt:lpstr>
      <vt:lpstr>Phases and Interventions in Family Psychoeducation  Year Two:  Rehabilitation</vt:lpstr>
      <vt:lpstr>Relapse Outcomes in Clinical Trials with Schizophrenia</vt:lpstr>
      <vt:lpstr>Employment/School Outcomes Before and After Psychoeducational MFG</vt:lpstr>
      <vt:lpstr>Components of first episode psychosis services:  Evidence level A and rated as essential by international experts</vt:lpstr>
      <vt:lpstr>Current reviews and analyses</vt:lpstr>
      <vt:lpstr>Family-aided Assertive Community (FACT) Treatment</vt:lpstr>
      <vt:lpstr>FACT Clinical Team (Team treatment planning and integration of services)</vt:lpstr>
      <vt:lpstr>All team members</vt:lpstr>
      <vt:lpstr>Essential Elements of FACT</vt:lpstr>
      <vt:lpstr>Essential Elements of FACT</vt:lpstr>
      <vt:lpstr>PowerPoint Presentation</vt:lpstr>
      <vt:lpstr>How families can help to prevent the   onset of schizophrenia </vt:lpstr>
      <vt:lpstr>Early Detection in Another Illness</vt:lpstr>
      <vt:lpstr>PowerPoint Presentation</vt:lpstr>
      <vt:lpstr>PowerPoint Presentation</vt:lpstr>
      <vt:lpstr>Trials of Indicated Prevention </vt:lpstr>
      <vt:lpstr>Psychosis prevention studies:  One year rates for conversion to psychosis</vt:lpstr>
      <vt:lpstr>Global results for randomized clinical trials  n = 325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Assessing Risk for Psychosis</vt:lpstr>
      <vt:lpstr> Structured Interview for Psychosis-Risk Syndromes  (SIPS)</vt:lpstr>
      <vt:lpstr>Family-Aided Assertive Community (FACT) Treatment</vt:lpstr>
      <vt:lpstr>Key Clinical Strategies in Family Intervention Specific to Prodromal Psychosis</vt:lpstr>
      <vt:lpstr>Key Clinical Strategies in Family Intervention Specific to Prodromal Psychosis</vt:lpstr>
      <vt:lpstr>Cognitive Behavioral Therapy</vt:lpstr>
      <vt:lpstr>Early Detection and Intervention for the Prevention of Psychosis</vt:lpstr>
      <vt:lpstr>Demographic and Psychosocial Characteristics</vt:lpstr>
      <vt:lpstr>Clinical Characteristics</vt:lpstr>
      <vt:lpstr>Rates of Conversion or Relapse Over 24 months</vt:lpstr>
      <vt:lpstr>In school or working: Baseline and 24 months </vt:lpstr>
      <vt:lpstr>EDIPPP:  First Episode Psychosis hospital admissions Intervention areas / control areas: CA, ME, MI, NY, OR</vt:lpstr>
      <vt:lpstr>Outcomes in 7 PIER Programs*</vt:lpstr>
      <vt:lpstr>PIER long-term outcome 4-12 years after identification of risk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william mcfarlane</dc:creator>
  <cp:lastModifiedBy>Keck, Michael</cp:lastModifiedBy>
  <cp:revision>22</cp:revision>
  <dcterms:created xsi:type="dcterms:W3CDTF">2025-01-21T19:01:56Z</dcterms:created>
  <dcterms:modified xsi:type="dcterms:W3CDTF">2025-01-27T17:32:31Z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ca390d5-a4f3-448c-8368-24080179bc53_Enabled">
    <vt:lpwstr>true</vt:lpwstr>
  </property>
  <property fmtid="{D5CDD505-2E9C-101B-9397-08002B2CF9AE}" pid="3" name="MSIP_Label_8ca390d5-a4f3-448c-8368-24080179bc53_SetDate">
    <vt:lpwstr>2025-01-27T17:32:31Z</vt:lpwstr>
  </property>
  <property fmtid="{D5CDD505-2E9C-101B-9397-08002B2CF9AE}" pid="4" name="MSIP_Label_8ca390d5-a4f3-448c-8368-24080179bc53_Method">
    <vt:lpwstr>Standard</vt:lpwstr>
  </property>
  <property fmtid="{D5CDD505-2E9C-101B-9397-08002B2CF9AE}" pid="5" name="MSIP_Label_8ca390d5-a4f3-448c-8368-24080179bc53_Name">
    <vt:lpwstr>Low Risk</vt:lpwstr>
  </property>
  <property fmtid="{D5CDD505-2E9C-101B-9397-08002B2CF9AE}" pid="6" name="MSIP_Label_8ca390d5-a4f3-448c-8368-24080179bc53_SiteId">
    <vt:lpwstr>5b703aa0-061f-4ed9-beca-765a39ee1304</vt:lpwstr>
  </property>
  <property fmtid="{D5CDD505-2E9C-101B-9397-08002B2CF9AE}" pid="7" name="MSIP_Label_8ca390d5-a4f3-448c-8368-24080179bc53_ActionId">
    <vt:lpwstr>21335c40-7290-4655-a8af-5570a01f361c</vt:lpwstr>
  </property>
  <property fmtid="{D5CDD505-2E9C-101B-9397-08002B2CF9AE}" pid="8" name="MSIP_Label_8ca390d5-a4f3-448c-8368-24080179bc53_ContentBits">
    <vt:lpwstr>0</vt:lpwstr>
  </property>
  <property fmtid="{D5CDD505-2E9C-101B-9397-08002B2CF9AE}" pid="9" name="MSIP_Label_8ca390d5-a4f3-448c-8368-24080179bc53_Tag">
    <vt:lpwstr>50, 3, 0, 1</vt:lpwstr>
  </property>
</Properties>
</file>